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4"/>
    <p:sldMasterId id="214748367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5143500" cx="9144000"/>
  <p:notesSz cx="6858000" cy="9144000"/>
  <p:embeddedFontLst>
    <p:embeddedFont>
      <p:font typeface="Poppins"/>
      <p:regular r:id="rId32"/>
      <p:bold r:id="rId33"/>
      <p:italic r:id="rId34"/>
      <p:boldItalic r:id="rId35"/>
    </p:embeddedFont>
    <p:embeddedFont>
      <p:font typeface="Poppins Light"/>
      <p:regular r:id="rId36"/>
      <p:bold r:id="rId37"/>
      <p:italic r:id="rId38"/>
      <p:boldItalic r:id="rId39"/>
    </p:embeddedFont>
    <p:embeddedFont>
      <p:font typeface="Poppins Medium"/>
      <p:regular r:id="rId40"/>
      <p:bold r:id="rId41"/>
      <p:italic r:id="rId42"/>
      <p:boldItalic r:id="rId43"/>
    </p:embeddedFont>
    <p:embeddedFont>
      <p:font typeface="Poppins SemiBold"/>
      <p:regular r:id="rId44"/>
      <p:bold r:id="rId45"/>
      <p:italic r:id="rId46"/>
      <p:boldItalic r:id="rId47"/>
    </p:embeddedFont>
    <p:embeddedFont>
      <p:font typeface="Poppins ExtraLight"/>
      <p:regular r:id="rId48"/>
      <p:bold r:id="rId49"/>
      <p:italic r:id="rId50"/>
      <p:boldItalic r:id="rId51"/>
    </p:embeddedFont>
    <p:embeddedFont>
      <p:font typeface="Poppins ExtraBold"/>
      <p:bold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oppinsMedium-regular.fntdata"/><Relationship Id="rId42" Type="http://schemas.openxmlformats.org/officeDocument/2006/relationships/font" Target="fonts/PoppinsMedium-italic.fntdata"/><Relationship Id="rId41" Type="http://schemas.openxmlformats.org/officeDocument/2006/relationships/font" Target="fonts/PoppinsMedium-bold.fntdata"/><Relationship Id="rId44" Type="http://schemas.openxmlformats.org/officeDocument/2006/relationships/font" Target="fonts/PoppinsSemiBold-regular.fntdata"/><Relationship Id="rId43" Type="http://schemas.openxmlformats.org/officeDocument/2006/relationships/font" Target="fonts/PoppinsMedium-boldItalic.fntdata"/><Relationship Id="rId46" Type="http://schemas.openxmlformats.org/officeDocument/2006/relationships/font" Target="fonts/PoppinsSemiBold-italic.fntdata"/><Relationship Id="rId45" Type="http://schemas.openxmlformats.org/officeDocument/2006/relationships/font" Target="fonts/PoppinsSemiBold-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PoppinsExtraLight-regular.fntdata"/><Relationship Id="rId47" Type="http://schemas.openxmlformats.org/officeDocument/2006/relationships/font" Target="fonts/PoppinsSemiBold-boldItalic.fntdata"/><Relationship Id="rId49" Type="http://schemas.openxmlformats.org/officeDocument/2006/relationships/font" Target="fonts/PoppinsExtraLight-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font" Target="fonts/Poppins-bold.fntdata"/><Relationship Id="rId32" Type="http://schemas.openxmlformats.org/officeDocument/2006/relationships/font" Target="fonts/Poppins-regular.fntdata"/><Relationship Id="rId35" Type="http://schemas.openxmlformats.org/officeDocument/2006/relationships/font" Target="fonts/Poppins-boldItalic.fntdata"/><Relationship Id="rId34" Type="http://schemas.openxmlformats.org/officeDocument/2006/relationships/font" Target="fonts/Poppins-italic.fntdata"/><Relationship Id="rId37" Type="http://schemas.openxmlformats.org/officeDocument/2006/relationships/font" Target="fonts/PoppinsLight-bold.fntdata"/><Relationship Id="rId36" Type="http://schemas.openxmlformats.org/officeDocument/2006/relationships/font" Target="fonts/PoppinsLight-regular.fntdata"/><Relationship Id="rId39" Type="http://schemas.openxmlformats.org/officeDocument/2006/relationships/font" Target="fonts/PoppinsLight-boldItalic.fntdata"/><Relationship Id="rId38" Type="http://schemas.openxmlformats.org/officeDocument/2006/relationships/font" Target="fonts/PoppinsLight-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PoppinsExtraLight-boldItalic.fntdata"/><Relationship Id="rId50" Type="http://schemas.openxmlformats.org/officeDocument/2006/relationships/font" Target="fonts/PoppinsExtraLight-italic.fntdata"/><Relationship Id="rId53" Type="http://schemas.openxmlformats.org/officeDocument/2006/relationships/font" Target="fonts/PoppinsExtraBold-boldItalic.fntdata"/><Relationship Id="rId52" Type="http://schemas.openxmlformats.org/officeDocument/2006/relationships/font" Target="fonts/PoppinsExtraBold-bold.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1380271f678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1380271f67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pt-BR">
                <a:solidFill>
                  <a:schemeClr val="dk1"/>
                </a:solidFill>
              </a:rPr>
              <a:t>In the speaker notes you find easy-to-consult short sentences that sum up the instructions presented in the Lesson Plan.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142b077558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142b077558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Ask pupils to create an artistic production (handcraft or digitally) about their chosen scientist.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1f09f85000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11f09f85000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Separate the students into small groups (3-4 students). Pupils will share with the other students in the group their artistic production and will exchange information about the inventors. Ask pupils to complete activity #B2.2 on the student sheet as long as they find new information about the other inventors.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352a600d0f_1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1352a600d0f_1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Tell pupils that they are going to discuss a theme together.</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142b8546d2e_0_1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142b8546d2e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Present the discussion by asking pupils the question on the slide.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142b8546d2e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142b8546d2e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Briefly introduce the Sustainable Development Goals (SDGs).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142b8546d2e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142b8546d2e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Inform pupils that you are going to focus on Goal 7: Affordable and Clean Energy.</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142b8546d2e_0_1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142b8546d2e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Ask pupils to read the text “Energy: A Challenge For The 21st Century” in activity #B3.1 on the student sheet.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1352a600d0f_1_4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1352a600d0f_1_4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Ask pupils the questions on the slide.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1352a600d0f_1_4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1352a600d0f_1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pt-BR">
                <a:solidFill>
                  <a:schemeClr val="dk1"/>
                </a:solidFill>
              </a:rPr>
              <a:t>Show the Upsala glacier, on slide 18, as an example of a consequence of climate change.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12239ffbdb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12239ffbdb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Reiterate the key messages and ask pupils what skills they have used to design their prototype. Invite them to write down what they have learnt with this lesson on the student sheet.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1f09f85000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11f09f85000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Check pupils’ opinions about how long they think humans dreamt of flying.</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1380271f678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1380271f678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Inventors’ biographies for easy consultation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1380271f678_1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1380271f678_1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1380271f678_1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1380271f678_1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1380271f678_1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1380271f678_1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1380271f678_1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1380271f678_1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1380271f678_1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1380271f678_1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11f09f8500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11f09f8500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Ask pupils “What do you think is the relationship between the men and the airplanes represented in the image?”. Then, invite pupils to read the short texts and complete activity #B1.1 on the student sheet.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142b077558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142b077558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Ask pupils the question on the slide. Then, ask “What substance do airplanes use to fly?” and “Does flying have negative environmental consequences?”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2f98900306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12f98900306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Highlight to pupils how humans have been continued to dream and to explore further places that we have never been before. Give the voyager 1 and 2 spacecrafts, and space exploration as examples.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12f9890030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12f9890030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Invite pupils to discover another 5 inventions.</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318f4c0125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1318f4c0125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Challenge pupils to recognize the inventions shown on the slide and to describe their functions. Then, request pupils to choose their favourite invention.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23d88ea5c9_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123d88ea5c9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Invite the students to discover the inventors behind their favourite inventions.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2588f77dde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12588f77dde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Give to each student the inventors’ biography of their favourite invention. Then, ask pupils to complete activity #B2.1 on the student sheet.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 name="Shape 56"/>
        <p:cNvGrpSpPr/>
        <p:nvPr/>
      </p:nvGrpSpPr>
      <p:grpSpPr>
        <a:xfrm>
          <a:off x="0" y="0"/>
          <a:ext cx="0" cy="0"/>
          <a:chOff x="0" y="0"/>
          <a:chExt cx="0" cy="0"/>
        </a:xfrm>
      </p:grpSpPr>
      <p:sp>
        <p:nvSpPr>
          <p:cNvPr id="57" name="Google Shape;57;p1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8" name="Google Shape;58;p14"/>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59" name="Google Shape;59;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0" name="Google Shape;60;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1" name="Google Shape;61;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2" name="Shape 62"/>
        <p:cNvGrpSpPr/>
        <p:nvPr/>
      </p:nvGrpSpPr>
      <p:grpSpPr>
        <a:xfrm>
          <a:off x="0" y="0"/>
          <a:ext cx="0" cy="0"/>
          <a:chOff x="0" y="0"/>
          <a:chExt cx="0" cy="0"/>
        </a:xfrm>
      </p:grpSpPr>
      <p:sp>
        <p:nvSpPr>
          <p:cNvPr id="63" name="Google Shape;63;p1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4" name="Google Shape;64;p1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5" name="Google Shape;65;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6" name="Google Shape;66;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7" name="Google Shape;67;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8" name="Shape 68"/>
        <p:cNvGrpSpPr/>
        <p:nvPr/>
      </p:nvGrpSpPr>
      <p:grpSpPr>
        <a:xfrm>
          <a:off x="0" y="0"/>
          <a:ext cx="0" cy="0"/>
          <a:chOff x="0" y="0"/>
          <a:chExt cx="0" cy="0"/>
        </a:xfrm>
      </p:grpSpPr>
      <p:sp>
        <p:nvSpPr>
          <p:cNvPr id="69" name="Google Shape;69;p16"/>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0" name="Google Shape;70;p16"/>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71" name="Google Shape;71;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2" name="Google Shape;72;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3" name="Google Shape;73;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4" name="Shape 74"/>
        <p:cNvGrpSpPr/>
        <p:nvPr/>
      </p:nvGrpSpPr>
      <p:grpSpPr>
        <a:xfrm>
          <a:off x="0" y="0"/>
          <a:ext cx="0" cy="0"/>
          <a:chOff x="0" y="0"/>
          <a:chExt cx="0" cy="0"/>
        </a:xfrm>
      </p:grpSpPr>
      <p:sp>
        <p:nvSpPr>
          <p:cNvPr id="75" name="Google Shape;75;p1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6" name="Google Shape;76;p17"/>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7" name="Google Shape;77;p17"/>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8" name="Google Shape;78;p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9" name="Google Shape;79;p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0" name="Google Shape;80;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1" name="Shape 81"/>
        <p:cNvGrpSpPr/>
        <p:nvPr/>
      </p:nvGrpSpPr>
      <p:grpSpPr>
        <a:xfrm>
          <a:off x="0" y="0"/>
          <a:ext cx="0" cy="0"/>
          <a:chOff x="0" y="0"/>
          <a:chExt cx="0" cy="0"/>
        </a:xfrm>
      </p:grpSpPr>
      <p:sp>
        <p:nvSpPr>
          <p:cNvPr id="82" name="Google Shape;82;p18"/>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3" name="Google Shape;83;p18"/>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84" name="Google Shape;84;p18"/>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5" name="Google Shape;85;p18"/>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86" name="Google Shape;86;p18"/>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7" name="Google Shape;87;p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8" name="Google Shape;88;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9" name="Google Shape;89;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0" name="Shape 90"/>
        <p:cNvGrpSpPr/>
        <p:nvPr/>
      </p:nvGrpSpPr>
      <p:grpSpPr>
        <a:xfrm>
          <a:off x="0" y="0"/>
          <a:ext cx="0" cy="0"/>
          <a:chOff x="0" y="0"/>
          <a:chExt cx="0" cy="0"/>
        </a:xfrm>
      </p:grpSpPr>
      <p:sp>
        <p:nvSpPr>
          <p:cNvPr id="91" name="Google Shape;91;p1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2" name="Google Shape;92;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3" name="Google Shape;93;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4" name="Google Shape;94;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5" name="Shape 95"/>
        <p:cNvGrpSpPr/>
        <p:nvPr/>
      </p:nvGrpSpPr>
      <p:grpSpPr>
        <a:xfrm>
          <a:off x="0" y="0"/>
          <a:ext cx="0" cy="0"/>
          <a:chOff x="0" y="0"/>
          <a:chExt cx="0" cy="0"/>
        </a:xfrm>
      </p:grpSpPr>
      <p:sp>
        <p:nvSpPr>
          <p:cNvPr id="96" name="Google Shape;96;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7" name="Google Shape;97;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8" name="Google Shape;98;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1" name="Google Shape;101;p21"/>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02" name="Google Shape;102;p21"/>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03" name="Google Shape;103;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4" name="Google Shape;104;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5" name="Google Shape;105;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8" name="Google Shape;108;p22"/>
          <p:cNvSpPr/>
          <p:nvPr>
            <p:ph idx="2" type="pic"/>
          </p:nvPr>
        </p:nvSpPr>
        <p:spPr>
          <a:xfrm>
            <a:off x="3887391" y="740569"/>
            <a:ext cx="4629300" cy="3655200"/>
          </a:xfrm>
          <a:prstGeom prst="rect">
            <a:avLst/>
          </a:prstGeom>
          <a:noFill/>
          <a:ln>
            <a:noFill/>
          </a:ln>
        </p:spPr>
      </p:sp>
      <p:sp>
        <p:nvSpPr>
          <p:cNvPr id="109" name="Google Shape;109;p22"/>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10" name="Google Shape;110;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1" name="Google Shape;111;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2" name="Google Shape;112;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5" name="Google Shape;115;p23"/>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6" name="Google Shape;116;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7" name="Google Shape;117;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8" name="Google Shape;118;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1" name="Google Shape;121;p24"/>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2" name="Google Shape;122;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3" name="Google Shape;123;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4" name="Google Shape;124;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25" name="Shape 125"/>
        <p:cNvGrpSpPr/>
        <p:nvPr/>
      </p:nvGrpSpPr>
      <p:grpSpPr>
        <a:xfrm>
          <a:off x="0" y="0"/>
          <a:ext cx="0" cy="0"/>
          <a:chOff x="0" y="0"/>
          <a:chExt cx="0" cy="0"/>
        </a:xfrm>
      </p:grpSpPr>
      <p:sp>
        <p:nvSpPr>
          <p:cNvPr id="126" name="Google Shape;126;p25"/>
          <p:cNvSpPr txBox="1"/>
          <p:nvPr>
            <p:ph hasCustomPrompt="1" type="title"/>
          </p:nvPr>
        </p:nvSpPr>
        <p:spPr>
          <a:xfrm>
            <a:off x="311700" y="1106125"/>
            <a:ext cx="8520600" cy="1963500"/>
          </a:xfrm>
          <a:prstGeom prst="rect">
            <a:avLst/>
          </a:prstGeom>
        </p:spPr>
        <p:txBody>
          <a:bodyPr anchorCtr="0" anchor="b" bIns="34275" lIns="68575" spcFirstLastPara="1" rIns="68575" wrap="square" tIns="3427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27" name="Google Shape;127;p25"/>
          <p:cNvSpPr txBox="1"/>
          <p:nvPr>
            <p:ph idx="1" type="body"/>
          </p:nvPr>
        </p:nvSpPr>
        <p:spPr>
          <a:xfrm>
            <a:off x="311700" y="3152225"/>
            <a:ext cx="8520600" cy="1300800"/>
          </a:xfrm>
          <a:prstGeom prst="rect">
            <a:avLst/>
          </a:prstGeom>
        </p:spPr>
        <p:txBody>
          <a:bodyPr anchorCtr="0" anchor="t" bIns="34275" lIns="68575" spcFirstLastPara="1" rIns="68575" wrap="square" tIns="34275">
            <a:normAutofit/>
          </a:bodyPr>
          <a:lstStyle>
            <a:lvl1pPr indent="-361950" lvl="0" marL="457200" rtl="0" algn="ctr">
              <a:spcBef>
                <a:spcPts val="800"/>
              </a:spcBef>
              <a:spcAft>
                <a:spcPts val="0"/>
              </a:spcAft>
              <a:buSzPts val="2100"/>
              <a:buChar char="•"/>
              <a:defRPr/>
            </a:lvl1pPr>
            <a:lvl2pPr indent="-342900" lvl="1" marL="914400" rtl="0" algn="ctr">
              <a:spcBef>
                <a:spcPts val="400"/>
              </a:spcBef>
              <a:spcAft>
                <a:spcPts val="0"/>
              </a:spcAft>
              <a:buSzPts val="1800"/>
              <a:buChar char="•"/>
              <a:defRPr/>
            </a:lvl2pPr>
            <a:lvl3pPr indent="-323850" lvl="2" marL="1371600" rtl="0" algn="ctr">
              <a:spcBef>
                <a:spcPts val="400"/>
              </a:spcBef>
              <a:spcAft>
                <a:spcPts val="0"/>
              </a:spcAft>
              <a:buSzPts val="1500"/>
              <a:buChar char="•"/>
              <a:defRPr/>
            </a:lvl3pPr>
            <a:lvl4pPr indent="-317500" lvl="3" marL="1828800" rtl="0" algn="ctr">
              <a:spcBef>
                <a:spcPts val="400"/>
              </a:spcBef>
              <a:spcAft>
                <a:spcPts val="0"/>
              </a:spcAft>
              <a:buSzPts val="1400"/>
              <a:buChar char="•"/>
              <a:defRPr/>
            </a:lvl4pPr>
            <a:lvl5pPr indent="-317500" lvl="4" marL="2286000" rtl="0" algn="ctr">
              <a:spcBef>
                <a:spcPts val="400"/>
              </a:spcBef>
              <a:spcAft>
                <a:spcPts val="0"/>
              </a:spcAft>
              <a:buSzPts val="1400"/>
              <a:buChar char="•"/>
              <a:defRPr/>
            </a:lvl5pPr>
            <a:lvl6pPr indent="-317500" lvl="5" marL="2743200" rtl="0" algn="ctr">
              <a:spcBef>
                <a:spcPts val="400"/>
              </a:spcBef>
              <a:spcAft>
                <a:spcPts val="0"/>
              </a:spcAft>
              <a:buSzPts val="1400"/>
              <a:buChar char="•"/>
              <a:defRPr/>
            </a:lvl6pPr>
            <a:lvl7pPr indent="-317500" lvl="6" marL="3200400" rtl="0" algn="ctr">
              <a:spcBef>
                <a:spcPts val="400"/>
              </a:spcBef>
              <a:spcAft>
                <a:spcPts val="0"/>
              </a:spcAft>
              <a:buSzPts val="1400"/>
              <a:buChar char="•"/>
              <a:defRPr/>
            </a:lvl7pPr>
            <a:lvl8pPr indent="-317500" lvl="7" marL="3657600" rtl="0" algn="ctr">
              <a:spcBef>
                <a:spcPts val="400"/>
              </a:spcBef>
              <a:spcAft>
                <a:spcPts val="0"/>
              </a:spcAft>
              <a:buSzPts val="1400"/>
              <a:buChar char="•"/>
              <a:defRPr/>
            </a:lvl8pPr>
            <a:lvl9pPr indent="-317500" lvl="8" marL="4114800" rtl="0" algn="ctr">
              <a:spcBef>
                <a:spcPts val="400"/>
              </a:spcBef>
              <a:spcAft>
                <a:spcPts val="0"/>
              </a:spcAft>
              <a:buSzPts val="1400"/>
              <a:buChar char="•"/>
              <a:defRPr/>
            </a:lvl9pPr>
          </a:lstStyle>
          <a:p/>
        </p:txBody>
      </p:sp>
      <p:sp>
        <p:nvSpPr>
          <p:cNvPr id="128" name="Google Shape;128;p25"/>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9" name="Shape 129"/>
        <p:cNvGrpSpPr/>
        <p:nvPr/>
      </p:nvGrpSpPr>
      <p:grpSpPr>
        <a:xfrm>
          <a:off x="0" y="0"/>
          <a:ext cx="0" cy="0"/>
          <a:chOff x="0" y="0"/>
          <a:chExt cx="0" cy="0"/>
        </a:xfrm>
      </p:grpSpPr>
      <p:sp>
        <p:nvSpPr>
          <p:cNvPr id="130" name="Google Shape;130;p26"/>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1" name="Google Shape;131;p26"/>
          <p:cNvSpPr txBox="1"/>
          <p:nvPr>
            <p:ph idx="1" type="body"/>
          </p:nvPr>
        </p:nvSpPr>
        <p:spPr>
          <a:xfrm>
            <a:off x="311700" y="1152475"/>
            <a:ext cx="8520600" cy="3416400"/>
          </a:xfrm>
          <a:prstGeom prst="rect">
            <a:avLst/>
          </a:prstGeom>
        </p:spPr>
        <p:txBody>
          <a:bodyPr anchorCtr="0" anchor="t" bIns="34275" lIns="68575" spcFirstLastPara="1" rIns="68575" wrap="square" tIns="34275">
            <a:normAutofit/>
          </a:bodyPr>
          <a:lstStyle>
            <a:lvl1pPr indent="-361950" lvl="0" marL="457200" rtl="0">
              <a:spcBef>
                <a:spcPts val="800"/>
              </a:spcBef>
              <a:spcAft>
                <a:spcPts val="0"/>
              </a:spcAft>
              <a:buSzPts val="2100"/>
              <a:buChar char="•"/>
              <a:defRPr/>
            </a:lvl1pPr>
            <a:lvl2pPr indent="-342900" lvl="1" marL="914400" rtl="0">
              <a:spcBef>
                <a:spcPts val="400"/>
              </a:spcBef>
              <a:spcAft>
                <a:spcPts val="0"/>
              </a:spcAft>
              <a:buSzPts val="1800"/>
              <a:buChar char="•"/>
              <a:defRPr/>
            </a:lvl2pPr>
            <a:lvl3pPr indent="-323850" lvl="2" marL="1371600" rtl="0">
              <a:spcBef>
                <a:spcPts val="400"/>
              </a:spcBef>
              <a:spcAft>
                <a:spcPts val="0"/>
              </a:spcAft>
              <a:buSzPts val="1500"/>
              <a:buChar char="•"/>
              <a:defRPr/>
            </a:lvl3pPr>
            <a:lvl4pPr indent="-317500" lvl="3" marL="1828800" rtl="0">
              <a:spcBef>
                <a:spcPts val="400"/>
              </a:spcBef>
              <a:spcAft>
                <a:spcPts val="0"/>
              </a:spcAft>
              <a:buSzPts val="1400"/>
              <a:buChar char="•"/>
              <a:defRPr/>
            </a:lvl4pPr>
            <a:lvl5pPr indent="-317500" lvl="4" marL="2286000" rtl="0">
              <a:spcBef>
                <a:spcPts val="400"/>
              </a:spcBef>
              <a:spcAft>
                <a:spcPts val="0"/>
              </a:spcAft>
              <a:buSzPts val="14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
        <p:nvSpPr>
          <p:cNvPr id="132" name="Google Shape;132;p26"/>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3.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pt-B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t-BR"/>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19.png"/><Relationship Id="rId5" Type="http://schemas.openxmlformats.org/officeDocument/2006/relationships/image" Target="../media/image18.png"/><Relationship Id="rId6"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15.png"/><Relationship Id="rId5"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36.png"/><Relationship Id="rId5" Type="http://schemas.openxmlformats.org/officeDocument/2006/relationships/image" Target="../media/image32.png"/><Relationship Id="rId6"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image" Target="../media/image2.png"/><Relationship Id="rId5"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13.png"/><Relationship Id="rId5"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15.png"/><Relationship Id="rId5"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49.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2.png"/><Relationship Id="rId4" Type="http://schemas.openxmlformats.org/officeDocument/2006/relationships/image" Target="../media/image50.png"/><Relationship Id="rId5"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59.jpg"/><Relationship Id="rId5" Type="http://schemas.openxmlformats.org/officeDocument/2006/relationships/image" Target="../media/image53.jpg"/><Relationship Id="rId6" Type="http://schemas.openxmlformats.org/officeDocument/2006/relationships/image" Target="../media/image58.jpg"/><Relationship Id="rId7" Type="http://schemas.openxmlformats.org/officeDocument/2006/relationships/image" Target="../media/image56.jpg"/><Relationship Id="rId8" Type="http://schemas.openxmlformats.org/officeDocument/2006/relationships/image" Target="../media/image5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5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5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0.png"/><Relationship Id="rId4" Type="http://schemas.openxmlformats.org/officeDocument/2006/relationships/image" Target="../media/image56.jpg"/><Relationship Id="rId5"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5.jpg"/><Relationship Id="rId4" Type="http://schemas.openxmlformats.org/officeDocument/2006/relationships/image" Target="../media/image10.png"/><Relationship Id="rId5" Type="http://schemas.openxmlformats.org/officeDocument/2006/relationships/image" Target="../media/image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9.jpg"/><Relationship Id="rId4" Type="http://schemas.openxmlformats.org/officeDocument/2006/relationships/image" Target="../media/image10.png"/><Relationship Id="rId5"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2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8.png"/><Relationship Id="rId4" Type="http://schemas.openxmlformats.org/officeDocument/2006/relationships/image" Target="../media/image54.png"/><Relationship Id="rId5" Type="http://schemas.openxmlformats.org/officeDocument/2006/relationships/image" Target="../media/image52.png"/><Relationship Id="rId6" Type="http://schemas.openxmlformats.org/officeDocument/2006/relationships/image" Target="../media/image51.png"/><Relationship Id="rId7" Type="http://schemas.openxmlformats.org/officeDocument/2006/relationships/image" Target="../media/image5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6.png"/><Relationship Id="rId5"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3.png"/><Relationship Id="rId5"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27"/>
          <p:cNvPicPr preferRelativeResize="0"/>
          <p:nvPr/>
        </p:nvPicPr>
        <p:blipFill rotWithShape="1">
          <a:blip r:embed="rId3">
            <a:alphaModFix/>
          </a:blip>
          <a:srcRect b="0" l="3025" r="0" t="0"/>
          <a:stretch/>
        </p:blipFill>
        <p:spPr>
          <a:xfrm>
            <a:off x="3646612" y="4342425"/>
            <a:ext cx="1850775" cy="553463"/>
          </a:xfrm>
          <a:prstGeom prst="rect">
            <a:avLst/>
          </a:prstGeom>
          <a:noFill/>
          <a:ln>
            <a:noFill/>
          </a:ln>
        </p:spPr>
      </p:pic>
      <p:sp>
        <p:nvSpPr>
          <p:cNvPr id="138" name="Google Shape;138;p27"/>
          <p:cNvSpPr txBox="1"/>
          <p:nvPr>
            <p:ph type="ctrTitle"/>
          </p:nvPr>
        </p:nvSpPr>
        <p:spPr>
          <a:xfrm>
            <a:off x="311700" y="1934063"/>
            <a:ext cx="8520600" cy="708000"/>
          </a:xfrm>
          <a:prstGeom prst="rect">
            <a:avLst/>
          </a:prstGeom>
        </p:spPr>
        <p:txBody>
          <a:bodyPr anchorCtr="0" anchor="b" bIns="91425" lIns="91425" spcFirstLastPara="1" rIns="91425" wrap="square" tIns="91425">
            <a:spAutoFit/>
          </a:bodyPr>
          <a:lstStyle/>
          <a:p>
            <a:pPr indent="0" lvl="0" marL="0" rtl="0" algn="ctr">
              <a:spcBef>
                <a:spcPts val="0"/>
              </a:spcBef>
              <a:spcAft>
                <a:spcPts val="0"/>
              </a:spcAft>
              <a:buSzPts val="990"/>
              <a:buNone/>
            </a:pPr>
            <a:r>
              <a:rPr lang="pt-BR" sz="3400">
                <a:latin typeface="Poppins"/>
                <a:ea typeface="Poppins"/>
                <a:cs typeface="Poppins"/>
                <a:sym typeface="Poppins"/>
              </a:rPr>
              <a:t>What makes human beings unique?</a:t>
            </a:r>
            <a:endParaRPr sz="3400">
              <a:latin typeface="Poppins"/>
              <a:ea typeface="Poppins"/>
              <a:cs typeface="Poppins"/>
              <a:sym typeface="Poppins"/>
            </a:endParaRPr>
          </a:p>
        </p:txBody>
      </p:sp>
      <p:sp>
        <p:nvSpPr>
          <p:cNvPr id="139" name="Google Shape;139;p27"/>
          <p:cNvSpPr txBox="1"/>
          <p:nvPr/>
        </p:nvSpPr>
        <p:spPr>
          <a:xfrm>
            <a:off x="1062600" y="2532338"/>
            <a:ext cx="70188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t-BR" sz="3200">
                <a:solidFill>
                  <a:schemeClr val="dk1"/>
                </a:solidFill>
                <a:latin typeface="Poppins Medium"/>
                <a:ea typeface="Poppins Medium"/>
                <a:cs typeface="Poppins Medium"/>
                <a:sym typeface="Poppins Medium"/>
              </a:rPr>
              <a:t>We can make our dreams reality!</a:t>
            </a:r>
            <a:endParaRPr sz="3200">
              <a:solidFill>
                <a:schemeClr val="dk1"/>
              </a:solidFill>
              <a:latin typeface="Poppins Medium"/>
              <a:ea typeface="Poppins Medium"/>
              <a:cs typeface="Poppins Medium"/>
              <a:sym typeface="Poppins Medium"/>
            </a:endParaRPr>
          </a:p>
        </p:txBody>
      </p:sp>
      <p:sp>
        <p:nvSpPr>
          <p:cNvPr id="140" name="Google Shape;140;p27"/>
          <p:cNvSpPr txBox="1"/>
          <p:nvPr/>
        </p:nvSpPr>
        <p:spPr>
          <a:xfrm>
            <a:off x="3072000" y="276625"/>
            <a:ext cx="30000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t-BR" sz="3400">
                <a:solidFill>
                  <a:schemeClr val="dk1"/>
                </a:solidFill>
                <a:latin typeface="Poppins"/>
                <a:ea typeface="Poppins"/>
                <a:cs typeface="Poppins"/>
                <a:sym typeface="Poppins"/>
              </a:rPr>
              <a:t>UNIT B</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36"/>
          <p:cNvPicPr preferRelativeResize="0"/>
          <p:nvPr/>
        </p:nvPicPr>
        <p:blipFill>
          <a:blip r:embed="rId3">
            <a:alphaModFix/>
          </a:blip>
          <a:stretch>
            <a:fillRect/>
          </a:stretch>
        </p:blipFill>
        <p:spPr>
          <a:xfrm rot="1643741">
            <a:off x="6937726" y="1267326"/>
            <a:ext cx="650705" cy="857399"/>
          </a:xfrm>
          <a:prstGeom prst="rect">
            <a:avLst/>
          </a:prstGeom>
          <a:noFill/>
          <a:ln>
            <a:noFill/>
          </a:ln>
        </p:spPr>
      </p:pic>
      <p:pic>
        <p:nvPicPr>
          <p:cNvPr id="224" name="Google Shape;224;p36"/>
          <p:cNvPicPr preferRelativeResize="0"/>
          <p:nvPr/>
        </p:nvPicPr>
        <p:blipFill>
          <a:blip r:embed="rId4">
            <a:alphaModFix/>
          </a:blip>
          <a:stretch>
            <a:fillRect/>
          </a:stretch>
        </p:blipFill>
        <p:spPr>
          <a:xfrm>
            <a:off x="1381125" y="1369150"/>
            <a:ext cx="747525" cy="733425"/>
          </a:xfrm>
          <a:prstGeom prst="rect">
            <a:avLst/>
          </a:prstGeom>
          <a:noFill/>
          <a:ln>
            <a:noFill/>
          </a:ln>
        </p:spPr>
      </p:pic>
      <p:sp>
        <p:nvSpPr>
          <p:cNvPr id="225" name="Google Shape;225;p36"/>
          <p:cNvSpPr txBox="1"/>
          <p:nvPr>
            <p:ph type="title"/>
          </p:nvPr>
        </p:nvSpPr>
        <p:spPr>
          <a:xfrm>
            <a:off x="311700" y="1590000"/>
            <a:ext cx="8520600" cy="1182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pt-BR" sz="6000">
                <a:latin typeface="Poppins Light"/>
                <a:ea typeface="Poppins Light"/>
                <a:cs typeface="Poppins Light"/>
                <a:sym typeface="Poppins Light"/>
              </a:rPr>
              <a:t>Creativity Time!</a:t>
            </a:r>
            <a:endParaRPr sz="6000">
              <a:latin typeface="Poppins Light"/>
              <a:ea typeface="Poppins Light"/>
              <a:cs typeface="Poppins Light"/>
              <a:sym typeface="Poppins Light"/>
            </a:endParaRPr>
          </a:p>
        </p:txBody>
      </p:sp>
      <p:sp>
        <p:nvSpPr>
          <p:cNvPr id="226" name="Google Shape;226;p36"/>
          <p:cNvSpPr txBox="1"/>
          <p:nvPr/>
        </p:nvSpPr>
        <p:spPr>
          <a:xfrm>
            <a:off x="181142" y="217075"/>
            <a:ext cx="141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t-BR" sz="1200">
                <a:latin typeface="Poppins Light"/>
                <a:ea typeface="Poppins Light"/>
                <a:cs typeface="Poppins Light"/>
                <a:sym typeface="Poppins Light"/>
              </a:rPr>
              <a:t>ACTIVITY B2</a:t>
            </a:r>
            <a:endParaRPr sz="1000">
              <a:latin typeface="Poppins Light"/>
              <a:ea typeface="Poppins Light"/>
              <a:cs typeface="Poppins Light"/>
              <a:sym typeface="Poppins Light"/>
            </a:endParaRPr>
          </a:p>
        </p:txBody>
      </p:sp>
      <p:pic>
        <p:nvPicPr>
          <p:cNvPr id="227" name="Google Shape;227;p36"/>
          <p:cNvPicPr preferRelativeResize="0"/>
          <p:nvPr/>
        </p:nvPicPr>
        <p:blipFill>
          <a:blip r:embed="rId5">
            <a:alphaModFix/>
          </a:blip>
          <a:stretch>
            <a:fillRect/>
          </a:stretch>
        </p:blipFill>
        <p:spPr>
          <a:xfrm rot="-695509">
            <a:off x="7077413" y="2805306"/>
            <a:ext cx="371314" cy="421721"/>
          </a:xfrm>
          <a:prstGeom prst="rect">
            <a:avLst/>
          </a:prstGeom>
          <a:noFill/>
          <a:ln>
            <a:noFill/>
          </a:ln>
        </p:spPr>
      </p:pic>
      <p:pic>
        <p:nvPicPr>
          <p:cNvPr id="228" name="Google Shape;228;p36"/>
          <p:cNvPicPr preferRelativeResize="0"/>
          <p:nvPr/>
        </p:nvPicPr>
        <p:blipFill>
          <a:blip r:embed="rId6">
            <a:alphaModFix/>
          </a:blip>
          <a:stretch>
            <a:fillRect/>
          </a:stretch>
        </p:blipFill>
        <p:spPr>
          <a:xfrm flipH="1" rot="5575025">
            <a:off x="1308125" y="3220425"/>
            <a:ext cx="1178125" cy="533625"/>
          </a:xfrm>
          <a:prstGeom prst="rect">
            <a:avLst/>
          </a:prstGeom>
          <a:noFill/>
          <a:ln>
            <a:noFill/>
          </a:ln>
        </p:spPr>
      </p:pic>
      <p:sp>
        <p:nvSpPr>
          <p:cNvPr id="229" name="Google Shape;229;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sp>
        <p:nvSpPr>
          <p:cNvPr id="230" name="Google Shape;230;p36"/>
          <p:cNvSpPr txBox="1"/>
          <p:nvPr/>
        </p:nvSpPr>
        <p:spPr>
          <a:xfrm>
            <a:off x="3105400" y="470310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000">
                <a:solidFill>
                  <a:srgbClr val="999999"/>
                </a:solidFill>
                <a:latin typeface="Poppins SemiBold"/>
                <a:ea typeface="Poppins SemiBold"/>
                <a:cs typeface="Poppins SemiBold"/>
                <a:sym typeface="Poppins SemiBold"/>
              </a:rPr>
              <a:t>Tip: </a:t>
            </a:r>
            <a:r>
              <a:rPr lang="pt-BR" sz="1000">
                <a:solidFill>
                  <a:srgbClr val="999999"/>
                </a:solidFill>
                <a:latin typeface="Poppins Light"/>
                <a:ea typeface="Poppins Light"/>
                <a:cs typeface="Poppins Light"/>
                <a:sym typeface="Poppins Light"/>
              </a:rPr>
              <a:t>Feel free to chose any kind of art you like </a:t>
            </a:r>
            <a:endParaRPr sz="1000">
              <a:solidFill>
                <a:srgbClr val="999999"/>
              </a:solidFill>
              <a:latin typeface="Poppins Light"/>
              <a:ea typeface="Poppins Light"/>
              <a:cs typeface="Poppins Light"/>
              <a:sym typeface="Poppins Light"/>
            </a:endParaRPr>
          </a:p>
        </p:txBody>
      </p:sp>
      <p:sp>
        <p:nvSpPr>
          <p:cNvPr id="231" name="Google Shape;231;p36"/>
          <p:cNvSpPr txBox="1"/>
          <p:nvPr/>
        </p:nvSpPr>
        <p:spPr>
          <a:xfrm>
            <a:off x="1951050" y="2772288"/>
            <a:ext cx="5241900" cy="780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pt-BR" sz="1800">
                <a:solidFill>
                  <a:schemeClr val="dk1"/>
                </a:solidFill>
                <a:latin typeface="Poppins Light"/>
                <a:ea typeface="Poppins Light"/>
                <a:cs typeface="Poppins Light"/>
                <a:sym typeface="Poppins Light"/>
              </a:rPr>
              <a:t>Create an artistic production about your favourite invention and inventor</a:t>
            </a:r>
            <a:endParaRPr sz="1800">
              <a:latin typeface="Poppins Light"/>
              <a:ea typeface="Poppins Light"/>
              <a:cs typeface="Poppins Light"/>
              <a:sym typeface="Poppins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235" name="Shape 235"/>
        <p:cNvGrpSpPr/>
        <p:nvPr/>
      </p:nvGrpSpPr>
      <p:grpSpPr>
        <a:xfrm>
          <a:off x="0" y="0"/>
          <a:ext cx="0" cy="0"/>
          <a:chOff x="0" y="0"/>
          <a:chExt cx="0" cy="0"/>
        </a:xfrm>
      </p:grpSpPr>
      <p:sp>
        <p:nvSpPr>
          <p:cNvPr id="236" name="Google Shape;236;p37"/>
          <p:cNvSpPr txBox="1"/>
          <p:nvPr/>
        </p:nvSpPr>
        <p:spPr>
          <a:xfrm>
            <a:off x="1" y="147775"/>
            <a:ext cx="91440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t-BR" sz="1800">
                <a:solidFill>
                  <a:srgbClr val="000000"/>
                </a:solidFill>
                <a:latin typeface="Poppins"/>
                <a:ea typeface="Poppins"/>
                <a:cs typeface="Poppins"/>
                <a:sym typeface="Poppins"/>
              </a:rPr>
              <a:t>Let’s form </a:t>
            </a:r>
            <a:r>
              <a:rPr lang="pt-BR" sz="2100">
                <a:solidFill>
                  <a:srgbClr val="000000"/>
                </a:solidFill>
                <a:latin typeface="Poppins SemiBold"/>
                <a:ea typeface="Poppins SemiBold"/>
                <a:cs typeface="Poppins SemiBold"/>
                <a:sym typeface="Poppins SemiBold"/>
              </a:rPr>
              <a:t>Teams</a:t>
            </a:r>
            <a:r>
              <a:rPr lang="pt-BR" sz="2100">
                <a:latin typeface="Poppins SemiBold"/>
                <a:ea typeface="Poppins SemiBold"/>
                <a:cs typeface="Poppins SemiBold"/>
                <a:sym typeface="Poppins SemiBold"/>
              </a:rPr>
              <a:t>!</a:t>
            </a:r>
            <a:endParaRPr sz="700"/>
          </a:p>
        </p:txBody>
      </p:sp>
      <p:sp>
        <p:nvSpPr>
          <p:cNvPr id="237" name="Google Shape;237;p37"/>
          <p:cNvSpPr txBox="1"/>
          <p:nvPr>
            <p:ph type="title"/>
          </p:nvPr>
        </p:nvSpPr>
        <p:spPr>
          <a:xfrm>
            <a:off x="311700" y="1525955"/>
            <a:ext cx="8520600" cy="1123500"/>
          </a:xfrm>
          <a:prstGeom prst="rect">
            <a:avLst/>
          </a:prstGeom>
        </p:spPr>
        <p:txBody>
          <a:bodyPr anchorCtr="0" anchor="t" bIns="91425" lIns="91425" spcFirstLastPara="1" rIns="91425" wrap="square" tIns="91425">
            <a:spAutoFit/>
          </a:bodyPr>
          <a:lstStyle/>
          <a:p>
            <a:pPr indent="0" lvl="0" marL="0" rtl="0" algn="ctr">
              <a:spcBef>
                <a:spcPts val="0"/>
              </a:spcBef>
              <a:spcAft>
                <a:spcPts val="0"/>
              </a:spcAft>
              <a:buSzPts val="990"/>
              <a:buNone/>
            </a:pPr>
            <a:r>
              <a:rPr lang="pt-BR" sz="6100">
                <a:latin typeface="Poppins Light"/>
                <a:ea typeface="Poppins Light"/>
                <a:cs typeface="Poppins Light"/>
                <a:sym typeface="Poppins Light"/>
              </a:rPr>
              <a:t>Sharing Time</a:t>
            </a:r>
            <a:endParaRPr sz="2400">
              <a:latin typeface="Poppins Light"/>
              <a:ea typeface="Poppins Light"/>
              <a:cs typeface="Poppins Light"/>
              <a:sym typeface="Poppins Light"/>
            </a:endParaRPr>
          </a:p>
        </p:txBody>
      </p:sp>
      <p:sp>
        <p:nvSpPr>
          <p:cNvPr id="238" name="Google Shape;238;p37"/>
          <p:cNvSpPr txBox="1"/>
          <p:nvPr/>
        </p:nvSpPr>
        <p:spPr>
          <a:xfrm>
            <a:off x="991350" y="2834980"/>
            <a:ext cx="71613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t-BR" sz="1800">
                <a:solidFill>
                  <a:schemeClr val="dk1"/>
                </a:solidFill>
                <a:latin typeface="Poppins Light"/>
                <a:ea typeface="Poppins Light"/>
                <a:cs typeface="Poppins Light"/>
                <a:sym typeface="Poppins Light"/>
              </a:rPr>
              <a:t>Introduce your creation and the inventor to your group </a:t>
            </a:r>
            <a:endParaRPr sz="1800">
              <a:solidFill>
                <a:schemeClr val="dk1"/>
              </a:solidFill>
              <a:latin typeface="Poppins Light"/>
              <a:ea typeface="Poppins Light"/>
              <a:cs typeface="Poppins Light"/>
              <a:sym typeface="Poppins Light"/>
            </a:endParaRPr>
          </a:p>
        </p:txBody>
      </p:sp>
      <p:pic>
        <p:nvPicPr>
          <p:cNvPr id="239" name="Google Shape;239;p37"/>
          <p:cNvPicPr preferRelativeResize="0"/>
          <p:nvPr/>
        </p:nvPicPr>
        <p:blipFill>
          <a:blip r:embed="rId3">
            <a:alphaModFix/>
          </a:blip>
          <a:stretch>
            <a:fillRect/>
          </a:stretch>
        </p:blipFill>
        <p:spPr>
          <a:xfrm rot="1645379">
            <a:off x="4347563" y="817280"/>
            <a:ext cx="448875" cy="556224"/>
          </a:xfrm>
          <a:prstGeom prst="rect">
            <a:avLst/>
          </a:prstGeom>
          <a:noFill/>
          <a:ln>
            <a:noFill/>
          </a:ln>
        </p:spPr>
      </p:pic>
      <p:pic>
        <p:nvPicPr>
          <p:cNvPr id="240" name="Google Shape;240;p37"/>
          <p:cNvPicPr preferRelativeResize="0"/>
          <p:nvPr/>
        </p:nvPicPr>
        <p:blipFill>
          <a:blip r:embed="rId4">
            <a:alphaModFix/>
          </a:blip>
          <a:stretch>
            <a:fillRect/>
          </a:stretch>
        </p:blipFill>
        <p:spPr>
          <a:xfrm>
            <a:off x="3812550" y="3498197"/>
            <a:ext cx="1518901" cy="1280150"/>
          </a:xfrm>
          <a:prstGeom prst="rect">
            <a:avLst/>
          </a:prstGeom>
          <a:noFill/>
          <a:ln>
            <a:noFill/>
          </a:ln>
        </p:spPr>
      </p:pic>
      <p:sp>
        <p:nvSpPr>
          <p:cNvPr id="241" name="Google Shape;241;p37"/>
          <p:cNvSpPr txBox="1"/>
          <p:nvPr/>
        </p:nvSpPr>
        <p:spPr>
          <a:xfrm>
            <a:off x="181142" y="217075"/>
            <a:ext cx="141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t-BR" sz="1200">
                <a:latin typeface="Poppins Light"/>
                <a:ea typeface="Poppins Light"/>
                <a:cs typeface="Poppins Light"/>
                <a:sym typeface="Poppins Light"/>
              </a:rPr>
              <a:t>ACTIVITY B2</a:t>
            </a:r>
            <a:endParaRPr sz="1000">
              <a:latin typeface="Poppins Light"/>
              <a:ea typeface="Poppins Light"/>
              <a:cs typeface="Poppins Light"/>
              <a:sym typeface="Poppins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245" name="Shape 245"/>
        <p:cNvGrpSpPr/>
        <p:nvPr/>
      </p:nvGrpSpPr>
      <p:grpSpPr>
        <a:xfrm>
          <a:off x="0" y="0"/>
          <a:ext cx="0" cy="0"/>
          <a:chOff x="0" y="0"/>
          <a:chExt cx="0" cy="0"/>
        </a:xfrm>
      </p:grpSpPr>
      <p:sp>
        <p:nvSpPr>
          <p:cNvPr id="246" name="Google Shape;246;p38"/>
          <p:cNvSpPr txBox="1"/>
          <p:nvPr/>
        </p:nvSpPr>
        <p:spPr>
          <a:xfrm>
            <a:off x="311700" y="1722600"/>
            <a:ext cx="85206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t-BR" sz="6000">
                <a:latin typeface="Poppins Light"/>
                <a:ea typeface="Poppins Light"/>
                <a:cs typeface="Poppins Light"/>
                <a:sym typeface="Poppins Light"/>
              </a:rPr>
              <a:t>Discussion</a:t>
            </a:r>
            <a:r>
              <a:rPr lang="pt-BR" sz="6000">
                <a:solidFill>
                  <a:srgbClr val="000000"/>
                </a:solidFill>
                <a:latin typeface="Poppins Light"/>
                <a:ea typeface="Poppins Light"/>
                <a:cs typeface="Poppins Light"/>
                <a:sym typeface="Poppins Light"/>
              </a:rPr>
              <a:t> Time</a:t>
            </a:r>
            <a:endParaRPr sz="6000">
              <a:solidFill>
                <a:srgbClr val="000000"/>
              </a:solidFill>
              <a:latin typeface="Poppins Light"/>
              <a:ea typeface="Poppins Light"/>
              <a:cs typeface="Poppins Light"/>
              <a:sym typeface="Poppins Light"/>
            </a:endParaRPr>
          </a:p>
        </p:txBody>
      </p:sp>
      <p:pic>
        <p:nvPicPr>
          <p:cNvPr id="247" name="Google Shape;247;p38"/>
          <p:cNvPicPr preferRelativeResize="0"/>
          <p:nvPr/>
        </p:nvPicPr>
        <p:blipFill>
          <a:blip r:embed="rId3">
            <a:alphaModFix/>
          </a:blip>
          <a:stretch>
            <a:fillRect/>
          </a:stretch>
        </p:blipFill>
        <p:spPr>
          <a:xfrm rot="5815915">
            <a:off x="4161125" y="2918628"/>
            <a:ext cx="821750" cy="933346"/>
          </a:xfrm>
          <a:prstGeom prst="rect">
            <a:avLst/>
          </a:prstGeom>
          <a:noFill/>
          <a:ln>
            <a:noFill/>
          </a:ln>
        </p:spPr>
      </p:pic>
      <p:pic>
        <p:nvPicPr>
          <p:cNvPr id="248" name="Google Shape;248;p38"/>
          <p:cNvPicPr preferRelativeResize="0"/>
          <p:nvPr/>
        </p:nvPicPr>
        <p:blipFill>
          <a:blip r:embed="rId4">
            <a:alphaModFix/>
          </a:blip>
          <a:stretch>
            <a:fillRect/>
          </a:stretch>
        </p:blipFill>
        <p:spPr>
          <a:xfrm rot="2549284">
            <a:off x="1299315" y="1454309"/>
            <a:ext cx="410672" cy="620381"/>
          </a:xfrm>
          <a:prstGeom prst="rect">
            <a:avLst/>
          </a:prstGeom>
          <a:noFill/>
          <a:ln>
            <a:noFill/>
          </a:ln>
        </p:spPr>
      </p:pic>
      <p:pic>
        <p:nvPicPr>
          <p:cNvPr id="249" name="Google Shape;249;p38"/>
          <p:cNvPicPr preferRelativeResize="0"/>
          <p:nvPr/>
        </p:nvPicPr>
        <p:blipFill>
          <a:blip r:embed="rId5">
            <a:alphaModFix/>
          </a:blip>
          <a:stretch>
            <a:fillRect/>
          </a:stretch>
        </p:blipFill>
        <p:spPr>
          <a:xfrm rot="10800000">
            <a:off x="6126375" y="1320875"/>
            <a:ext cx="1178125" cy="533625"/>
          </a:xfrm>
          <a:prstGeom prst="rect">
            <a:avLst/>
          </a:prstGeom>
          <a:noFill/>
          <a:ln>
            <a:noFill/>
          </a:ln>
        </p:spPr>
      </p:pic>
      <p:sp>
        <p:nvSpPr>
          <p:cNvPr id="250" name="Google Shape;250;p38"/>
          <p:cNvSpPr txBox="1"/>
          <p:nvPr/>
        </p:nvSpPr>
        <p:spPr>
          <a:xfrm>
            <a:off x="181142" y="217075"/>
            <a:ext cx="141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t-BR" sz="1200">
                <a:latin typeface="Poppins Light"/>
                <a:ea typeface="Poppins Light"/>
                <a:cs typeface="Poppins Light"/>
                <a:sym typeface="Poppins Light"/>
              </a:rPr>
              <a:t>ACTIVITY B2</a:t>
            </a:r>
            <a:endParaRPr sz="1000">
              <a:latin typeface="Poppins Light"/>
              <a:ea typeface="Poppins Light"/>
              <a:cs typeface="Poppins Light"/>
              <a:sym typeface="Poppins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id="255" name="Google Shape;255;p39"/>
          <p:cNvPicPr preferRelativeResize="0"/>
          <p:nvPr/>
        </p:nvPicPr>
        <p:blipFill>
          <a:blip r:embed="rId3">
            <a:alphaModFix/>
          </a:blip>
          <a:stretch>
            <a:fillRect/>
          </a:stretch>
        </p:blipFill>
        <p:spPr>
          <a:xfrm rot="1449336">
            <a:off x="807868" y="3371803"/>
            <a:ext cx="1488624" cy="844610"/>
          </a:xfrm>
          <a:prstGeom prst="rect">
            <a:avLst/>
          </a:prstGeom>
          <a:noFill/>
          <a:ln>
            <a:noFill/>
          </a:ln>
        </p:spPr>
      </p:pic>
      <p:sp>
        <p:nvSpPr>
          <p:cNvPr id="256" name="Google Shape;256;p39"/>
          <p:cNvSpPr txBox="1"/>
          <p:nvPr/>
        </p:nvSpPr>
        <p:spPr>
          <a:xfrm>
            <a:off x="1376700" y="1255650"/>
            <a:ext cx="6390600" cy="2632200"/>
          </a:xfrm>
          <a:prstGeom prst="rect">
            <a:avLst/>
          </a:prstGeom>
          <a:noFill/>
          <a:ln>
            <a:noFill/>
          </a:ln>
        </p:spPr>
        <p:txBody>
          <a:bodyPr anchorCtr="0" anchor="b" bIns="68575" lIns="68575" spcFirstLastPara="1" rIns="68575" wrap="square" tIns="68575">
            <a:spAutoFit/>
          </a:bodyPr>
          <a:lstStyle/>
          <a:p>
            <a:pPr indent="0" lvl="0" marL="0" marR="0" rtl="0" algn="ctr">
              <a:lnSpc>
                <a:spcPct val="100000"/>
              </a:lnSpc>
              <a:spcBef>
                <a:spcPts val="0"/>
              </a:spcBef>
              <a:spcAft>
                <a:spcPts val="0"/>
              </a:spcAft>
              <a:buClr>
                <a:schemeClr val="dk1"/>
              </a:buClr>
              <a:buSzPts val="1100"/>
              <a:buFont typeface="Arial"/>
              <a:buNone/>
            </a:pPr>
            <a:r>
              <a:rPr lang="pt-BR" sz="5400">
                <a:latin typeface="Poppins"/>
                <a:ea typeface="Poppins"/>
                <a:cs typeface="Poppins"/>
                <a:sym typeface="Poppins"/>
              </a:rPr>
              <a:t>What do people want the world to be in the future? </a:t>
            </a:r>
            <a:endParaRPr sz="5400">
              <a:latin typeface="Poppins"/>
              <a:ea typeface="Poppins"/>
              <a:cs typeface="Poppins"/>
              <a:sym typeface="Poppins"/>
            </a:endParaRPr>
          </a:p>
        </p:txBody>
      </p:sp>
      <p:pic>
        <p:nvPicPr>
          <p:cNvPr id="257" name="Google Shape;257;p39"/>
          <p:cNvPicPr preferRelativeResize="0"/>
          <p:nvPr/>
        </p:nvPicPr>
        <p:blipFill rotWithShape="1">
          <a:blip r:embed="rId4">
            <a:alphaModFix/>
          </a:blip>
          <a:srcRect b="0" l="0" r="0" t="0"/>
          <a:stretch/>
        </p:blipFill>
        <p:spPr>
          <a:xfrm rot="-1072889">
            <a:off x="7191544" y="770932"/>
            <a:ext cx="937200" cy="916488"/>
          </a:xfrm>
          <a:prstGeom prst="rect">
            <a:avLst/>
          </a:prstGeom>
          <a:noFill/>
          <a:ln>
            <a:noFill/>
          </a:ln>
        </p:spPr>
      </p:pic>
      <p:sp>
        <p:nvSpPr>
          <p:cNvPr id="258" name="Google Shape;258;p39"/>
          <p:cNvSpPr txBox="1"/>
          <p:nvPr/>
        </p:nvSpPr>
        <p:spPr>
          <a:xfrm>
            <a:off x="181142" y="217075"/>
            <a:ext cx="141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t-BR" sz="1200">
                <a:latin typeface="Poppins Light"/>
                <a:ea typeface="Poppins Light"/>
                <a:cs typeface="Poppins Light"/>
                <a:sym typeface="Poppins Light"/>
              </a:rPr>
              <a:t>ACTIVITY B3</a:t>
            </a:r>
            <a:endParaRPr sz="1000">
              <a:latin typeface="Poppins Light"/>
              <a:ea typeface="Poppins Light"/>
              <a:cs typeface="Poppins Light"/>
              <a:sym typeface="Poppins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p40"/>
          <p:cNvPicPr preferRelativeResize="0"/>
          <p:nvPr/>
        </p:nvPicPr>
        <p:blipFill>
          <a:blip r:embed="rId3">
            <a:alphaModFix/>
          </a:blip>
          <a:stretch>
            <a:fillRect/>
          </a:stretch>
        </p:blipFill>
        <p:spPr>
          <a:xfrm>
            <a:off x="692958" y="675298"/>
            <a:ext cx="534167" cy="492600"/>
          </a:xfrm>
          <a:prstGeom prst="rect">
            <a:avLst/>
          </a:prstGeom>
          <a:noFill/>
          <a:ln>
            <a:noFill/>
          </a:ln>
        </p:spPr>
      </p:pic>
      <p:pic>
        <p:nvPicPr>
          <p:cNvPr id="264" name="Google Shape;264;p40"/>
          <p:cNvPicPr preferRelativeResize="0"/>
          <p:nvPr/>
        </p:nvPicPr>
        <p:blipFill rotWithShape="1">
          <a:blip r:embed="rId4">
            <a:alphaModFix/>
          </a:blip>
          <a:srcRect b="0" l="0" r="0" t="13845"/>
          <a:stretch/>
        </p:blipFill>
        <p:spPr>
          <a:xfrm>
            <a:off x="4065475" y="1418722"/>
            <a:ext cx="4594952" cy="2306050"/>
          </a:xfrm>
          <a:prstGeom prst="rect">
            <a:avLst/>
          </a:prstGeom>
          <a:noFill/>
          <a:ln>
            <a:noFill/>
          </a:ln>
        </p:spPr>
      </p:pic>
      <p:sp>
        <p:nvSpPr>
          <p:cNvPr id="265" name="Google Shape;265;p40"/>
          <p:cNvSpPr txBox="1"/>
          <p:nvPr/>
        </p:nvSpPr>
        <p:spPr>
          <a:xfrm>
            <a:off x="1333950" y="644550"/>
            <a:ext cx="6476100" cy="554100"/>
          </a:xfrm>
          <a:prstGeom prst="rect">
            <a:avLst/>
          </a:prstGeom>
          <a:noFill/>
          <a:ln>
            <a:noFill/>
          </a:ln>
        </p:spPr>
        <p:txBody>
          <a:bodyPr anchorCtr="0" anchor="ctr" bIns="68575" lIns="68575" spcFirstLastPara="1" rIns="68575" wrap="square" tIns="68575">
            <a:spAutoFit/>
          </a:bodyPr>
          <a:lstStyle/>
          <a:p>
            <a:pPr indent="0" lvl="0" marL="0" rtl="0" algn="ctr">
              <a:spcBef>
                <a:spcPts val="0"/>
              </a:spcBef>
              <a:spcAft>
                <a:spcPts val="0"/>
              </a:spcAft>
              <a:buNone/>
            </a:pPr>
            <a:r>
              <a:rPr lang="pt-BR" sz="2700">
                <a:latin typeface="Poppins"/>
                <a:ea typeface="Poppins"/>
                <a:cs typeface="Poppins"/>
                <a:sym typeface="Poppins"/>
              </a:rPr>
              <a:t>The Sustainable Development Goals</a:t>
            </a:r>
            <a:endParaRPr sz="2700">
              <a:solidFill>
                <a:srgbClr val="000000"/>
              </a:solidFill>
              <a:latin typeface="Poppins"/>
              <a:ea typeface="Poppins"/>
              <a:cs typeface="Poppins"/>
              <a:sym typeface="Poppins"/>
            </a:endParaRPr>
          </a:p>
        </p:txBody>
      </p:sp>
      <p:sp>
        <p:nvSpPr>
          <p:cNvPr id="266" name="Google Shape;266;p40"/>
          <p:cNvSpPr txBox="1"/>
          <p:nvPr/>
        </p:nvSpPr>
        <p:spPr>
          <a:xfrm>
            <a:off x="483573" y="1492778"/>
            <a:ext cx="3514800" cy="2232000"/>
          </a:xfrm>
          <a:prstGeom prst="rect">
            <a:avLst/>
          </a:prstGeom>
          <a:noFill/>
          <a:ln>
            <a:noFill/>
          </a:ln>
        </p:spPr>
        <p:txBody>
          <a:bodyPr anchorCtr="0" anchor="t" bIns="68575" lIns="68575" spcFirstLastPara="1" rIns="68575" wrap="square" tIns="68575">
            <a:spAutoFit/>
          </a:bodyPr>
          <a:lstStyle/>
          <a:p>
            <a:pPr indent="0" lvl="0" marL="450000" rtl="0" algn="l">
              <a:lnSpc>
                <a:spcPct val="150000"/>
              </a:lnSpc>
              <a:spcBef>
                <a:spcPts val="0"/>
              </a:spcBef>
              <a:spcAft>
                <a:spcPts val="0"/>
              </a:spcAft>
              <a:buNone/>
            </a:pPr>
            <a:r>
              <a:rPr lang="pt-BR" sz="1600">
                <a:latin typeface="Poppins"/>
                <a:ea typeface="Poppins"/>
                <a:cs typeface="Poppins"/>
                <a:sym typeface="Poppins"/>
              </a:rPr>
              <a:t>Goal commitment between several countries</a:t>
            </a:r>
            <a:endParaRPr sz="1600">
              <a:latin typeface="Poppins"/>
              <a:ea typeface="Poppins"/>
              <a:cs typeface="Poppins"/>
              <a:sym typeface="Poppins"/>
            </a:endParaRPr>
          </a:p>
          <a:p>
            <a:pPr indent="0" lvl="0" marL="450000" rtl="0" algn="l">
              <a:lnSpc>
                <a:spcPct val="150000"/>
              </a:lnSpc>
              <a:spcBef>
                <a:spcPts val="0"/>
              </a:spcBef>
              <a:spcAft>
                <a:spcPts val="0"/>
              </a:spcAft>
              <a:buNone/>
            </a:pPr>
            <a:r>
              <a:rPr lang="pt-BR" sz="1600">
                <a:latin typeface="Poppins"/>
                <a:ea typeface="Poppins"/>
                <a:cs typeface="Poppins"/>
                <a:sym typeface="Poppins"/>
              </a:rPr>
              <a:t>17 Goals</a:t>
            </a:r>
            <a:endParaRPr sz="1600">
              <a:latin typeface="Poppins"/>
              <a:ea typeface="Poppins"/>
              <a:cs typeface="Poppins"/>
              <a:sym typeface="Poppins"/>
            </a:endParaRPr>
          </a:p>
          <a:p>
            <a:pPr indent="0" lvl="0" marL="450000" rtl="0" algn="l">
              <a:lnSpc>
                <a:spcPct val="150000"/>
              </a:lnSpc>
              <a:spcBef>
                <a:spcPts val="0"/>
              </a:spcBef>
              <a:spcAft>
                <a:spcPts val="0"/>
              </a:spcAft>
              <a:buNone/>
            </a:pPr>
            <a:r>
              <a:rPr lang="pt-BR" sz="1600">
                <a:latin typeface="Poppins"/>
                <a:ea typeface="Poppins"/>
                <a:cs typeface="Poppins"/>
                <a:sym typeface="Poppins"/>
              </a:rPr>
              <a:t>Main Goal: Promote the protection of our planet and decent life for all by </a:t>
            </a:r>
            <a:r>
              <a:rPr b="1" lang="pt-BR" sz="1600">
                <a:latin typeface="Poppins"/>
                <a:ea typeface="Poppins"/>
                <a:cs typeface="Poppins"/>
                <a:sym typeface="Poppins"/>
              </a:rPr>
              <a:t>2030</a:t>
            </a:r>
            <a:r>
              <a:rPr lang="pt-BR" sz="1600">
                <a:latin typeface="Poppins"/>
                <a:ea typeface="Poppins"/>
                <a:cs typeface="Poppins"/>
                <a:sym typeface="Poppins"/>
              </a:rPr>
              <a:t>.</a:t>
            </a:r>
            <a:endParaRPr sz="1600">
              <a:latin typeface="Poppins"/>
              <a:ea typeface="Poppins"/>
              <a:cs typeface="Poppins"/>
              <a:sym typeface="Poppins"/>
            </a:endParaRPr>
          </a:p>
        </p:txBody>
      </p:sp>
      <p:pic>
        <p:nvPicPr>
          <p:cNvPr id="267" name="Google Shape;267;p40"/>
          <p:cNvPicPr preferRelativeResize="0"/>
          <p:nvPr/>
        </p:nvPicPr>
        <p:blipFill>
          <a:blip r:embed="rId5">
            <a:alphaModFix/>
          </a:blip>
          <a:stretch>
            <a:fillRect/>
          </a:stretch>
        </p:blipFill>
        <p:spPr>
          <a:xfrm rot="2908170">
            <a:off x="636906" y="1531263"/>
            <a:ext cx="227511" cy="276975"/>
          </a:xfrm>
          <a:prstGeom prst="rect">
            <a:avLst/>
          </a:prstGeom>
          <a:noFill/>
          <a:ln>
            <a:noFill/>
          </a:ln>
        </p:spPr>
      </p:pic>
      <p:pic>
        <p:nvPicPr>
          <p:cNvPr id="268" name="Google Shape;268;p40"/>
          <p:cNvPicPr preferRelativeResize="0"/>
          <p:nvPr/>
        </p:nvPicPr>
        <p:blipFill>
          <a:blip r:embed="rId5">
            <a:alphaModFix/>
          </a:blip>
          <a:stretch>
            <a:fillRect/>
          </a:stretch>
        </p:blipFill>
        <p:spPr>
          <a:xfrm rot="2908170">
            <a:off x="636906" y="2278331"/>
            <a:ext cx="227511" cy="276975"/>
          </a:xfrm>
          <a:prstGeom prst="rect">
            <a:avLst/>
          </a:prstGeom>
          <a:noFill/>
          <a:ln>
            <a:noFill/>
          </a:ln>
        </p:spPr>
      </p:pic>
      <p:pic>
        <p:nvPicPr>
          <p:cNvPr id="269" name="Google Shape;269;p40"/>
          <p:cNvPicPr preferRelativeResize="0"/>
          <p:nvPr/>
        </p:nvPicPr>
        <p:blipFill>
          <a:blip r:embed="rId5">
            <a:alphaModFix/>
          </a:blip>
          <a:stretch>
            <a:fillRect/>
          </a:stretch>
        </p:blipFill>
        <p:spPr>
          <a:xfrm rot="2908170">
            <a:off x="636906" y="2644025"/>
            <a:ext cx="227511" cy="276975"/>
          </a:xfrm>
          <a:prstGeom prst="rect">
            <a:avLst/>
          </a:prstGeom>
          <a:noFill/>
          <a:ln>
            <a:noFill/>
          </a:ln>
        </p:spPr>
      </p:pic>
      <p:pic>
        <p:nvPicPr>
          <p:cNvPr id="270" name="Google Shape;270;p40"/>
          <p:cNvPicPr preferRelativeResize="0"/>
          <p:nvPr/>
        </p:nvPicPr>
        <p:blipFill>
          <a:blip r:embed="rId6">
            <a:alphaModFix/>
          </a:blip>
          <a:stretch>
            <a:fillRect/>
          </a:stretch>
        </p:blipFill>
        <p:spPr>
          <a:xfrm rot="-677804">
            <a:off x="7743015" y="4102434"/>
            <a:ext cx="917946" cy="577980"/>
          </a:xfrm>
          <a:prstGeom prst="rect">
            <a:avLst/>
          </a:prstGeom>
          <a:noFill/>
          <a:ln>
            <a:noFill/>
          </a:ln>
        </p:spPr>
      </p:pic>
      <p:pic>
        <p:nvPicPr>
          <p:cNvPr id="271" name="Google Shape;271;p40"/>
          <p:cNvPicPr preferRelativeResize="0"/>
          <p:nvPr/>
        </p:nvPicPr>
        <p:blipFill>
          <a:blip r:embed="rId3">
            <a:alphaModFix/>
          </a:blip>
          <a:stretch>
            <a:fillRect/>
          </a:stretch>
        </p:blipFill>
        <p:spPr>
          <a:xfrm>
            <a:off x="441574" y="1167899"/>
            <a:ext cx="358200" cy="330337"/>
          </a:xfrm>
          <a:prstGeom prst="rect">
            <a:avLst/>
          </a:prstGeom>
          <a:noFill/>
          <a:ln>
            <a:noFill/>
          </a:ln>
        </p:spPr>
      </p:pic>
      <p:sp>
        <p:nvSpPr>
          <p:cNvPr id="272" name="Google Shape;272;p40"/>
          <p:cNvSpPr txBox="1"/>
          <p:nvPr/>
        </p:nvSpPr>
        <p:spPr>
          <a:xfrm>
            <a:off x="181142" y="217075"/>
            <a:ext cx="141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t-BR" sz="1200">
                <a:latin typeface="Poppins Light"/>
                <a:ea typeface="Poppins Light"/>
                <a:cs typeface="Poppins Light"/>
                <a:sym typeface="Poppins Light"/>
              </a:rPr>
              <a:t>ACTIVITY B3</a:t>
            </a:r>
            <a:endParaRPr sz="1000">
              <a:latin typeface="Poppins Light"/>
              <a:ea typeface="Poppins Light"/>
              <a:cs typeface="Poppins Light"/>
              <a:sym typeface="Poppins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id="277" name="Google Shape;277;p41"/>
          <p:cNvPicPr preferRelativeResize="0"/>
          <p:nvPr/>
        </p:nvPicPr>
        <p:blipFill>
          <a:blip r:embed="rId3">
            <a:alphaModFix/>
          </a:blip>
          <a:stretch>
            <a:fillRect/>
          </a:stretch>
        </p:blipFill>
        <p:spPr>
          <a:xfrm>
            <a:off x="6154918" y="951619"/>
            <a:ext cx="560644" cy="550068"/>
          </a:xfrm>
          <a:prstGeom prst="rect">
            <a:avLst/>
          </a:prstGeom>
          <a:noFill/>
          <a:ln>
            <a:noFill/>
          </a:ln>
        </p:spPr>
      </p:pic>
      <p:pic>
        <p:nvPicPr>
          <p:cNvPr id="278" name="Google Shape;278;p41"/>
          <p:cNvPicPr preferRelativeResize="0"/>
          <p:nvPr/>
        </p:nvPicPr>
        <p:blipFill>
          <a:blip r:embed="rId4">
            <a:alphaModFix/>
          </a:blip>
          <a:stretch>
            <a:fillRect/>
          </a:stretch>
        </p:blipFill>
        <p:spPr>
          <a:xfrm>
            <a:off x="2096100" y="1138960"/>
            <a:ext cx="910518" cy="915421"/>
          </a:xfrm>
          <a:prstGeom prst="rect">
            <a:avLst/>
          </a:prstGeom>
          <a:noFill/>
          <a:ln>
            <a:noFill/>
          </a:ln>
        </p:spPr>
      </p:pic>
      <p:pic>
        <p:nvPicPr>
          <p:cNvPr id="279" name="Google Shape;279;p41"/>
          <p:cNvPicPr preferRelativeResize="0"/>
          <p:nvPr/>
        </p:nvPicPr>
        <p:blipFill>
          <a:blip r:embed="rId5">
            <a:alphaModFix/>
          </a:blip>
          <a:stretch>
            <a:fillRect/>
          </a:stretch>
        </p:blipFill>
        <p:spPr>
          <a:xfrm>
            <a:off x="3825000" y="2774063"/>
            <a:ext cx="1494000" cy="1494000"/>
          </a:xfrm>
          <a:prstGeom prst="rect">
            <a:avLst/>
          </a:prstGeom>
          <a:noFill/>
          <a:ln>
            <a:noFill/>
          </a:ln>
        </p:spPr>
      </p:pic>
      <p:sp>
        <p:nvSpPr>
          <p:cNvPr id="280" name="Google Shape;280;p41"/>
          <p:cNvSpPr txBox="1"/>
          <p:nvPr/>
        </p:nvSpPr>
        <p:spPr>
          <a:xfrm>
            <a:off x="1376775" y="951619"/>
            <a:ext cx="6390600" cy="1554600"/>
          </a:xfrm>
          <a:prstGeom prst="rect">
            <a:avLst/>
          </a:prstGeom>
          <a:noFill/>
          <a:ln>
            <a:noFill/>
          </a:ln>
        </p:spPr>
        <p:txBody>
          <a:bodyPr anchorCtr="0" anchor="b" bIns="68575" lIns="68575" spcFirstLastPara="1" rIns="68575" wrap="square" tIns="68575">
            <a:spAutoFit/>
          </a:bodyPr>
          <a:lstStyle/>
          <a:p>
            <a:pPr indent="0" lvl="0" marL="0" rtl="0" algn="ctr">
              <a:spcBef>
                <a:spcPts val="0"/>
              </a:spcBef>
              <a:spcAft>
                <a:spcPts val="0"/>
              </a:spcAft>
              <a:buNone/>
            </a:pPr>
            <a:r>
              <a:rPr lang="pt-BR" sz="4600">
                <a:solidFill>
                  <a:srgbClr val="000000"/>
                </a:solidFill>
                <a:latin typeface="Poppins"/>
                <a:ea typeface="Poppins"/>
                <a:cs typeface="Poppins"/>
                <a:sym typeface="Poppins"/>
              </a:rPr>
              <a:t>Let’s </a:t>
            </a:r>
            <a:r>
              <a:rPr lang="pt-BR" sz="4600">
                <a:latin typeface="Poppins"/>
                <a:ea typeface="Poppins"/>
                <a:cs typeface="Poppins"/>
                <a:sym typeface="Poppins"/>
              </a:rPr>
              <a:t>dig into </a:t>
            </a:r>
            <a:endParaRPr sz="4600">
              <a:latin typeface="Poppins"/>
              <a:ea typeface="Poppins"/>
              <a:cs typeface="Poppins"/>
              <a:sym typeface="Poppins"/>
            </a:endParaRPr>
          </a:p>
          <a:p>
            <a:pPr indent="0" lvl="0" marL="0" rtl="0" algn="ctr">
              <a:spcBef>
                <a:spcPts val="0"/>
              </a:spcBef>
              <a:spcAft>
                <a:spcPts val="0"/>
              </a:spcAft>
              <a:buNone/>
            </a:pPr>
            <a:r>
              <a:rPr lang="pt-BR" sz="4600">
                <a:latin typeface="Poppins"/>
                <a:ea typeface="Poppins"/>
                <a:cs typeface="Poppins"/>
                <a:sym typeface="Poppins"/>
              </a:rPr>
              <a:t>GOAL 7!</a:t>
            </a:r>
            <a:endParaRPr sz="4600">
              <a:solidFill>
                <a:srgbClr val="000000"/>
              </a:solidFill>
              <a:latin typeface="Poppins"/>
              <a:ea typeface="Poppins"/>
              <a:cs typeface="Poppins"/>
              <a:sym typeface="Poppins"/>
            </a:endParaRPr>
          </a:p>
        </p:txBody>
      </p:sp>
      <p:sp>
        <p:nvSpPr>
          <p:cNvPr id="281" name="Google Shape;281;p41"/>
          <p:cNvSpPr txBox="1"/>
          <p:nvPr/>
        </p:nvSpPr>
        <p:spPr>
          <a:xfrm>
            <a:off x="181142" y="217075"/>
            <a:ext cx="141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t-BR" sz="1200">
                <a:latin typeface="Poppins Light"/>
                <a:ea typeface="Poppins Light"/>
                <a:cs typeface="Poppins Light"/>
                <a:sym typeface="Poppins Light"/>
              </a:rPr>
              <a:t>ACTIVITY B3</a:t>
            </a:r>
            <a:endParaRPr sz="1000">
              <a:latin typeface="Poppins Light"/>
              <a:ea typeface="Poppins Light"/>
              <a:cs typeface="Poppins Light"/>
              <a:sym typeface="Poppins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285" name="Shape 285"/>
        <p:cNvGrpSpPr/>
        <p:nvPr/>
      </p:nvGrpSpPr>
      <p:grpSpPr>
        <a:xfrm>
          <a:off x="0" y="0"/>
          <a:ext cx="0" cy="0"/>
          <a:chOff x="0" y="0"/>
          <a:chExt cx="0" cy="0"/>
        </a:xfrm>
      </p:grpSpPr>
      <p:sp>
        <p:nvSpPr>
          <p:cNvPr id="286" name="Google Shape;286;p42"/>
          <p:cNvSpPr txBox="1"/>
          <p:nvPr/>
        </p:nvSpPr>
        <p:spPr>
          <a:xfrm>
            <a:off x="1376775" y="1634981"/>
            <a:ext cx="6390600" cy="8313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pt-BR" sz="4500">
                <a:solidFill>
                  <a:srgbClr val="000000"/>
                </a:solidFill>
                <a:latin typeface="Poppins Light"/>
                <a:ea typeface="Poppins Light"/>
                <a:cs typeface="Poppins Light"/>
                <a:sym typeface="Poppins Light"/>
              </a:rPr>
              <a:t>Reading Time</a:t>
            </a:r>
            <a:endParaRPr sz="4500">
              <a:solidFill>
                <a:srgbClr val="000000"/>
              </a:solidFill>
              <a:latin typeface="Poppins Light"/>
              <a:ea typeface="Poppins Light"/>
              <a:cs typeface="Poppins Light"/>
              <a:sym typeface="Poppins Light"/>
            </a:endParaRPr>
          </a:p>
        </p:txBody>
      </p:sp>
      <p:sp>
        <p:nvSpPr>
          <p:cNvPr id="287" name="Google Shape;287;p42"/>
          <p:cNvSpPr txBox="1"/>
          <p:nvPr/>
        </p:nvSpPr>
        <p:spPr>
          <a:xfrm>
            <a:off x="2059538" y="2506144"/>
            <a:ext cx="5025000" cy="4155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pt-BR" sz="1800">
                <a:latin typeface="Poppins Light"/>
                <a:ea typeface="Poppins Light"/>
                <a:cs typeface="Poppins Light"/>
                <a:sym typeface="Poppins Light"/>
              </a:rPr>
              <a:t>‘’Energy: A Challenge For The 21st Century’’</a:t>
            </a:r>
            <a:endParaRPr sz="1100">
              <a:latin typeface="Poppins Light"/>
              <a:ea typeface="Poppins Light"/>
              <a:cs typeface="Poppins Light"/>
              <a:sym typeface="Poppins Light"/>
            </a:endParaRPr>
          </a:p>
        </p:txBody>
      </p:sp>
      <p:pic>
        <p:nvPicPr>
          <p:cNvPr id="288" name="Google Shape;288;p42"/>
          <p:cNvPicPr preferRelativeResize="0"/>
          <p:nvPr/>
        </p:nvPicPr>
        <p:blipFill>
          <a:blip r:embed="rId3">
            <a:alphaModFix/>
          </a:blip>
          <a:stretch>
            <a:fillRect/>
          </a:stretch>
        </p:blipFill>
        <p:spPr>
          <a:xfrm rot="2549284">
            <a:off x="2258824" y="1441750"/>
            <a:ext cx="308004" cy="465286"/>
          </a:xfrm>
          <a:prstGeom prst="rect">
            <a:avLst/>
          </a:prstGeom>
          <a:noFill/>
          <a:ln>
            <a:noFill/>
          </a:ln>
        </p:spPr>
      </p:pic>
      <p:pic>
        <p:nvPicPr>
          <p:cNvPr id="289" name="Google Shape;289;p42"/>
          <p:cNvPicPr preferRelativeResize="0"/>
          <p:nvPr/>
        </p:nvPicPr>
        <p:blipFill>
          <a:blip r:embed="rId4">
            <a:alphaModFix/>
          </a:blip>
          <a:stretch>
            <a:fillRect/>
          </a:stretch>
        </p:blipFill>
        <p:spPr>
          <a:xfrm rot="10800000">
            <a:off x="5737781" y="1333687"/>
            <a:ext cx="883594" cy="400219"/>
          </a:xfrm>
          <a:prstGeom prst="rect">
            <a:avLst/>
          </a:prstGeom>
          <a:noFill/>
          <a:ln>
            <a:noFill/>
          </a:ln>
        </p:spPr>
      </p:pic>
      <p:pic>
        <p:nvPicPr>
          <p:cNvPr id="290" name="Google Shape;290;p42"/>
          <p:cNvPicPr preferRelativeResize="0"/>
          <p:nvPr/>
        </p:nvPicPr>
        <p:blipFill>
          <a:blip r:embed="rId5">
            <a:alphaModFix/>
          </a:blip>
          <a:stretch>
            <a:fillRect/>
          </a:stretch>
        </p:blipFill>
        <p:spPr>
          <a:xfrm>
            <a:off x="4235859" y="3075956"/>
            <a:ext cx="672281" cy="733857"/>
          </a:xfrm>
          <a:prstGeom prst="rect">
            <a:avLst/>
          </a:prstGeom>
          <a:noFill/>
          <a:ln>
            <a:noFill/>
          </a:ln>
        </p:spPr>
      </p:pic>
      <p:sp>
        <p:nvSpPr>
          <p:cNvPr id="291" name="Google Shape;291;p42"/>
          <p:cNvSpPr txBox="1"/>
          <p:nvPr/>
        </p:nvSpPr>
        <p:spPr>
          <a:xfrm>
            <a:off x="181142" y="217075"/>
            <a:ext cx="141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t-BR" sz="1200">
                <a:latin typeface="Poppins Light"/>
                <a:ea typeface="Poppins Light"/>
                <a:cs typeface="Poppins Light"/>
                <a:sym typeface="Poppins Light"/>
              </a:rPr>
              <a:t>ACTIVITY B3</a:t>
            </a:r>
            <a:endParaRPr sz="1000">
              <a:latin typeface="Poppins Light"/>
              <a:ea typeface="Poppins Light"/>
              <a:cs typeface="Poppins Light"/>
              <a:sym typeface="Poppins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295" name="Shape 295"/>
        <p:cNvGrpSpPr/>
        <p:nvPr/>
      </p:nvGrpSpPr>
      <p:grpSpPr>
        <a:xfrm>
          <a:off x="0" y="0"/>
          <a:ext cx="0" cy="0"/>
          <a:chOff x="0" y="0"/>
          <a:chExt cx="0" cy="0"/>
        </a:xfrm>
      </p:grpSpPr>
      <p:sp>
        <p:nvSpPr>
          <p:cNvPr id="296" name="Google Shape;296;p43"/>
          <p:cNvSpPr txBox="1"/>
          <p:nvPr/>
        </p:nvSpPr>
        <p:spPr>
          <a:xfrm>
            <a:off x="1200150" y="2429719"/>
            <a:ext cx="6743700" cy="7389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pt-BR" sz="1300">
                <a:latin typeface="Poppins Light"/>
                <a:ea typeface="Poppins Light"/>
                <a:cs typeface="Poppins Light"/>
                <a:sym typeface="Poppins Light"/>
              </a:rPr>
              <a:t>What are the impacts of fossil fuels?</a:t>
            </a:r>
            <a:endParaRPr sz="1300">
              <a:latin typeface="Poppins Light"/>
              <a:ea typeface="Poppins Light"/>
              <a:cs typeface="Poppins Light"/>
              <a:sym typeface="Poppins Light"/>
            </a:endParaRPr>
          </a:p>
          <a:p>
            <a:pPr indent="0" lvl="0" marL="0" rtl="0" algn="ctr">
              <a:spcBef>
                <a:spcPts val="0"/>
              </a:spcBef>
              <a:spcAft>
                <a:spcPts val="0"/>
              </a:spcAft>
              <a:buNone/>
            </a:pPr>
            <a:r>
              <a:t/>
            </a:r>
            <a:endParaRPr sz="1300">
              <a:latin typeface="Poppins Light"/>
              <a:ea typeface="Poppins Light"/>
              <a:cs typeface="Poppins Light"/>
              <a:sym typeface="Poppins Light"/>
            </a:endParaRPr>
          </a:p>
          <a:p>
            <a:pPr indent="0" lvl="0" marL="0" rtl="0" algn="ctr">
              <a:spcBef>
                <a:spcPts val="0"/>
              </a:spcBef>
              <a:spcAft>
                <a:spcPts val="0"/>
              </a:spcAft>
              <a:buNone/>
            </a:pPr>
            <a:r>
              <a:rPr lang="pt-BR" sz="1300">
                <a:latin typeface="Poppins Light"/>
                <a:ea typeface="Poppins Light"/>
                <a:cs typeface="Poppins Light"/>
                <a:sym typeface="Poppins Light"/>
              </a:rPr>
              <a:t>Can you name one example of climate change effects?</a:t>
            </a:r>
            <a:endParaRPr sz="1300">
              <a:latin typeface="Poppins Light"/>
              <a:ea typeface="Poppins Light"/>
              <a:cs typeface="Poppins Light"/>
              <a:sym typeface="Poppins Light"/>
            </a:endParaRPr>
          </a:p>
        </p:txBody>
      </p:sp>
      <p:pic>
        <p:nvPicPr>
          <p:cNvPr id="297" name="Google Shape;297;p43"/>
          <p:cNvPicPr preferRelativeResize="0"/>
          <p:nvPr/>
        </p:nvPicPr>
        <p:blipFill>
          <a:blip r:embed="rId3">
            <a:alphaModFix/>
          </a:blip>
          <a:stretch>
            <a:fillRect/>
          </a:stretch>
        </p:blipFill>
        <p:spPr>
          <a:xfrm rot="5815915">
            <a:off x="4263843" y="3296620"/>
            <a:ext cx="616313" cy="700009"/>
          </a:xfrm>
          <a:prstGeom prst="rect">
            <a:avLst/>
          </a:prstGeom>
          <a:noFill/>
          <a:ln>
            <a:noFill/>
          </a:ln>
        </p:spPr>
      </p:pic>
      <p:grpSp>
        <p:nvGrpSpPr>
          <p:cNvPr id="298" name="Google Shape;298;p43"/>
          <p:cNvGrpSpPr/>
          <p:nvPr/>
        </p:nvGrpSpPr>
        <p:grpSpPr>
          <a:xfrm>
            <a:off x="1376775" y="1212049"/>
            <a:ext cx="6390450" cy="1132444"/>
            <a:chOff x="1835700" y="2460115"/>
            <a:chExt cx="8520600" cy="1509925"/>
          </a:xfrm>
        </p:grpSpPr>
        <p:sp>
          <p:nvSpPr>
            <p:cNvPr id="299" name="Google Shape;299;p43"/>
            <p:cNvSpPr txBox="1"/>
            <p:nvPr/>
          </p:nvSpPr>
          <p:spPr>
            <a:xfrm>
              <a:off x="1835700" y="2861840"/>
              <a:ext cx="8520600" cy="11082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pt-BR" sz="4500">
                  <a:latin typeface="Poppins Light"/>
                  <a:ea typeface="Poppins Light"/>
                  <a:cs typeface="Poppins Light"/>
                  <a:sym typeface="Poppins Light"/>
                </a:rPr>
                <a:t>Discussion</a:t>
              </a:r>
              <a:r>
                <a:rPr lang="pt-BR" sz="4500">
                  <a:solidFill>
                    <a:srgbClr val="000000"/>
                  </a:solidFill>
                  <a:latin typeface="Poppins Light"/>
                  <a:ea typeface="Poppins Light"/>
                  <a:cs typeface="Poppins Light"/>
                  <a:sym typeface="Poppins Light"/>
                </a:rPr>
                <a:t> Time</a:t>
              </a:r>
              <a:endParaRPr sz="4500">
                <a:solidFill>
                  <a:srgbClr val="000000"/>
                </a:solidFill>
                <a:latin typeface="Poppins Light"/>
                <a:ea typeface="Poppins Light"/>
                <a:cs typeface="Poppins Light"/>
                <a:sym typeface="Poppins Light"/>
              </a:endParaRPr>
            </a:p>
          </p:txBody>
        </p:sp>
        <p:pic>
          <p:nvPicPr>
            <p:cNvPr id="300" name="Google Shape;300;p43"/>
            <p:cNvPicPr preferRelativeResize="0"/>
            <p:nvPr/>
          </p:nvPicPr>
          <p:blipFill>
            <a:blip r:embed="rId4">
              <a:alphaModFix/>
            </a:blip>
            <a:stretch>
              <a:fillRect/>
            </a:stretch>
          </p:blipFill>
          <p:spPr>
            <a:xfrm rot="2549284">
              <a:off x="2823315" y="2593549"/>
              <a:ext cx="410672" cy="620381"/>
            </a:xfrm>
            <a:prstGeom prst="rect">
              <a:avLst/>
            </a:prstGeom>
            <a:noFill/>
            <a:ln>
              <a:noFill/>
            </a:ln>
          </p:spPr>
        </p:pic>
        <p:pic>
          <p:nvPicPr>
            <p:cNvPr id="301" name="Google Shape;301;p43"/>
            <p:cNvPicPr preferRelativeResize="0"/>
            <p:nvPr/>
          </p:nvPicPr>
          <p:blipFill>
            <a:blip r:embed="rId5">
              <a:alphaModFix/>
            </a:blip>
            <a:stretch>
              <a:fillRect/>
            </a:stretch>
          </p:blipFill>
          <p:spPr>
            <a:xfrm rot="10800000">
              <a:off x="7650375" y="2460115"/>
              <a:ext cx="1178125" cy="533625"/>
            </a:xfrm>
            <a:prstGeom prst="rect">
              <a:avLst/>
            </a:prstGeom>
            <a:noFill/>
            <a:ln>
              <a:noFill/>
            </a:ln>
          </p:spPr>
        </p:pic>
      </p:grpSp>
      <p:sp>
        <p:nvSpPr>
          <p:cNvPr id="302" name="Google Shape;302;p43"/>
          <p:cNvSpPr txBox="1"/>
          <p:nvPr/>
        </p:nvSpPr>
        <p:spPr>
          <a:xfrm>
            <a:off x="181142" y="217075"/>
            <a:ext cx="141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t-BR" sz="1200">
                <a:latin typeface="Poppins Light"/>
                <a:ea typeface="Poppins Light"/>
                <a:cs typeface="Poppins Light"/>
                <a:sym typeface="Poppins Light"/>
              </a:rPr>
              <a:t>ACTIVITY B3</a:t>
            </a:r>
            <a:endParaRPr sz="1000">
              <a:latin typeface="Poppins Light"/>
              <a:ea typeface="Poppins Light"/>
              <a:cs typeface="Poppins Light"/>
              <a:sym typeface="Poppins 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4"/>
          <p:cNvSpPr/>
          <p:nvPr/>
        </p:nvSpPr>
        <p:spPr>
          <a:xfrm>
            <a:off x="6174675" y="4155638"/>
            <a:ext cx="865500" cy="3924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2100">
              <a:solidFill>
                <a:srgbClr val="FF0080"/>
              </a:solidFill>
              <a:latin typeface="Poppins Medium"/>
              <a:ea typeface="Poppins Medium"/>
              <a:cs typeface="Poppins Medium"/>
              <a:sym typeface="Poppins Medium"/>
            </a:endParaRPr>
          </a:p>
        </p:txBody>
      </p:sp>
      <p:sp>
        <p:nvSpPr>
          <p:cNvPr id="308" name="Google Shape;308;p44"/>
          <p:cNvSpPr txBox="1"/>
          <p:nvPr/>
        </p:nvSpPr>
        <p:spPr>
          <a:xfrm>
            <a:off x="376875" y="533875"/>
            <a:ext cx="5184600" cy="846600"/>
          </a:xfrm>
          <a:prstGeom prst="rect">
            <a:avLst/>
          </a:prstGeom>
          <a:noFill/>
          <a:ln>
            <a:noFill/>
          </a:ln>
        </p:spPr>
        <p:txBody>
          <a:bodyPr anchorCtr="0" anchor="b" bIns="68575" lIns="68575" spcFirstLastPara="1" rIns="68575" wrap="square" tIns="68575">
            <a:spAutoFit/>
          </a:bodyPr>
          <a:lstStyle/>
          <a:p>
            <a:pPr indent="0" lvl="0" marL="0" rtl="0" algn="l">
              <a:spcBef>
                <a:spcPts val="0"/>
              </a:spcBef>
              <a:spcAft>
                <a:spcPts val="0"/>
              </a:spcAft>
              <a:buNone/>
            </a:pPr>
            <a:r>
              <a:rPr lang="pt-BR" sz="4600">
                <a:solidFill>
                  <a:srgbClr val="002060"/>
                </a:solidFill>
                <a:latin typeface="Poppins"/>
                <a:ea typeface="Poppins"/>
                <a:cs typeface="Poppins"/>
                <a:sym typeface="Poppins"/>
              </a:rPr>
              <a:t>Climate Change</a:t>
            </a:r>
            <a:endParaRPr sz="4600">
              <a:solidFill>
                <a:srgbClr val="002060"/>
              </a:solidFill>
              <a:latin typeface="Poppins"/>
              <a:ea typeface="Poppins"/>
              <a:cs typeface="Poppins"/>
              <a:sym typeface="Poppins"/>
            </a:endParaRPr>
          </a:p>
        </p:txBody>
      </p:sp>
      <p:sp>
        <p:nvSpPr>
          <p:cNvPr id="309" name="Google Shape;309;p44"/>
          <p:cNvSpPr/>
          <p:nvPr/>
        </p:nvSpPr>
        <p:spPr>
          <a:xfrm rot="5400000">
            <a:off x="7106241" y="2375513"/>
            <a:ext cx="3440400" cy="3924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pt-BR" sz="1400">
                <a:solidFill>
                  <a:schemeClr val="accent2"/>
                </a:solidFill>
                <a:latin typeface="Poppins ExtraLight"/>
                <a:ea typeface="Poppins ExtraLight"/>
                <a:cs typeface="Poppins ExtraLight"/>
                <a:sym typeface="Poppins ExtraLight"/>
              </a:rPr>
              <a:t>Patagonia Andes </a:t>
            </a:r>
            <a:endParaRPr sz="1400">
              <a:solidFill>
                <a:schemeClr val="accent2"/>
              </a:solidFill>
              <a:latin typeface="Poppins ExtraLight"/>
              <a:ea typeface="Poppins ExtraLight"/>
              <a:cs typeface="Poppins ExtraLight"/>
              <a:sym typeface="Poppins ExtraLight"/>
            </a:endParaRPr>
          </a:p>
        </p:txBody>
      </p:sp>
      <p:pic>
        <p:nvPicPr>
          <p:cNvPr id="310" name="Google Shape;310;p44"/>
          <p:cNvPicPr preferRelativeResize="0"/>
          <p:nvPr/>
        </p:nvPicPr>
        <p:blipFill rotWithShape="1">
          <a:blip r:embed="rId3">
            <a:alphaModFix/>
          </a:blip>
          <a:srcRect b="49052" l="3203" r="0" t="0"/>
          <a:stretch/>
        </p:blipFill>
        <p:spPr>
          <a:xfrm>
            <a:off x="522344" y="1702519"/>
            <a:ext cx="2563125" cy="1546874"/>
          </a:xfrm>
          <a:prstGeom prst="rect">
            <a:avLst/>
          </a:prstGeom>
          <a:noFill/>
          <a:ln>
            <a:noFill/>
          </a:ln>
        </p:spPr>
      </p:pic>
      <p:pic>
        <p:nvPicPr>
          <p:cNvPr id="311" name="Google Shape;311;p44"/>
          <p:cNvPicPr preferRelativeResize="0"/>
          <p:nvPr/>
        </p:nvPicPr>
        <p:blipFill rotWithShape="1">
          <a:blip r:embed="rId4">
            <a:alphaModFix/>
          </a:blip>
          <a:srcRect b="49834" l="0" r="5624" t="0"/>
          <a:stretch/>
        </p:blipFill>
        <p:spPr>
          <a:xfrm>
            <a:off x="3085469" y="1708139"/>
            <a:ext cx="2427150" cy="1530493"/>
          </a:xfrm>
          <a:prstGeom prst="rect">
            <a:avLst/>
          </a:prstGeom>
          <a:noFill/>
          <a:ln>
            <a:noFill/>
          </a:ln>
        </p:spPr>
      </p:pic>
      <p:pic>
        <p:nvPicPr>
          <p:cNvPr id="312" name="Google Shape;312;p44"/>
          <p:cNvPicPr preferRelativeResize="0"/>
          <p:nvPr/>
        </p:nvPicPr>
        <p:blipFill rotWithShape="1">
          <a:blip r:embed="rId4">
            <a:alphaModFix/>
          </a:blip>
          <a:srcRect b="0" l="0" r="0" t="49834"/>
          <a:stretch/>
        </p:blipFill>
        <p:spPr>
          <a:xfrm>
            <a:off x="2913344" y="3277069"/>
            <a:ext cx="2599281" cy="1546876"/>
          </a:xfrm>
          <a:prstGeom prst="rect">
            <a:avLst/>
          </a:prstGeom>
          <a:noFill/>
          <a:ln>
            <a:noFill/>
          </a:ln>
        </p:spPr>
      </p:pic>
      <p:pic>
        <p:nvPicPr>
          <p:cNvPr id="313" name="Google Shape;313;p44"/>
          <p:cNvPicPr preferRelativeResize="0"/>
          <p:nvPr/>
        </p:nvPicPr>
        <p:blipFill rotWithShape="1">
          <a:blip r:embed="rId3">
            <a:alphaModFix/>
          </a:blip>
          <a:srcRect b="0" l="9706" r="0" t="50561"/>
          <a:stretch/>
        </p:blipFill>
        <p:spPr>
          <a:xfrm>
            <a:off x="522344" y="3291469"/>
            <a:ext cx="2391000" cy="1501086"/>
          </a:xfrm>
          <a:prstGeom prst="rect">
            <a:avLst/>
          </a:prstGeom>
          <a:noFill/>
          <a:ln>
            <a:noFill/>
          </a:ln>
        </p:spPr>
      </p:pic>
      <p:sp>
        <p:nvSpPr>
          <p:cNvPr id="314" name="Google Shape;314;p44"/>
          <p:cNvSpPr txBox="1"/>
          <p:nvPr/>
        </p:nvSpPr>
        <p:spPr>
          <a:xfrm>
            <a:off x="5512625" y="2884481"/>
            <a:ext cx="15063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pt-BR" sz="1100">
                <a:latin typeface="Poppins"/>
                <a:ea typeface="Poppins"/>
                <a:cs typeface="Poppins"/>
                <a:sym typeface="Poppins"/>
              </a:rPr>
              <a:t>Upsala Glacier 1928</a:t>
            </a:r>
            <a:endParaRPr sz="1100">
              <a:latin typeface="Poppins"/>
              <a:ea typeface="Poppins"/>
              <a:cs typeface="Poppins"/>
              <a:sym typeface="Poppins"/>
            </a:endParaRPr>
          </a:p>
        </p:txBody>
      </p:sp>
      <p:sp>
        <p:nvSpPr>
          <p:cNvPr id="315" name="Google Shape;315;p44"/>
          <p:cNvSpPr txBox="1"/>
          <p:nvPr/>
        </p:nvSpPr>
        <p:spPr>
          <a:xfrm>
            <a:off x="6930675" y="3905569"/>
            <a:ext cx="15063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100">
              <a:latin typeface="Calibri"/>
              <a:ea typeface="Calibri"/>
              <a:cs typeface="Calibri"/>
              <a:sym typeface="Calibri"/>
            </a:endParaRPr>
          </a:p>
        </p:txBody>
      </p:sp>
      <p:sp>
        <p:nvSpPr>
          <p:cNvPr id="316" name="Google Shape;316;p44"/>
          <p:cNvSpPr txBox="1"/>
          <p:nvPr/>
        </p:nvSpPr>
        <p:spPr>
          <a:xfrm>
            <a:off x="6930675" y="4586081"/>
            <a:ext cx="21099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100">
              <a:latin typeface="Calibri"/>
              <a:ea typeface="Calibri"/>
              <a:cs typeface="Calibri"/>
              <a:sym typeface="Calibri"/>
            </a:endParaRPr>
          </a:p>
        </p:txBody>
      </p:sp>
      <p:sp>
        <p:nvSpPr>
          <p:cNvPr id="317" name="Google Shape;317;p44"/>
          <p:cNvSpPr txBox="1"/>
          <p:nvPr/>
        </p:nvSpPr>
        <p:spPr>
          <a:xfrm>
            <a:off x="5512625" y="4484750"/>
            <a:ext cx="18330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pt-BR" sz="1100">
                <a:solidFill>
                  <a:schemeClr val="dk1"/>
                </a:solidFill>
                <a:latin typeface="Poppins"/>
                <a:ea typeface="Poppins"/>
                <a:cs typeface="Poppins"/>
                <a:sym typeface="Poppins"/>
              </a:rPr>
              <a:t>Upsala Glacier 2004</a:t>
            </a:r>
            <a:endParaRPr sz="1100">
              <a:latin typeface="Poppins"/>
              <a:ea typeface="Poppins"/>
              <a:cs typeface="Poppins"/>
              <a:sym typeface="Poppins"/>
            </a:endParaRPr>
          </a:p>
        </p:txBody>
      </p:sp>
      <p:sp>
        <p:nvSpPr>
          <p:cNvPr id="318" name="Google Shape;318;p44"/>
          <p:cNvSpPr txBox="1"/>
          <p:nvPr/>
        </p:nvSpPr>
        <p:spPr>
          <a:xfrm>
            <a:off x="181142" y="217075"/>
            <a:ext cx="141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t-BR" sz="1200">
                <a:latin typeface="Poppins Light"/>
                <a:ea typeface="Poppins Light"/>
                <a:cs typeface="Poppins Light"/>
                <a:sym typeface="Poppins Light"/>
              </a:rPr>
              <a:t>ACTIVITY B3</a:t>
            </a:r>
            <a:endParaRPr sz="1000">
              <a:latin typeface="Poppins Light"/>
              <a:ea typeface="Poppins Light"/>
              <a:cs typeface="Poppins Light"/>
              <a:sym typeface="Poppins 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4DFE0">
            <a:alpha val="23530"/>
          </a:srgbClr>
        </a:solidFill>
      </p:bgPr>
    </p:bg>
    <p:spTree>
      <p:nvGrpSpPr>
        <p:cNvPr id="322" name="Shape 322"/>
        <p:cNvGrpSpPr/>
        <p:nvPr/>
      </p:nvGrpSpPr>
      <p:grpSpPr>
        <a:xfrm>
          <a:off x="0" y="0"/>
          <a:ext cx="0" cy="0"/>
          <a:chOff x="0" y="0"/>
          <a:chExt cx="0" cy="0"/>
        </a:xfrm>
      </p:grpSpPr>
      <p:sp>
        <p:nvSpPr>
          <p:cNvPr id="323" name="Google Shape;323;p45"/>
          <p:cNvSpPr txBox="1"/>
          <p:nvPr/>
        </p:nvSpPr>
        <p:spPr>
          <a:xfrm>
            <a:off x="760800" y="1166850"/>
            <a:ext cx="63024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3800">
                <a:solidFill>
                  <a:srgbClr val="1155CC"/>
                </a:solidFill>
                <a:latin typeface="Poppins"/>
                <a:ea typeface="Poppins"/>
                <a:cs typeface="Poppins"/>
                <a:sym typeface="Poppins"/>
              </a:rPr>
              <a:t>Conclusion</a:t>
            </a:r>
            <a:endParaRPr b="1" sz="3800">
              <a:solidFill>
                <a:srgbClr val="1155CC"/>
              </a:solidFill>
              <a:latin typeface="Poppins"/>
              <a:ea typeface="Poppins"/>
              <a:cs typeface="Poppins"/>
              <a:sym typeface="Poppins"/>
            </a:endParaRPr>
          </a:p>
        </p:txBody>
      </p:sp>
      <p:sp>
        <p:nvSpPr>
          <p:cNvPr id="324" name="Google Shape;324;p45"/>
          <p:cNvSpPr txBox="1"/>
          <p:nvPr/>
        </p:nvSpPr>
        <p:spPr>
          <a:xfrm>
            <a:off x="890650" y="2091375"/>
            <a:ext cx="6172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200">
                <a:latin typeface="Poppins Light"/>
                <a:ea typeface="Poppins Light"/>
                <a:cs typeface="Poppins Light"/>
                <a:sym typeface="Poppins Light"/>
              </a:rPr>
              <a:t>MAIN MESSAGES</a:t>
            </a:r>
            <a:endParaRPr sz="1200">
              <a:latin typeface="Poppins ExtraBold"/>
              <a:ea typeface="Poppins ExtraBold"/>
              <a:cs typeface="Poppins ExtraBold"/>
              <a:sym typeface="Poppins ExtraBold"/>
            </a:endParaRPr>
          </a:p>
        </p:txBody>
      </p:sp>
      <p:sp>
        <p:nvSpPr>
          <p:cNvPr id="325" name="Google Shape;325;p45"/>
          <p:cNvSpPr txBox="1"/>
          <p:nvPr/>
        </p:nvSpPr>
        <p:spPr>
          <a:xfrm>
            <a:off x="890650" y="2521225"/>
            <a:ext cx="3165300" cy="1046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Clr>
                <a:srgbClr val="000000"/>
              </a:buClr>
              <a:buSzPts val="1100"/>
              <a:buFont typeface="Arial"/>
              <a:buNone/>
            </a:pPr>
            <a:r>
              <a:rPr lang="pt-BR">
                <a:latin typeface="Poppins"/>
                <a:ea typeface="Poppins"/>
                <a:cs typeface="Poppins"/>
                <a:sym typeface="Poppins"/>
              </a:rPr>
              <a:t>It may take many years from</a:t>
            </a:r>
            <a:br>
              <a:rPr lang="pt-BR">
                <a:latin typeface="Poppins"/>
                <a:ea typeface="Poppins"/>
                <a:cs typeface="Poppins"/>
                <a:sym typeface="Poppins"/>
              </a:rPr>
            </a:br>
            <a:r>
              <a:rPr lang="pt-BR">
                <a:latin typeface="Poppins"/>
                <a:ea typeface="Poppins"/>
                <a:cs typeface="Poppins"/>
                <a:sym typeface="Poppins"/>
              </a:rPr>
              <a:t>imagining something to creating it - inventions take time.</a:t>
            </a:r>
            <a:endParaRPr>
              <a:latin typeface="Poppins"/>
              <a:ea typeface="Poppins"/>
              <a:cs typeface="Poppins"/>
              <a:sym typeface="Poppins"/>
            </a:endParaRPr>
          </a:p>
        </p:txBody>
      </p:sp>
      <p:sp>
        <p:nvSpPr>
          <p:cNvPr id="326" name="Google Shape;326;p45"/>
          <p:cNvSpPr txBox="1"/>
          <p:nvPr/>
        </p:nvSpPr>
        <p:spPr>
          <a:xfrm>
            <a:off x="4155575" y="2521225"/>
            <a:ext cx="3000000" cy="1369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pt-BR">
                <a:latin typeface="Poppins"/>
                <a:ea typeface="Poppins"/>
                <a:cs typeface="Poppins"/>
                <a:sym typeface="Poppins"/>
              </a:rPr>
              <a:t>It is difficult to invent something on your own, most scientists and inventors work in multidisciplinary teams.</a:t>
            </a:r>
            <a:endParaRPr>
              <a:solidFill>
                <a:srgbClr val="000000"/>
              </a:solidFill>
              <a:latin typeface="Poppins"/>
              <a:ea typeface="Poppins"/>
              <a:cs typeface="Poppins"/>
              <a:sym typeface="Poppins"/>
            </a:endParaRPr>
          </a:p>
        </p:txBody>
      </p:sp>
      <p:pic>
        <p:nvPicPr>
          <p:cNvPr id="327" name="Google Shape;327;p45"/>
          <p:cNvPicPr preferRelativeResize="0"/>
          <p:nvPr/>
        </p:nvPicPr>
        <p:blipFill>
          <a:blip r:embed="rId3">
            <a:alphaModFix/>
          </a:blip>
          <a:stretch>
            <a:fillRect/>
          </a:stretch>
        </p:blipFill>
        <p:spPr>
          <a:xfrm>
            <a:off x="624849" y="2657975"/>
            <a:ext cx="196048" cy="238675"/>
          </a:xfrm>
          <a:prstGeom prst="rect">
            <a:avLst/>
          </a:prstGeom>
          <a:noFill/>
          <a:ln>
            <a:noFill/>
          </a:ln>
        </p:spPr>
      </p:pic>
      <p:pic>
        <p:nvPicPr>
          <p:cNvPr id="328" name="Google Shape;328;p45"/>
          <p:cNvPicPr preferRelativeResize="0"/>
          <p:nvPr/>
        </p:nvPicPr>
        <p:blipFill>
          <a:blip r:embed="rId4">
            <a:alphaModFix/>
          </a:blip>
          <a:stretch>
            <a:fillRect/>
          </a:stretch>
        </p:blipFill>
        <p:spPr>
          <a:xfrm>
            <a:off x="4261425" y="2282549"/>
            <a:ext cx="230300" cy="238675"/>
          </a:xfrm>
          <a:prstGeom prst="rect">
            <a:avLst/>
          </a:prstGeom>
          <a:noFill/>
          <a:ln>
            <a:noFill/>
          </a:ln>
        </p:spPr>
      </p:pic>
      <p:sp>
        <p:nvSpPr>
          <p:cNvPr id="329" name="Google Shape;329;p45"/>
          <p:cNvSpPr txBox="1"/>
          <p:nvPr/>
        </p:nvSpPr>
        <p:spPr>
          <a:xfrm>
            <a:off x="890650" y="4242850"/>
            <a:ext cx="6357900" cy="3849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0"/>
              </a:spcAft>
              <a:buNone/>
            </a:pPr>
            <a:r>
              <a:rPr b="1" lang="pt-BR" sz="1300">
                <a:solidFill>
                  <a:srgbClr val="002060"/>
                </a:solidFill>
                <a:latin typeface="Poppins"/>
                <a:ea typeface="Poppins"/>
                <a:cs typeface="Poppins"/>
                <a:sym typeface="Poppins"/>
              </a:rPr>
              <a:t>What is the most interesting thing you have learned with this lesson?</a:t>
            </a:r>
            <a:endParaRPr b="1" sz="1500">
              <a:latin typeface="Poppins"/>
              <a:ea typeface="Poppins"/>
              <a:cs typeface="Poppins"/>
              <a:sym typeface="Poppins"/>
            </a:endParaRPr>
          </a:p>
        </p:txBody>
      </p:sp>
      <p:pic>
        <p:nvPicPr>
          <p:cNvPr id="330" name="Google Shape;330;p45"/>
          <p:cNvPicPr preferRelativeResize="0"/>
          <p:nvPr/>
        </p:nvPicPr>
        <p:blipFill rotWithShape="1">
          <a:blip r:embed="rId5">
            <a:alphaModFix/>
          </a:blip>
          <a:srcRect b="0" l="0" r="0" t="0"/>
          <a:stretch/>
        </p:blipFill>
        <p:spPr>
          <a:xfrm>
            <a:off x="6514253" y="137417"/>
            <a:ext cx="2484414" cy="243433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28"/>
          <p:cNvPicPr preferRelativeResize="0"/>
          <p:nvPr/>
        </p:nvPicPr>
        <p:blipFill>
          <a:blip r:embed="rId3">
            <a:alphaModFix/>
          </a:blip>
          <a:stretch>
            <a:fillRect/>
          </a:stretch>
        </p:blipFill>
        <p:spPr>
          <a:xfrm rot="1041141">
            <a:off x="6465325" y="2894275"/>
            <a:ext cx="1621725" cy="1819825"/>
          </a:xfrm>
          <a:prstGeom prst="rect">
            <a:avLst/>
          </a:prstGeom>
          <a:noFill/>
          <a:ln>
            <a:noFill/>
          </a:ln>
        </p:spPr>
      </p:pic>
      <p:pic>
        <p:nvPicPr>
          <p:cNvPr id="146" name="Google Shape;146;p28"/>
          <p:cNvPicPr preferRelativeResize="0"/>
          <p:nvPr/>
        </p:nvPicPr>
        <p:blipFill>
          <a:blip r:embed="rId4">
            <a:alphaModFix/>
          </a:blip>
          <a:stretch>
            <a:fillRect/>
          </a:stretch>
        </p:blipFill>
        <p:spPr>
          <a:xfrm rot="1117887">
            <a:off x="7398757" y="766574"/>
            <a:ext cx="920240" cy="1369976"/>
          </a:xfrm>
          <a:prstGeom prst="rect">
            <a:avLst/>
          </a:prstGeom>
          <a:noFill/>
          <a:ln>
            <a:noFill/>
          </a:ln>
        </p:spPr>
      </p:pic>
      <p:pic>
        <p:nvPicPr>
          <p:cNvPr id="147" name="Google Shape;147;p28"/>
          <p:cNvPicPr preferRelativeResize="0"/>
          <p:nvPr/>
        </p:nvPicPr>
        <p:blipFill>
          <a:blip r:embed="rId5">
            <a:alphaModFix/>
          </a:blip>
          <a:stretch>
            <a:fillRect/>
          </a:stretch>
        </p:blipFill>
        <p:spPr>
          <a:xfrm>
            <a:off x="862225" y="473314"/>
            <a:ext cx="1214025" cy="1220561"/>
          </a:xfrm>
          <a:prstGeom prst="rect">
            <a:avLst/>
          </a:prstGeom>
          <a:noFill/>
          <a:ln>
            <a:noFill/>
          </a:ln>
        </p:spPr>
      </p:pic>
      <p:sp>
        <p:nvSpPr>
          <p:cNvPr id="148" name="Google Shape;148;p28"/>
          <p:cNvSpPr txBox="1"/>
          <p:nvPr>
            <p:ph type="title"/>
          </p:nvPr>
        </p:nvSpPr>
        <p:spPr>
          <a:xfrm>
            <a:off x="311700" y="1150800"/>
            <a:ext cx="8520600" cy="2841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pt-BR" sz="6100">
                <a:latin typeface="Poppins"/>
                <a:ea typeface="Poppins"/>
                <a:cs typeface="Poppins"/>
                <a:sym typeface="Poppins"/>
              </a:rPr>
              <a:t>For how long do </a:t>
            </a:r>
            <a:br>
              <a:rPr lang="pt-BR" sz="6100">
                <a:latin typeface="Poppins"/>
                <a:ea typeface="Poppins"/>
                <a:cs typeface="Poppins"/>
                <a:sym typeface="Poppins"/>
              </a:rPr>
            </a:br>
            <a:r>
              <a:rPr lang="pt-BR" sz="6100">
                <a:latin typeface="Poppins"/>
                <a:ea typeface="Poppins"/>
                <a:cs typeface="Poppins"/>
                <a:sym typeface="Poppins"/>
              </a:rPr>
              <a:t>you think humans dreamt of flying?</a:t>
            </a:r>
            <a:endParaRPr sz="6100">
              <a:latin typeface="Poppins"/>
              <a:ea typeface="Poppins"/>
              <a:cs typeface="Poppins"/>
              <a:sym typeface="Poppins"/>
            </a:endParaRPr>
          </a:p>
        </p:txBody>
      </p:sp>
      <p:pic>
        <p:nvPicPr>
          <p:cNvPr id="149" name="Google Shape;149;p28"/>
          <p:cNvPicPr preferRelativeResize="0"/>
          <p:nvPr/>
        </p:nvPicPr>
        <p:blipFill>
          <a:blip r:embed="rId6">
            <a:alphaModFix/>
          </a:blip>
          <a:stretch>
            <a:fillRect/>
          </a:stretch>
        </p:blipFill>
        <p:spPr>
          <a:xfrm>
            <a:off x="990250" y="3459075"/>
            <a:ext cx="957975" cy="1137825"/>
          </a:xfrm>
          <a:prstGeom prst="rect">
            <a:avLst/>
          </a:prstGeom>
          <a:noFill/>
          <a:ln>
            <a:noFill/>
          </a:ln>
        </p:spPr>
      </p:pic>
      <p:sp>
        <p:nvSpPr>
          <p:cNvPr id="150" name="Google Shape;150;p28"/>
          <p:cNvSpPr txBox="1"/>
          <p:nvPr/>
        </p:nvSpPr>
        <p:spPr>
          <a:xfrm>
            <a:off x="181142" y="217075"/>
            <a:ext cx="141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t-BR" sz="1200">
                <a:latin typeface="Poppins Light"/>
                <a:ea typeface="Poppins Light"/>
                <a:cs typeface="Poppins Light"/>
                <a:sym typeface="Poppins Light"/>
              </a:rPr>
              <a:t>ACTIVITY B1</a:t>
            </a:r>
            <a:endParaRPr sz="1000">
              <a:latin typeface="Poppins Light"/>
              <a:ea typeface="Poppins Light"/>
              <a:cs typeface="Poppins Light"/>
              <a:sym typeface="Poppins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46"/>
          <p:cNvPicPr preferRelativeResize="0"/>
          <p:nvPr/>
        </p:nvPicPr>
        <p:blipFill>
          <a:blip r:embed="rId3">
            <a:alphaModFix/>
          </a:blip>
          <a:stretch>
            <a:fillRect/>
          </a:stretch>
        </p:blipFill>
        <p:spPr>
          <a:xfrm flipH="1">
            <a:off x="379175" y="3385576"/>
            <a:ext cx="1067425" cy="1393575"/>
          </a:xfrm>
          <a:prstGeom prst="rect">
            <a:avLst/>
          </a:prstGeom>
          <a:noFill/>
          <a:ln>
            <a:noFill/>
          </a:ln>
        </p:spPr>
      </p:pic>
      <p:pic>
        <p:nvPicPr>
          <p:cNvPr id="336" name="Google Shape;336;p46"/>
          <p:cNvPicPr preferRelativeResize="0"/>
          <p:nvPr/>
        </p:nvPicPr>
        <p:blipFill>
          <a:blip r:embed="rId4">
            <a:alphaModFix/>
          </a:blip>
          <a:stretch>
            <a:fillRect/>
          </a:stretch>
        </p:blipFill>
        <p:spPr>
          <a:xfrm>
            <a:off x="8137977" y="364325"/>
            <a:ext cx="800950" cy="738650"/>
          </a:xfrm>
          <a:prstGeom prst="rect">
            <a:avLst/>
          </a:prstGeom>
          <a:noFill/>
          <a:ln>
            <a:noFill/>
          </a:ln>
        </p:spPr>
      </p:pic>
      <p:sp>
        <p:nvSpPr>
          <p:cNvPr id="337" name="Google Shape;337;p46"/>
          <p:cNvSpPr txBox="1"/>
          <p:nvPr/>
        </p:nvSpPr>
        <p:spPr>
          <a:xfrm>
            <a:off x="181142" y="217075"/>
            <a:ext cx="141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t-BR" sz="1200">
                <a:latin typeface="Poppins Light"/>
                <a:ea typeface="Poppins Light"/>
                <a:cs typeface="Poppins Light"/>
                <a:sym typeface="Poppins Light"/>
              </a:rPr>
              <a:t>ACTIVITY B2</a:t>
            </a:r>
            <a:endParaRPr sz="1000">
              <a:latin typeface="Poppins Light"/>
              <a:ea typeface="Poppins Light"/>
              <a:cs typeface="Poppins Light"/>
              <a:sym typeface="Poppins Light"/>
            </a:endParaRPr>
          </a:p>
        </p:txBody>
      </p:sp>
      <p:pic>
        <p:nvPicPr>
          <p:cNvPr id="338" name="Google Shape;338;p46"/>
          <p:cNvPicPr preferRelativeResize="0"/>
          <p:nvPr/>
        </p:nvPicPr>
        <p:blipFill>
          <a:blip r:embed="rId5">
            <a:alphaModFix/>
          </a:blip>
          <a:stretch>
            <a:fillRect/>
          </a:stretch>
        </p:blipFill>
        <p:spPr>
          <a:xfrm>
            <a:off x="1975525" y="1114415"/>
            <a:ext cx="1657052" cy="1708667"/>
          </a:xfrm>
          <a:prstGeom prst="rect">
            <a:avLst/>
          </a:prstGeom>
          <a:noFill/>
          <a:ln>
            <a:noFill/>
          </a:ln>
        </p:spPr>
      </p:pic>
      <p:pic>
        <p:nvPicPr>
          <p:cNvPr id="339" name="Google Shape;339;p46"/>
          <p:cNvPicPr preferRelativeResize="0"/>
          <p:nvPr/>
        </p:nvPicPr>
        <p:blipFill>
          <a:blip r:embed="rId6">
            <a:alphaModFix/>
          </a:blip>
          <a:stretch>
            <a:fillRect/>
          </a:stretch>
        </p:blipFill>
        <p:spPr>
          <a:xfrm>
            <a:off x="3744474" y="1114415"/>
            <a:ext cx="1657052" cy="1708667"/>
          </a:xfrm>
          <a:prstGeom prst="rect">
            <a:avLst/>
          </a:prstGeom>
          <a:noFill/>
          <a:ln>
            <a:noFill/>
          </a:ln>
        </p:spPr>
      </p:pic>
      <p:pic>
        <p:nvPicPr>
          <p:cNvPr id="340" name="Google Shape;340;p46"/>
          <p:cNvPicPr preferRelativeResize="0"/>
          <p:nvPr/>
        </p:nvPicPr>
        <p:blipFill>
          <a:blip r:embed="rId7">
            <a:alphaModFix/>
          </a:blip>
          <a:stretch>
            <a:fillRect/>
          </a:stretch>
        </p:blipFill>
        <p:spPr>
          <a:xfrm>
            <a:off x="5511421" y="1114428"/>
            <a:ext cx="1657052" cy="1708667"/>
          </a:xfrm>
          <a:prstGeom prst="rect">
            <a:avLst/>
          </a:prstGeom>
          <a:noFill/>
          <a:ln>
            <a:noFill/>
          </a:ln>
        </p:spPr>
      </p:pic>
      <p:pic>
        <p:nvPicPr>
          <p:cNvPr id="341" name="Google Shape;341;p46"/>
          <p:cNvPicPr preferRelativeResize="0"/>
          <p:nvPr/>
        </p:nvPicPr>
        <p:blipFill>
          <a:blip r:embed="rId8">
            <a:alphaModFix/>
          </a:blip>
          <a:stretch>
            <a:fillRect/>
          </a:stretch>
        </p:blipFill>
        <p:spPr>
          <a:xfrm>
            <a:off x="2860502" y="2920475"/>
            <a:ext cx="1657052" cy="1708667"/>
          </a:xfrm>
          <a:prstGeom prst="rect">
            <a:avLst/>
          </a:prstGeom>
          <a:noFill/>
          <a:ln>
            <a:noFill/>
          </a:ln>
        </p:spPr>
      </p:pic>
      <p:pic>
        <p:nvPicPr>
          <p:cNvPr id="342" name="Google Shape;342;p46"/>
          <p:cNvPicPr preferRelativeResize="0"/>
          <p:nvPr/>
        </p:nvPicPr>
        <p:blipFill>
          <a:blip r:embed="rId9">
            <a:alphaModFix/>
          </a:blip>
          <a:stretch>
            <a:fillRect/>
          </a:stretch>
        </p:blipFill>
        <p:spPr>
          <a:xfrm>
            <a:off x="4626422" y="2920462"/>
            <a:ext cx="1657068" cy="1708672"/>
          </a:xfrm>
          <a:prstGeom prst="rect">
            <a:avLst/>
          </a:prstGeom>
          <a:noFill/>
          <a:ln>
            <a:noFill/>
          </a:ln>
        </p:spPr>
      </p:pic>
      <p:sp>
        <p:nvSpPr>
          <p:cNvPr id="343" name="Google Shape;343;p46"/>
          <p:cNvSpPr txBox="1"/>
          <p:nvPr/>
        </p:nvSpPr>
        <p:spPr>
          <a:xfrm>
            <a:off x="1431150" y="472675"/>
            <a:ext cx="6281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t-BR" sz="2400">
                <a:solidFill>
                  <a:schemeClr val="dk1"/>
                </a:solidFill>
                <a:latin typeface="Poppins"/>
                <a:ea typeface="Poppins"/>
                <a:cs typeface="Poppins"/>
                <a:sym typeface="Poppins"/>
              </a:rPr>
              <a:t>Extra Resource:</a:t>
            </a:r>
            <a:r>
              <a:rPr lang="pt-BR" sz="2400">
                <a:solidFill>
                  <a:schemeClr val="dk1"/>
                </a:solidFill>
                <a:latin typeface="Poppins"/>
                <a:ea typeface="Poppins"/>
                <a:cs typeface="Poppins"/>
                <a:sym typeface="Poppins"/>
              </a:rPr>
              <a:t> Inventors’ Biographies</a:t>
            </a:r>
            <a:endParaRPr sz="2400">
              <a:latin typeface="Poppins"/>
              <a:ea typeface="Poppins"/>
              <a:cs typeface="Poppins"/>
              <a:sym typeface="Poppi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id="348" name="Google Shape;348;p47"/>
          <p:cNvPicPr preferRelativeResize="0"/>
          <p:nvPr/>
        </p:nvPicPr>
        <p:blipFill>
          <a:blip r:embed="rId3">
            <a:alphaModFix/>
          </a:blip>
          <a:stretch>
            <a:fillRect/>
          </a:stretch>
        </p:blipFill>
        <p:spPr>
          <a:xfrm flipH="1">
            <a:off x="314875" y="3765975"/>
            <a:ext cx="874550" cy="1141775"/>
          </a:xfrm>
          <a:prstGeom prst="rect">
            <a:avLst/>
          </a:prstGeom>
          <a:noFill/>
          <a:ln>
            <a:noFill/>
          </a:ln>
        </p:spPr>
      </p:pic>
      <p:pic>
        <p:nvPicPr>
          <p:cNvPr id="349" name="Google Shape;349;p47"/>
          <p:cNvPicPr preferRelativeResize="0"/>
          <p:nvPr/>
        </p:nvPicPr>
        <p:blipFill>
          <a:blip r:embed="rId4">
            <a:alphaModFix/>
          </a:blip>
          <a:stretch>
            <a:fillRect/>
          </a:stretch>
        </p:blipFill>
        <p:spPr>
          <a:xfrm>
            <a:off x="8208175" y="217075"/>
            <a:ext cx="698600" cy="644275"/>
          </a:xfrm>
          <a:prstGeom prst="rect">
            <a:avLst/>
          </a:prstGeom>
          <a:noFill/>
          <a:ln>
            <a:noFill/>
          </a:ln>
        </p:spPr>
      </p:pic>
      <p:sp>
        <p:nvSpPr>
          <p:cNvPr id="350" name="Google Shape;350;p47"/>
          <p:cNvSpPr txBox="1"/>
          <p:nvPr/>
        </p:nvSpPr>
        <p:spPr>
          <a:xfrm>
            <a:off x="181142" y="217075"/>
            <a:ext cx="141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t-BR" sz="1200">
                <a:latin typeface="Poppins Light"/>
                <a:ea typeface="Poppins Light"/>
                <a:cs typeface="Poppins Light"/>
                <a:sym typeface="Poppins Light"/>
              </a:rPr>
              <a:t>ACTIVITY B2</a:t>
            </a:r>
            <a:endParaRPr sz="1000">
              <a:latin typeface="Poppins Light"/>
              <a:ea typeface="Poppins Light"/>
              <a:cs typeface="Poppins Light"/>
              <a:sym typeface="Poppins Light"/>
            </a:endParaRPr>
          </a:p>
        </p:txBody>
      </p:sp>
      <p:pic>
        <p:nvPicPr>
          <p:cNvPr id="351" name="Google Shape;351;p47"/>
          <p:cNvPicPr preferRelativeResize="0"/>
          <p:nvPr/>
        </p:nvPicPr>
        <p:blipFill>
          <a:blip r:embed="rId5">
            <a:alphaModFix/>
          </a:blip>
          <a:stretch>
            <a:fillRect/>
          </a:stretch>
        </p:blipFill>
        <p:spPr>
          <a:xfrm>
            <a:off x="552950" y="973812"/>
            <a:ext cx="1966106" cy="2072156"/>
          </a:xfrm>
          <a:prstGeom prst="rect">
            <a:avLst/>
          </a:prstGeom>
          <a:noFill/>
          <a:ln>
            <a:noFill/>
          </a:ln>
        </p:spPr>
      </p:pic>
      <p:sp>
        <p:nvSpPr>
          <p:cNvPr id="352" name="Google Shape;352;p47"/>
          <p:cNvSpPr txBox="1"/>
          <p:nvPr/>
        </p:nvSpPr>
        <p:spPr>
          <a:xfrm>
            <a:off x="2627650" y="878550"/>
            <a:ext cx="5963400" cy="33864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pt-BR" sz="1300">
                <a:latin typeface="Poppins"/>
                <a:ea typeface="Poppins"/>
                <a:cs typeface="Poppins"/>
                <a:sym typeface="Poppins"/>
              </a:rPr>
              <a:t>Josephine Cochrane</a:t>
            </a:r>
            <a:r>
              <a:rPr lang="pt-BR" sz="1300">
                <a:latin typeface="Poppins"/>
                <a:ea typeface="Poppins"/>
                <a:cs typeface="Poppins"/>
                <a:sym typeface="Poppins"/>
              </a:rPr>
              <a:t> was born in the United States of America in 1839. It is unknown if she studied engineering but she may have been exposed to it through her father. While Josephine was wealthy and had servants, she decided to invent this machine because her favourite dishes got cheapped frequently while washing up. She build the machine prototype with the help of a mechanic in a shed behind her house. Her dishwasher was a box with compartment for the dishes with a motor that sprayed soapy water on them. Initially she though this invention would be mostly wanted by house wifes (who did most of the house work at the time) but her first clients were hotels and restaurants as they need lots of clean tableware.</a:t>
            </a:r>
            <a:endParaRPr>
              <a:latin typeface="Poppins"/>
              <a:ea typeface="Poppins"/>
              <a:cs typeface="Poppins"/>
              <a:sym typeface="Poppi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p48"/>
          <p:cNvPicPr preferRelativeResize="0"/>
          <p:nvPr/>
        </p:nvPicPr>
        <p:blipFill>
          <a:blip r:embed="rId3">
            <a:alphaModFix/>
          </a:blip>
          <a:stretch>
            <a:fillRect/>
          </a:stretch>
        </p:blipFill>
        <p:spPr>
          <a:xfrm flipH="1">
            <a:off x="314875" y="3765975"/>
            <a:ext cx="874550" cy="1141775"/>
          </a:xfrm>
          <a:prstGeom prst="rect">
            <a:avLst/>
          </a:prstGeom>
          <a:noFill/>
          <a:ln>
            <a:noFill/>
          </a:ln>
        </p:spPr>
      </p:pic>
      <p:pic>
        <p:nvPicPr>
          <p:cNvPr id="358" name="Google Shape;358;p48"/>
          <p:cNvPicPr preferRelativeResize="0"/>
          <p:nvPr/>
        </p:nvPicPr>
        <p:blipFill>
          <a:blip r:embed="rId4">
            <a:alphaModFix/>
          </a:blip>
          <a:stretch>
            <a:fillRect/>
          </a:stretch>
        </p:blipFill>
        <p:spPr>
          <a:xfrm>
            <a:off x="8208175" y="217075"/>
            <a:ext cx="698600" cy="644275"/>
          </a:xfrm>
          <a:prstGeom prst="rect">
            <a:avLst/>
          </a:prstGeom>
          <a:noFill/>
          <a:ln>
            <a:noFill/>
          </a:ln>
        </p:spPr>
      </p:pic>
      <p:pic>
        <p:nvPicPr>
          <p:cNvPr id="359" name="Google Shape;359;p48"/>
          <p:cNvPicPr preferRelativeResize="0"/>
          <p:nvPr/>
        </p:nvPicPr>
        <p:blipFill>
          <a:blip r:embed="rId5">
            <a:alphaModFix/>
          </a:blip>
          <a:stretch>
            <a:fillRect/>
          </a:stretch>
        </p:blipFill>
        <p:spPr>
          <a:xfrm>
            <a:off x="552945" y="813162"/>
            <a:ext cx="1966106" cy="2072156"/>
          </a:xfrm>
          <a:prstGeom prst="rect">
            <a:avLst/>
          </a:prstGeom>
          <a:noFill/>
          <a:ln>
            <a:noFill/>
          </a:ln>
        </p:spPr>
      </p:pic>
      <p:sp>
        <p:nvSpPr>
          <p:cNvPr id="360" name="Google Shape;360;p48"/>
          <p:cNvSpPr txBox="1"/>
          <p:nvPr/>
        </p:nvSpPr>
        <p:spPr>
          <a:xfrm>
            <a:off x="181142" y="217075"/>
            <a:ext cx="141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t-BR" sz="1200">
                <a:latin typeface="Poppins Light"/>
                <a:ea typeface="Poppins Light"/>
                <a:cs typeface="Poppins Light"/>
                <a:sym typeface="Poppins Light"/>
              </a:rPr>
              <a:t>ACTIVITY B2</a:t>
            </a:r>
            <a:endParaRPr sz="1000">
              <a:latin typeface="Poppins Light"/>
              <a:ea typeface="Poppins Light"/>
              <a:cs typeface="Poppins Light"/>
              <a:sym typeface="Poppins Light"/>
            </a:endParaRPr>
          </a:p>
        </p:txBody>
      </p:sp>
      <p:sp>
        <p:nvSpPr>
          <p:cNvPr id="361" name="Google Shape;361;p48"/>
          <p:cNvSpPr txBox="1"/>
          <p:nvPr/>
        </p:nvSpPr>
        <p:spPr>
          <a:xfrm>
            <a:off x="2627650" y="717900"/>
            <a:ext cx="5963400" cy="3707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pt-BR" sz="1300">
                <a:latin typeface="Poppins"/>
                <a:ea typeface="Poppins"/>
                <a:cs typeface="Poppins"/>
                <a:sym typeface="Poppins"/>
              </a:rPr>
              <a:t>Peter Tsai</a:t>
            </a:r>
            <a:r>
              <a:rPr lang="pt-BR" sz="1300">
                <a:latin typeface="Poppins"/>
                <a:ea typeface="Poppins"/>
                <a:cs typeface="Poppins"/>
                <a:sym typeface="Poppins"/>
              </a:rPr>
              <a:t> was born in Taiwan in 1952. He grew up in Taiwan and later moved to the USA to pursue a doctoral degree. Peter studied many different subjects such as chemical engineering, mathematics and physics. He then became a material scientist and a teacher at the University of Tennessee. There he led the team who developed the N95 face mask. These masks are very effective because they filter out contaminants unlike other face coverings, such a</a:t>
            </a:r>
            <a:r>
              <a:rPr lang="pt-BR" sz="1300">
                <a:latin typeface="Poppins"/>
                <a:ea typeface="Poppins"/>
                <a:cs typeface="Poppins"/>
                <a:sym typeface="Poppins"/>
              </a:rPr>
              <a:t>s </a:t>
            </a:r>
            <a:r>
              <a:rPr lang="pt-BR" sz="1300">
                <a:latin typeface="Poppins"/>
                <a:ea typeface="Poppins"/>
                <a:cs typeface="Poppins"/>
                <a:sym typeface="Poppins"/>
              </a:rPr>
              <a:t>cotton masks. The material consists of both positive and negative charges, which are able to attract a variety of particles (from dust to viruses) and trap at least 95% of them before they go through the mask. In 2020, there was lack of N95 respirators due to the COVID pandemic so Peter came out of retirement to study the best way to clean and re-use them.</a:t>
            </a:r>
            <a:endParaRPr sz="13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300">
              <a:latin typeface="Poppins"/>
              <a:ea typeface="Poppins"/>
              <a:cs typeface="Poppins"/>
              <a:sym typeface="Poppi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pic>
        <p:nvPicPr>
          <p:cNvPr id="366" name="Google Shape;366;p49"/>
          <p:cNvPicPr preferRelativeResize="0"/>
          <p:nvPr/>
        </p:nvPicPr>
        <p:blipFill>
          <a:blip r:embed="rId3">
            <a:alphaModFix/>
          </a:blip>
          <a:stretch>
            <a:fillRect/>
          </a:stretch>
        </p:blipFill>
        <p:spPr>
          <a:xfrm flipH="1">
            <a:off x="314875" y="3765975"/>
            <a:ext cx="874550" cy="1141775"/>
          </a:xfrm>
          <a:prstGeom prst="rect">
            <a:avLst/>
          </a:prstGeom>
          <a:noFill/>
          <a:ln>
            <a:noFill/>
          </a:ln>
        </p:spPr>
      </p:pic>
      <p:pic>
        <p:nvPicPr>
          <p:cNvPr id="367" name="Google Shape;367;p49"/>
          <p:cNvPicPr preferRelativeResize="0"/>
          <p:nvPr/>
        </p:nvPicPr>
        <p:blipFill>
          <a:blip r:embed="rId4">
            <a:alphaModFix/>
          </a:blip>
          <a:stretch>
            <a:fillRect/>
          </a:stretch>
        </p:blipFill>
        <p:spPr>
          <a:xfrm>
            <a:off x="552940" y="813166"/>
            <a:ext cx="1966106" cy="2072156"/>
          </a:xfrm>
          <a:prstGeom prst="rect">
            <a:avLst/>
          </a:prstGeom>
          <a:noFill/>
          <a:ln>
            <a:noFill/>
          </a:ln>
        </p:spPr>
      </p:pic>
      <p:pic>
        <p:nvPicPr>
          <p:cNvPr id="368" name="Google Shape;368;p49"/>
          <p:cNvPicPr preferRelativeResize="0"/>
          <p:nvPr/>
        </p:nvPicPr>
        <p:blipFill>
          <a:blip r:embed="rId5">
            <a:alphaModFix/>
          </a:blip>
          <a:stretch>
            <a:fillRect/>
          </a:stretch>
        </p:blipFill>
        <p:spPr>
          <a:xfrm>
            <a:off x="8208175" y="217075"/>
            <a:ext cx="698600" cy="644275"/>
          </a:xfrm>
          <a:prstGeom prst="rect">
            <a:avLst/>
          </a:prstGeom>
          <a:noFill/>
          <a:ln>
            <a:noFill/>
          </a:ln>
        </p:spPr>
      </p:pic>
      <p:sp>
        <p:nvSpPr>
          <p:cNvPr id="369" name="Google Shape;369;p49"/>
          <p:cNvSpPr txBox="1"/>
          <p:nvPr/>
        </p:nvSpPr>
        <p:spPr>
          <a:xfrm>
            <a:off x="181142" y="217075"/>
            <a:ext cx="141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t-BR" sz="1200">
                <a:latin typeface="Poppins Light"/>
                <a:ea typeface="Poppins Light"/>
                <a:cs typeface="Poppins Light"/>
                <a:sym typeface="Poppins Light"/>
              </a:rPr>
              <a:t>ACTIVITY B2</a:t>
            </a:r>
            <a:endParaRPr sz="1000">
              <a:latin typeface="Poppins Light"/>
              <a:ea typeface="Poppins Light"/>
              <a:cs typeface="Poppins Light"/>
              <a:sym typeface="Poppins Light"/>
            </a:endParaRPr>
          </a:p>
        </p:txBody>
      </p:sp>
      <p:sp>
        <p:nvSpPr>
          <p:cNvPr id="370" name="Google Shape;370;p49"/>
          <p:cNvSpPr txBox="1"/>
          <p:nvPr/>
        </p:nvSpPr>
        <p:spPr>
          <a:xfrm>
            <a:off x="2627650" y="717900"/>
            <a:ext cx="5963400" cy="3707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pt-BR" sz="1300">
                <a:latin typeface="Poppins"/>
                <a:ea typeface="Poppins"/>
                <a:cs typeface="Poppins"/>
                <a:sym typeface="Poppins"/>
              </a:rPr>
              <a:t>Thato Kgatlhanye</a:t>
            </a:r>
            <a:r>
              <a:rPr lang="pt-BR" sz="1300">
                <a:latin typeface="Poppins"/>
                <a:ea typeface="Poppins"/>
                <a:cs typeface="Poppins"/>
                <a:sym typeface="Poppins"/>
              </a:rPr>
              <a:t> was born in South Africa in 1992. She studied brand management in South Africa and did an internship in New York. At the age of 18, Thato founded a company together with a school friend. The company produces school bags fitted with a solar panel that charges during the day and can then produce light. The bags are also eco-friendly as each of them is made of 20 recycled plastic bags. Thato’s mother gave her the inspiration for these school bags: her mother had to study by candlelight because there was no electricity. Thato wishes to help pupils who do not have easy access to light to study with her solar powered school bags and her companies sells bags to many different countries in the world.</a:t>
            </a:r>
            <a:endParaRPr sz="13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300">
              <a:latin typeface="Poppins"/>
              <a:ea typeface="Poppins"/>
              <a:cs typeface="Poppins"/>
              <a:sym typeface="Poppi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id="375" name="Google Shape;375;p50"/>
          <p:cNvPicPr preferRelativeResize="0"/>
          <p:nvPr/>
        </p:nvPicPr>
        <p:blipFill>
          <a:blip r:embed="rId3">
            <a:alphaModFix/>
          </a:blip>
          <a:stretch>
            <a:fillRect/>
          </a:stretch>
        </p:blipFill>
        <p:spPr>
          <a:xfrm>
            <a:off x="552956" y="990020"/>
            <a:ext cx="1966106" cy="2072156"/>
          </a:xfrm>
          <a:prstGeom prst="rect">
            <a:avLst/>
          </a:prstGeom>
          <a:noFill/>
          <a:ln>
            <a:noFill/>
          </a:ln>
        </p:spPr>
      </p:pic>
      <p:pic>
        <p:nvPicPr>
          <p:cNvPr id="376" name="Google Shape;376;p50"/>
          <p:cNvPicPr preferRelativeResize="0"/>
          <p:nvPr/>
        </p:nvPicPr>
        <p:blipFill>
          <a:blip r:embed="rId4">
            <a:alphaModFix/>
          </a:blip>
          <a:stretch>
            <a:fillRect/>
          </a:stretch>
        </p:blipFill>
        <p:spPr>
          <a:xfrm flipH="1">
            <a:off x="314875" y="3765975"/>
            <a:ext cx="874550" cy="1141775"/>
          </a:xfrm>
          <a:prstGeom prst="rect">
            <a:avLst/>
          </a:prstGeom>
          <a:noFill/>
          <a:ln>
            <a:noFill/>
          </a:ln>
        </p:spPr>
      </p:pic>
      <p:pic>
        <p:nvPicPr>
          <p:cNvPr id="377" name="Google Shape;377;p50"/>
          <p:cNvPicPr preferRelativeResize="0"/>
          <p:nvPr/>
        </p:nvPicPr>
        <p:blipFill>
          <a:blip r:embed="rId5">
            <a:alphaModFix/>
          </a:blip>
          <a:stretch>
            <a:fillRect/>
          </a:stretch>
        </p:blipFill>
        <p:spPr>
          <a:xfrm>
            <a:off x="8208175" y="217075"/>
            <a:ext cx="698600" cy="644275"/>
          </a:xfrm>
          <a:prstGeom prst="rect">
            <a:avLst/>
          </a:prstGeom>
          <a:noFill/>
          <a:ln>
            <a:noFill/>
          </a:ln>
        </p:spPr>
      </p:pic>
      <p:sp>
        <p:nvSpPr>
          <p:cNvPr id="378" name="Google Shape;378;p50"/>
          <p:cNvSpPr txBox="1"/>
          <p:nvPr/>
        </p:nvSpPr>
        <p:spPr>
          <a:xfrm>
            <a:off x="181142" y="217075"/>
            <a:ext cx="141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t-BR" sz="1200">
                <a:latin typeface="Poppins Light"/>
                <a:ea typeface="Poppins Light"/>
                <a:cs typeface="Poppins Light"/>
                <a:sym typeface="Poppins Light"/>
              </a:rPr>
              <a:t>ACTIVITY B2</a:t>
            </a:r>
            <a:endParaRPr sz="1000">
              <a:latin typeface="Poppins Light"/>
              <a:ea typeface="Poppins Light"/>
              <a:cs typeface="Poppins Light"/>
              <a:sym typeface="Poppins Light"/>
            </a:endParaRPr>
          </a:p>
        </p:txBody>
      </p:sp>
      <p:sp>
        <p:nvSpPr>
          <p:cNvPr id="379" name="Google Shape;379;p50"/>
          <p:cNvSpPr txBox="1"/>
          <p:nvPr/>
        </p:nvSpPr>
        <p:spPr>
          <a:xfrm>
            <a:off x="2627650" y="894750"/>
            <a:ext cx="5963400" cy="33540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pt-BR" sz="1300">
                <a:latin typeface="Poppins"/>
                <a:ea typeface="Poppins"/>
                <a:cs typeface="Poppins"/>
                <a:sym typeface="Poppins"/>
              </a:rPr>
              <a:t>Ajay Bhatt</a:t>
            </a:r>
            <a:r>
              <a:rPr lang="pt-BR" sz="1300">
                <a:latin typeface="Poppins"/>
                <a:ea typeface="Poppins"/>
                <a:cs typeface="Poppins"/>
                <a:sym typeface="Poppins"/>
              </a:rPr>
              <a:t> was born in 1957 in India. He studied both in India and</a:t>
            </a:r>
            <a:endParaRPr sz="13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pt-BR" sz="1300">
                <a:latin typeface="Poppins"/>
                <a:ea typeface="Poppins"/>
                <a:cs typeface="Poppins"/>
                <a:sym typeface="Poppins"/>
              </a:rPr>
              <a:t>the United States of America to become a computer architect. He was the lead of a team that created the universal serial bus technology (USB). His inspiration to create this device came from the difficulties his wife experienced when printing documents at home. At that time, each device needed a different plug to connect to the computer and it was often not easy to plug and unplug them. With USB, we can now easily connect devices (printers, mouse, keyboard, etc) to computers and we can even recharge some of them, such as phones. Ajay and his team won a big award and there is even a TV advert for the company where he is portrayed by an actor.</a:t>
            </a:r>
            <a:endParaRPr b="1" sz="1300">
              <a:latin typeface="Poppins"/>
              <a:ea typeface="Poppins"/>
              <a:cs typeface="Poppins"/>
              <a:sym typeface="Poppi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id="384" name="Google Shape;384;p51"/>
          <p:cNvPicPr preferRelativeResize="0"/>
          <p:nvPr/>
        </p:nvPicPr>
        <p:blipFill>
          <a:blip r:embed="rId3">
            <a:alphaModFix/>
          </a:blip>
          <a:stretch>
            <a:fillRect/>
          </a:stretch>
        </p:blipFill>
        <p:spPr>
          <a:xfrm>
            <a:off x="552945" y="827718"/>
            <a:ext cx="1966121" cy="2072166"/>
          </a:xfrm>
          <a:prstGeom prst="rect">
            <a:avLst/>
          </a:prstGeom>
          <a:noFill/>
          <a:ln>
            <a:noFill/>
          </a:ln>
        </p:spPr>
      </p:pic>
      <p:pic>
        <p:nvPicPr>
          <p:cNvPr id="385" name="Google Shape;385;p51"/>
          <p:cNvPicPr preferRelativeResize="0"/>
          <p:nvPr/>
        </p:nvPicPr>
        <p:blipFill>
          <a:blip r:embed="rId4">
            <a:alphaModFix/>
          </a:blip>
          <a:stretch>
            <a:fillRect/>
          </a:stretch>
        </p:blipFill>
        <p:spPr>
          <a:xfrm flipH="1">
            <a:off x="314875" y="3765975"/>
            <a:ext cx="874550" cy="1141775"/>
          </a:xfrm>
          <a:prstGeom prst="rect">
            <a:avLst/>
          </a:prstGeom>
          <a:noFill/>
          <a:ln>
            <a:noFill/>
          </a:ln>
        </p:spPr>
      </p:pic>
      <p:pic>
        <p:nvPicPr>
          <p:cNvPr id="386" name="Google Shape;386;p51"/>
          <p:cNvPicPr preferRelativeResize="0"/>
          <p:nvPr/>
        </p:nvPicPr>
        <p:blipFill>
          <a:blip r:embed="rId5">
            <a:alphaModFix/>
          </a:blip>
          <a:stretch>
            <a:fillRect/>
          </a:stretch>
        </p:blipFill>
        <p:spPr>
          <a:xfrm>
            <a:off x="8208175" y="217075"/>
            <a:ext cx="698600" cy="644275"/>
          </a:xfrm>
          <a:prstGeom prst="rect">
            <a:avLst/>
          </a:prstGeom>
          <a:noFill/>
          <a:ln>
            <a:noFill/>
          </a:ln>
        </p:spPr>
      </p:pic>
      <p:sp>
        <p:nvSpPr>
          <p:cNvPr id="387" name="Google Shape;387;p51"/>
          <p:cNvSpPr txBox="1"/>
          <p:nvPr/>
        </p:nvSpPr>
        <p:spPr>
          <a:xfrm>
            <a:off x="181142" y="217075"/>
            <a:ext cx="141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t-BR" sz="1200">
                <a:latin typeface="Poppins Light"/>
                <a:ea typeface="Poppins Light"/>
                <a:cs typeface="Poppins Light"/>
                <a:sym typeface="Poppins Light"/>
              </a:rPr>
              <a:t>ACTIVITY B2</a:t>
            </a:r>
            <a:endParaRPr sz="1000">
              <a:latin typeface="Poppins Light"/>
              <a:ea typeface="Poppins Light"/>
              <a:cs typeface="Poppins Light"/>
              <a:sym typeface="Poppins Light"/>
            </a:endParaRPr>
          </a:p>
        </p:txBody>
      </p:sp>
      <p:sp>
        <p:nvSpPr>
          <p:cNvPr id="388" name="Google Shape;388;p51"/>
          <p:cNvSpPr txBox="1"/>
          <p:nvPr/>
        </p:nvSpPr>
        <p:spPr>
          <a:xfrm>
            <a:off x="2627650" y="732450"/>
            <a:ext cx="5963400" cy="36786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pt-BR" sz="1300">
                <a:latin typeface="Poppins"/>
                <a:ea typeface="Poppins"/>
                <a:cs typeface="Poppins"/>
                <a:sym typeface="Poppins"/>
              </a:rPr>
              <a:t>Ángela Ruiz Robles</a:t>
            </a:r>
            <a:r>
              <a:rPr lang="pt-BR" sz="1300">
                <a:latin typeface="Poppins"/>
                <a:ea typeface="Poppins"/>
                <a:cs typeface="Poppins"/>
                <a:sym typeface="Poppins"/>
              </a:rPr>
              <a:t> was born in Spain in 1895. She studied to be a</a:t>
            </a:r>
            <a:endParaRPr sz="13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pt-BR" sz="1300">
                <a:latin typeface="Poppins"/>
                <a:ea typeface="Poppins"/>
                <a:cs typeface="Poppins"/>
                <a:sym typeface="Poppins"/>
              </a:rPr>
              <a:t>teacher and taught many different subjects such as typing and</a:t>
            </a:r>
            <a:endParaRPr sz="13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pt-BR" sz="1300">
                <a:latin typeface="Poppins"/>
                <a:ea typeface="Poppins"/>
                <a:cs typeface="Poppins"/>
                <a:sym typeface="Poppins"/>
              </a:rPr>
              <a:t>accounting. Angela wrote and publish many books to help pupils</a:t>
            </a:r>
            <a:endParaRPr sz="13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pt-BR" sz="1300">
                <a:latin typeface="Poppins"/>
                <a:ea typeface="Poppins"/>
                <a:cs typeface="Poppins"/>
                <a:sym typeface="Poppins"/>
              </a:rPr>
              <a:t>learn and study. She was very dedicated to her pupils and noticed</a:t>
            </a:r>
            <a:endParaRPr sz="13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pt-BR" sz="1300">
                <a:latin typeface="Poppins"/>
                <a:ea typeface="Poppins"/>
                <a:cs typeface="Poppins"/>
                <a:sym typeface="Poppins"/>
              </a:rPr>
              <a:t>that the books they had to carry were too heavy. To address the weight issue she created a prototype of a mechanical encyclopedia which could contain many topics. It had rolls of film with tiny text and illustrations which were made visible by a magnifier glass. This mechanical device was the precursor of the electronic books available today. Angela won many awards for this invention but her book was never produced. You can see the prototype at the National Museum of Science and Technology in Spain.</a:t>
            </a:r>
            <a:endParaRPr sz="13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300">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29"/>
          <p:cNvPicPr preferRelativeResize="0"/>
          <p:nvPr/>
        </p:nvPicPr>
        <p:blipFill>
          <a:blip r:embed="rId3">
            <a:alphaModFix/>
          </a:blip>
          <a:stretch>
            <a:fillRect/>
          </a:stretch>
        </p:blipFill>
        <p:spPr>
          <a:xfrm>
            <a:off x="1184275" y="3846541"/>
            <a:ext cx="1898963" cy="963358"/>
          </a:xfrm>
          <a:prstGeom prst="rect">
            <a:avLst/>
          </a:prstGeom>
          <a:noFill/>
          <a:ln>
            <a:noFill/>
          </a:ln>
        </p:spPr>
      </p:pic>
      <p:pic>
        <p:nvPicPr>
          <p:cNvPr id="156" name="Google Shape;156;p29"/>
          <p:cNvPicPr preferRelativeResize="0"/>
          <p:nvPr/>
        </p:nvPicPr>
        <p:blipFill>
          <a:blip r:embed="rId4">
            <a:alphaModFix/>
          </a:blip>
          <a:stretch>
            <a:fillRect/>
          </a:stretch>
        </p:blipFill>
        <p:spPr>
          <a:xfrm>
            <a:off x="5488271" y="3846547"/>
            <a:ext cx="3081029" cy="963350"/>
          </a:xfrm>
          <a:prstGeom prst="rect">
            <a:avLst/>
          </a:prstGeom>
          <a:noFill/>
          <a:ln>
            <a:noFill/>
          </a:ln>
        </p:spPr>
      </p:pic>
      <p:sp>
        <p:nvSpPr>
          <p:cNvPr id="157" name="Google Shape;157;p29"/>
          <p:cNvSpPr txBox="1"/>
          <p:nvPr/>
        </p:nvSpPr>
        <p:spPr>
          <a:xfrm>
            <a:off x="181142" y="217075"/>
            <a:ext cx="141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t-BR" sz="1200">
                <a:latin typeface="Poppins Light"/>
                <a:ea typeface="Poppins Light"/>
                <a:cs typeface="Poppins Light"/>
                <a:sym typeface="Poppins Light"/>
              </a:rPr>
              <a:t>ACTIVITY B1</a:t>
            </a:r>
            <a:endParaRPr sz="1000">
              <a:latin typeface="Poppins Light"/>
              <a:ea typeface="Poppins Light"/>
              <a:cs typeface="Poppins Light"/>
              <a:sym typeface="Poppins Light"/>
            </a:endParaRPr>
          </a:p>
        </p:txBody>
      </p:sp>
      <p:pic>
        <p:nvPicPr>
          <p:cNvPr id="158" name="Google Shape;158;p29"/>
          <p:cNvPicPr preferRelativeResize="0"/>
          <p:nvPr/>
        </p:nvPicPr>
        <p:blipFill>
          <a:blip r:embed="rId5">
            <a:alphaModFix/>
          </a:blip>
          <a:stretch>
            <a:fillRect/>
          </a:stretch>
        </p:blipFill>
        <p:spPr>
          <a:xfrm>
            <a:off x="2890890" y="312199"/>
            <a:ext cx="3362207" cy="343638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30"/>
          <p:cNvPicPr preferRelativeResize="0"/>
          <p:nvPr/>
        </p:nvPicPr>
        <p:blipFill>
          <a:blip r:embed="rId3">
            <a:alphaModFix/>
          </a:blip>
          <a:stretch>
            <a:fillRect/>
          </a:stretch>
        </p:blipFill>
        <p:spPr>
          <a:xfrm rot="1041119">
            <a:off x="2584713" y="3440989"/>
            <a:ext cx="1233274" cy="1383898"/>
          </a:xfrm>
          <a:prstGeom prst="rect">
            <a:avLst/>
          </a:prstGeom>
          <a:noFill/>
          <a:ln>
            <a:noFill/>
          </a:ln>
        </p:spPr>
      </p:pic>
      <p:sp>
        <p:nvSpPr>
          <p:cNvPr id="164" name="Google Shape;164;p30"/>
          <p:cNvSpPr txBox="1"/>
          <p:nvPr/>
        </p:nvSpPr>
        <p:spPr>
          <a:xfrm>
            <a:off x="181142" y="217075"/>
            <a:ext cx="141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t-BR" sz="1200">
                <a:latin typeface="Poppins Light"/>
                <a:ea typeface="Poppins Light"/>
                <a:cs typeface="Poppins Light"/>
                <a:sym typeface="Poppins Light"/>
              </a:rPr>
              <a:t>ACTIVITY B1</a:t>
            </a:r>
            <a:endParaRPr sz="1000">
              <a:latin typeface="Poppins Light"/>
              <a:ea typeface="Poppins Light"/>
              <a:cs typeface="Poppins Light"/>
              <a:sym typeface="Poppins Light"/>
            </a:endParaRPr>
          </a:p>
        </p:txBody>
      </p:sp>
      <p:pic>
        <p:nvPicPr>
          <p:cNvPr id="165" name="Google Shape;165;p30"/>
          <p:cNvPicPr preferRelativeResize="0"/>
          <p:nvPr/>
        </p:nvPicPr>
        <p:blipFill rotWithShape="1">
          <a:blip r:embed="rId4">
            <a:alphaModFix/>
          </a:blip>
          <a:srcRect b="0" l="0" r="6976" t="6976"/>
          <a:stretch/>
        </p:blipFill>
        <p:spPr>
          <a:xfrm>
            <a:off x="790624" y="1009650"/>
            <a:ext cx="3145500" cy="3124200"/>
          </a:xfrm>
          <a:prstGeom prst="ellipse">
            <a:avLst/>
          </a:prstGeom>
          <a:noFill/>
          <a:ln>
            <a:noFill/>
          </a:ln>
        </p:spPr>
      </p:pic>
      <p:sp>
        <p:nvSpPr>
          <p:cNvPr id="166" name="Google Shape;166;p30"/>
          <p:cNvSpPr txBox="1"/>
          <p:nvPr/>
        </p:nvSpPr>
        <p:spPr>
          <a:xfrm>
            <a:off x="4071919" y="1463550"/>
            <a:ext cx="4663800" cy="221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t-BR" sz="3300">
                <a:latin typeface="Poppins Light"/>
                <a:ea typeface="Poppins Light"/>
                <a:cs typeface="Poppins Light"/>
                <a:sym typeface="Poppins Light"/>
              </a:rPr>
              <a:t>What human traits allowed these inventors to come up with those ideas?</a:t>
            </a:r>
            <a:endParaRPr sz="3300">
              <a:solidFill>
                <a:srgbClr val="000000"/>
              </a:solidFill>
              <a:latin typeface="Poppins Light"/>
              <a:ea typeface="Poppins Light"/>
              <a:cs typeface="Poppins Light"/>
              <a:sym typeface="Poppins Light"/>
            </a:endParaRPr>
          </a:p>
        </p:txBody>
      </p:sp>
      <p:pic>
        <p:nvPicPr>
          <p:cNvPr id="167" name="Google Shape;167;p30"/>
          <p:cNvPicPr preferRelativeResize="0"/>
          <p:nvPr/>
        </p:nvPicPr>
        <p:blipFill>
          <a:blip r:embed="rId5">
            <a:alphaModFix/>
          </a:blip>
          <a:stretch>
            <a:fillRect/>
          </a:stretch>
        </p:blipFill>
        <p:spPr>
          <a:xfrm>
            <a:off x="8012296" y="345650"/>
            <a:ext cx="659155" cy="607875"/>
          </a:xfrm>
          <a:prstGeom prst="rect">
            <a:avLst/>
          </a:prstGeom>
          <a:noFill/>
          <a:ln>
            <a:noFill/>
          </a:ln>
        </p:spPr>
      </p:pic>
      <p:pic>
        <p:nvPicPr>
          <p:cNvPr id="168" name="Google Shape;168;p30"/>
          <p:cNvPicPr preferRelativeResize="0"/>
          <p:nvPr/>
        </p:nvPicPr>
        <p:blipFill>
          <a:blip r:embed="rId5">
            <a:alphaModFix/>
          </a:blip>
          <a:stretch>
            <a:fillRect/>
          </a:stretch>
        </p:blipFill>
        <p:spPr>
          <a:xfrm>
            <a:off x="8560352" y="870338"/>
            <a:ext cx="284550" cy="2624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1"/>
          <p:cNvSpPr txBox="1"/>
          <p:nvPr/>
        </p:nvSpPr>
        <p:spPr>
          <a:xfrm>
            <a:off x="1479850" y="487525"/>
            <a:ext cx="612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t-BR" sz="2400">
                <a:solidFill>
                  <a:srgbClr val="002060"/>
                </a:solidFill>
                <a:latin typeface="Poppins"/>
                <a:ea typeface="Poppins"/>
                <a:cs typeface="Poppins"/>
                <a:sym typeface="Poppins"/>
              </a:rPr>
              <a:t>After the sky,</a:t>
            </a:r>
            <a:r>
              <a:rPr b="1" lang="pt-BR" sz="2400">
                <a:solidFill>
                  <a:srgbClr val="002060"/>
                </a:solidFill>
                <a:latin typeface="Poppins"/>
                <a:ea typeface="Poppins"/>
                <a:cs typeface="Poppins"/>
                <a:sym typeface="Poppins"/>
              </a:rPr>
              <a:t>  the universe is the limit!</a:t>
            </a:r>
            <a:endParaRPr b="1" sz="2400">
              <a:solidFill>
                <a:srgbClr val="002060"/>
              </a:solidFill>
              <a:latin typeface="Poppins"/>
              <a:ea typeface="Poppins"/>
              <a:cs typeface="Poppins"/>
              <a:sym typeface="Poppins"/>
            </a:endParaRPr>
          </a:p>
        </p:txBody>
      </p:sp>
      <p:sp>
        <p:nvSpPr>
          <p:cNvPr id="174" name="Google Shape;174;p31"/>
          <p:cNvSpPr txBox="1"/>
          <p:nvPr/>
        </p:nvSpPr>
        <p:spPr>
          <a:xfrm>
            <a:off x="1098127" y="4086563"/>
            <a:ext cx="7068300" cy="569400"/>
          </a:xfrm>
          <a:prstGeom prst="rect">
            <a:avLst/>
          </a:prstGeom>
          <a:noFill/>
          <a:ln>
            <a:noFill/>
          </a:ln>
        </p:spPr>
        <p:txBody>
          <a:bodyPr anchorCtr="0" anchor="b"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lang="pt-BR" sz="2500">
                <a:solidFill>
                  <a:srgbClr val="002060"/>
                </a:solidFill>
                <a:latin typeface="Poppins"/>
                <a:ea typeface="Poppins"/>
                <a:cs typeface="Poppins"/>
                <a:sym typeface="Poppins"/>
              </a:rPr>
              <a:t>Mission:</a:t>
            </a:r>
            <a:r>
              <a:rPr lang="pt-BR" sz="2500">
                <a:solidFill>
                  <a:srgbClr val="002060"/>
                </a:solidFill>
                <a:latin typeface="Poppins"/>
                <a:ea typeface="Poppins"/>
                <a:cs typeface="Poppins"/>
                <a:sym typeface="Poppins"/>
              </a:rPr>
              <a:t> Explore areas beyond our planet!</a:t>
            </a:r>
            <a:endParaRPr sz="2500">
              <a:solidFill>
                <a:srgbClr val="002060"/>
              </a:solidFill>
              <a:latin typeface="Poppins"/>
              <a:ea typeface="Poppins"/>
              <a:cs typeface="Poppins"/>
              <a:sym typeface="Poppins"/>
            </a:endParaRPr>
          </a:p>
        </p:txBody>
      </p:sp>
      <p:pic>
        <p:nvPicPr>
          <p:cNvPr id="175" name="Google Shape;175;p31"/>
          <p:cNvPicPr preferRelativeResize="0"/>
          <p:nvPr/>
        </p:nvPicPr>
        <p:blipFill>
          <a:blip r:embed="rId3">
            <a:alphaModFix/>
          </a:blip>
          <a:stretch>
            <a:fillRect/>
          </a:stretch>
        </p:blipFill>
        <p:spPr>
          <a:xfrm rot="-4988170">
            <a:off x="7782623" y="219529"/>
            <a:ext cx="1023587" cy="1148619"/>
          </a:xfrm>
          <a:prstGeom prst="rect">
            <a:avLst/>
          </a:prstGeom>
          <a:noFill/>
          <a:ln>
            <a:noFill/>
          </a:ln>
        </p:spPr>
      </p:pic>
      <p:pic>
        <p:nvPicPr>
          <p:cNvPr id="176" name="Google Shape;176;p31"/>
          <p:cNvPicPr preferRelativeResize="0"/>
          <p:nvPr/>
        </p:nvPicPr>
        <p:blipFill>
          <a:blip r:embed="rId4">
            <a:alphaModFix/>
          </a:blip>
          <a:stretch>
            <a:fillRect/>
          </a:stretch>
        </p:blipFill>
        <p:spPr>
          <a:xfrm>
            <a:off x="825224" y="3999700"/>
            <a:ext cx="427075" cy="393846"/>
          </a:xfrm>
          <a:prstGeom prst="rect">
            <a:avLst/>
          </a:prstGeom>
          <a:noFill/>
          <a:ln>
            <a:noFill/>
          </a:ln>
        </p:spPr>
      </p:pic>
      <p:pic>
        <p:nvPicPr>
          <p:cNvPr id="177" name="Google Shape;177;p31"/>
          <p:cNvPicPr preferRelativeResize="0"/>
          <p:nvPr/>
        </p:nvPicPr>
        <p:blipFill>
          <a:blip r:embed="rId4">
            <a:alphaModFix/>
          </a:blip>
          <a:stretch>
            <a:fillRect/>
          </a:stretch>
        </p:blipFill>
        <p:spPr>
          <a:xfrm>
            <a:off x="8034227" y="4393538"/>
            <a:ext cx="284550" cy="262425"/>
          </a:xfrm>
          <a:prstGeom prst="rect">
            <a:avLst/>
          </a:prstGeom>
          <a:noFill/>
          <a:ln>
            <a:noFill/>
          </a:ln>
        </p:spPr>
      </p:pic>
      <p:sp>
        <p:nvSpPr>
          <p:cNvPr id="178" name="Google Shape;178;p31"/>
          <p:cNvSpPr txBox="1"/>
          <p:nvPr/>
        </p:nvSpPr>
        <p:spPr>
          <a:xfrm>
            <a:off x="181142" y="217075"/>
            <a:ext cx="141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t-BR" sz="1200">
                <a:latin typeface="Poppins Light"/>
                <a:ea typeface="Poppins Light"/>
                <a:cs typeface="Poppins Light"/>
                <a:sym typeface="Poppins Light"/>
              </a:rPr>
              <a:t>ACTIVITY B1</a:t>
            </a:r>
            <a:endParaRPr sz="1000">
              <a:latin typeface="Poppins Light"/>
              <a:ea typeface="Poppins Light"/>
              <a:cs typeface="Poppins Light"/>
              <a:sym typeface="Poppins Light"/>
            </a:endParaRPr>
          </a:p>
        </p:txBody>
      </p:sp>
      <p:sp>
        <p:nvSpPr>
          <p:cNvPr id="179" name="Google Shape;179;p31"/>
          <p:cNvSpPr txBox="1"/>
          <p:nvPr/>
        </p:nvSpPr>
        <p:spPr>
          <a:xfrm>
            <a:off x="939077" y="1781925"/>
            <a:ext cx="4164300" cy="1477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pt-BR" sz="2100">
                <a:solidFill>
                  <a:schemeClr val="dk1"/>
                </a:solidFill>
                <a:latin typeface="Poppins Light"/>
                <a:ea typeface="Poppins Light"/>
                <a:cs typeface="Poppins Light"/>
                <a:sym typeface="Poppins Light"/>
              </a:rPr>
              <a:t>500 years after Da Vinci’s dream of flying machines, </a:t>
            </a:r>
            <a:endParaRPr sz="2100">
              <a:solidFill>
                <a:schemeClr val="dk1"/>
              </a:solidFill>
              <a:latin typeface="Poppins Light"/>
              <a:ea typeface="Poppins Light"/>
              <a:cs typeface="Poppins Light"/>
              <a:sym typeface="Poppins Light"/>
            </a:endParaRPr>
          </a:p>
          <a:p>
            <a:pPr indent="0" lvl="0" marL="0" rtl="0" algn="r">
              <a:spcBef>
                <a:spcPts val="0"/>
              </a:spcBef>
              <a:spcAft>
                <a:spcPts val="0"/>
              </a:spcAft>
              <a:buNone/>
            </a:pPr>
            <a:r>
              <a:rPr lang="pt-BR" sz="2100">
                <a:solidFill>
                  <a:schemeClr val="dk1"/>
                </a:solidFill>
                <a:latin typeface="Poppins Light"/>
                <a:ea typeface="Poppins Light"/>
                <a:cs typeface="Poppins Light"/>
                <a:sym typeface="Poppins Light"/>
              </a:rPr>
              <a:t>in 1997, the twin Voyager 1 and 2 spacecrafts were launched!</a:t>
            </a:r>
            <a:endParaRPr sz="2100">
              <a:latin typeface="Poppins Light"/>
              <a:ea typeface="Poppins Light"/>
              <a:cs typeface="Poppins Light"/>
              <a:sym typeface="Poppins Light"/>
            </a:endParaRPr>
          </a:p>
        </p:txBody>
      </p:sp>
      <p:pic>
        <p:nvPicPr>
          <p:cNvPr id="180" name="Google Shape;180;p31"/>
          <p:cNvPicPr preferRelativeResize="0"/>
          <p:nvPr/>
        </p:nvPicPr>
        <p:blipFill rotWithShape="1">
          <a:blip r:embed="rId5">
            <a:alphaModFix/>
          </a:blip>
          <a:srcRect b="0" l="4104" r="11613" t="0"/>
          <a:stretch/>
        </p:blipFill>
        <p:spPr>
          <a:xfrm>
            <a:off x="5301114" y="1127775"/>
            <a:ext cx="2839500" cy="2785800"/>
          </a:xfrm>
          <a:prstGeom prst="ellipse">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32"/>
          <p:cNvPicPr preferRelativeResize="0"/>
          <p:nvPr/>
        </p:nvPicPr>
        <p:blipFill>
          <a:blip r:embed="rId3">
            <a:alphaModFix/>
          </a:blip>
          <a:stretch>
            <a:fillRect/>
          </a:stretch>
        </p:blipFill>
        <p:spPr>
          <a:xfrm flipH="1">
            <a:off x="7315775" y="690749"/>
            <a:ext cx="1165425" cy="1521525"/>
          </a:xfrm>
          <a:prstGeom prst="rect">
            <a:avLst/>
          </a:prstGeom>
          <a:noFill/>
          <a:ln>
            <a:noFill/>
          </a:ln>
        </p:spPr>
      </p:pic>
      <p:pic>
        <p:nvPicPr>
          <p:cNvPr id="186" name="Google Shape;186;p32"/>
          <p:cNvPicPr preferRelativeResize="0"/>
          <p:nvPr/>
        </p:nvPicPr>
        <p:blipFill>
          <a:blip r:embed="rId4">
            <a:alphaModFix/>
          </a:blip>
          <a:stretch>
            <a:fillRect/>
          </a:stretch>
        </p:blipFill>
        <p:spPr>
          <a:xfrm>
            <a:off x="688250" y="1310975"/>
            <a:ext cx="977325" cy="901300"/>
          </a:xfrm>
          <a:prstGeom prst="rect">
            <a:avLst/>
          </a:prstGeom>
          <a:noFill/>
          <a:ln>
            <a:noFill/>
          </a:ln>
        </p:spPr>
      </p:pic>
      <p:pic>
        <p:nvPicPr>
          <p:cNvPr id="187" name="Google Shape;187;p32"/>
          <p:cNvPicPr preferRelativeResize="0"/>
          <p:nvPr/>
        </p:nvPicPr>
        <p:blipFill>
          <a:blip r:embed="rId5">
            <a:alphaModFix/>
          </a:blip>
          <a:stretch>
            <a:fillRect/>
          </a:stretch>
        </p:blipFill>
        <p:spPr>
          <a:xfrm>
            <a:off x="4146973" y="3499875"/>
            <a:ext cx="850050" cy="1217350"/>
          </a:xfrm>
          <a:prstGeom prst="rect">
            <a:avLst/>
          </a:prstGeom>
          <a:noFill/>
          <a:ln>
            <a:noFill/>
          </a:ln>
        </p:spPr>
      </p:pic>
      <p:sp>
        <p:nvSpPr>
          <p:cNvPr id="188" name="Google Shape;188;p32"/>
          <p:cNvSpPr txBox="1"/>
          <p:nvPr>
            <p:ph type="title"/>
          </p:nvPr>
        </p:nvSpPr>
        <p:spPr>
          <a:xfrm>
            <a:off x="209550" y="1540500"/>
            <a:ext cx="8724900" cy="2062500"/>
          </a:xfrm>
          <a:prstGeom prst="rect">
            <a:avLst/>
          </a:prstGeom>
        </p:spPr>
        <p:txBody>
          <a:bodyPr anchorCtr="0" anchor="t" bIns="91425" lIns="91425" spcFirstLastPara="1" rIns="91425" wrap="square" tIns="91425">
            <a:spAutoFit/>
          </a:bodyPr>
          <a:lstStyle/>
          <a:p>
            <a:pPr indent="0" lvl="0" marL="0" rtl="0" algn="ctr">
              <a:spcBef>
                <a:spcPts val="0"/>
              </a:spcBef>
              <a:spcAft>
                <a:spcPts val="0"/>
              </a:spcAft>
              <a:buSzPts val="990"/>
              <a:buNone/>
            </a:pPr>
            <a:r>
              <a:rPr lang="pt-BR" sz="6100">
                <a:latin typeface="Poppins"/>
                <a:ea typeface="Poppins"/>
                <a:cs typeface="Poppins"/>
                <a:sym typeface="Poppins"/>
              </a:rPr>
              <a:t>Let’s look at some other inventions!</a:t>
            </a:r>
            <a:endParaRPr sz="6100">
              <a:latin typeface="Poppins"/>
              <a:ea typeface="Poppins"/>
              <a:cs typeface="Poppins"/>
              <a:sym typeface="Poppins"/>
            </a:endParaRPr>
          </a:p>
        </p:txBody>
      </p:sp>
      <p:sp>
        <p:nvSpPr>
          <p:cNvPr id="189" name="Google Shape;189;p32"/>
          <p:cNvSpPr txBox="1"/>
          <p:nvPr/>
        </p:nvSpPr>
        <p:spPr>
          <a:xfrm>
            <a:off x="181142" y="217075"/>
            <a:ext cx="141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t-BR" sz="1200">
                <a:latin typeface="Poppins Light"/>
                <a:ea typeface="Poppins Light"/>
                <a:cs typeface="Poppins Light"/>
                <a:sym typeface="Poppins Light"/>
              </a:rPr>
              <a:t>ACTIVITY B2</a:t>
            </a:r>
            <a:endParaRPr sz="1000">
              <a:latin typeface="Poppins Light"/>
              <a:ea typeface="Poppins Light"/>
              <a:cs typeface="Poppins Light"/>
              <a:sym typeface="Poppins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33"/>
          <p:cNvPicPr preferRelativeResize="0"/>
          <p:nvPr/>
        </p:nvPicPr>
        <p:blipFill rotWithShape="1">
          <a:blip r:embed="rId3">
            <a:alphaModFix/>
          </a:blip>
          <a:srcRect b="57747" l="0" r="19942" t="0"/>
          <a:stretch/>
        </p:blipFill>
        <p:spPr>
          <a:xfrm>
            <a:off x="1988633" y="3230522"/>
            <a:ext cx="2418222" cy="1323960"/>
          </a:xfrm>
          <a:prstGeom prst="rect">
            <a:avLst/>
          </a:prstGeom>
          <a:noFill/>
          <a:ln>
            <a:noFill/>
          </a:ln>
        </p:spPr>
      </p:pic>
      <p:pic>
        <p:nvPicPr>
          <p:cNvPr id="195" name="Google Shape;195;p33"/>
          <p:cNvPicPr preferRelativeResize="0"/>
          <p:nvPr/>
        </p:nvPicPr>
        <p:blipFill rotWithShape="1">
          <a:blip r:embed="rId4">
            <a:alphaModFix/>
          </a:blip>
          <a:srcRect b="0" l="0" r="28392" t="68626"/>
          <a:stretch/>
        </p:blipFill>
        <p:spPr>
          <a:xfrm>
            <a:off x="4482755" y="3388952"/>
            <a:ext cx="2687662" cy="1221535"/>
          </a:xfrm>
          <a:prstGeom prst="rect">
            <a:avLst/>
          </a:prstGeom>
          <a:noFill/>
          <a:ln>
            <a:noFill/>
          </a:ln>
        </p:spPr>
      </p:pic>
      <p:pic>
        <p:nvPicPr>
          <p:cNvPr id="196" name="Google Shape;196;p33"/>
          <p:cNvPicPr preferRelativeResize="0"/>
          <p:nvPr/>
        </p:nvPicPr>
        <p:blipFill rotWithShape="1">
          <a:blip r:embed="rId5">
            <a:alphaModFix/>
          </a:blip>
          <a:srcRect b="0" l="0" r="38834" t="40109"/>
          <a:stretch/>
        </p:blipFill>
        <p:spPr>
          <a:xfrm>
            <a:off x="1216225" y="824684"/>
            <a:ext cx="1756759" cy="1784453"/>
          </a:xfrm>
          <a:prstGeom prst="rect">
            <a:avLst/>
          </a:prstGeom>
          <a:noFill/>
          <a:ln>
            <a:noFill/>
          </a:ln>
        </p:spPr>
      </p:pic>
      <p:pic>
        <p:nvPicPr>
          <p:cNvPr id="197" name="Google Shape;197;p33"/>
          <p:cNvPicPr preferRelativeResize="0"/>
          <p:nvPr/>
        </p:nvPicPr>
        <p:blipFill rotWithShape="1">
          <a:blip r:embed="rId6">
            <a:alphaModFix/>
          </a:blip>
          <a:srcRect b="0" l="0" r="36984" t="30800"/>
          <a:stretch/>
        </p:blipFill>
        <p:spPr>
          <a:xfrm>
            <a:off x="3610403" y="882094"/>
            <a:ext cx="1938237" cy="2207831"/>
          </a:xfrm>
          <a:prstGeom prst="rect">
            <a:avLst/>
          </a:prstGeom>
          <a:noFill/>
          <a:ln>
            <a:noFill/>
          </a:ln>
        </p:spPr>
      </p:pic>
      <p:pic>
        <p:nvPicPr>
          <p:cNvPr id="198" name="Google Shape;198;p33"/>
          <p:cNvPicPr preferRelativeResize="0"/>
          <p:nvPr/>
        </p:nvPicPr>
        <p:blipFill rotWithShape="1">
          <a:blip r:embed="rId7">
            <a:alphaModFix/>
          </a:blip>
          <a:srcRect b="0" l="53240" r="0" t="50465"/>
          <a:stretch/>
        </p:blipFill>
        <p:spPr>
          <a:xfrm>
            <a:off x="5750998" y="217063"/>
            <a:ext cx="2176778" cy="2392079"/>
          </a:xfrm>
          <a:prstGeom prst="rect">
            <a:avLst/>
          </a:prstGeom>
          <a:noFill/>
          <a:ln>
            <a:noFill/>
          </a:ln>
        </p:spPr>
      </p:pic>
      <p:sp>
        <p:nvSpPr>
          <p:cNvPr id="199" name="Google Shape;199;p33"/>
          <p:cNvSpPr txBox="1"/>
          <p:nvPr/>
        </p:nvSpPr>
        <p:spPr>
          <a:xfrm>
            <a:off x="181142" y="217075"/>
            <a:ext cx="141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t-BR" sz="1200">
                <a:latin typeface="Poppins Light"/>
                <a:ea typeface="Poppins Light"/>
                <a:cs typeface="Poppins Light"/>
                <a:sym typeface="Poppins Light"/>
              </a:rPr>
              <a:t>ACTIVITY B2</a:t>
            </a:r>
            <a:endParaRPr sz="1000">
              <a:latin typeface="Poppins Light"/>
              <a:ea typeface="Poppins Light"/>
              <a:cs typeface="Poppins Light"/>
              <a:sym typeface="Poppins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34"/>
          <p:cNvPicPr preferRelativeResize="0"/>
          <p:nvPr/>
        </p:nvPicPr>
        <p:blipFill>
          <a:blip r:embed="rId3">
            <a:alphaModFix/>
          </a:blip>
          <a:stretch>
            <a:fillRect/>
          </a:stretch>
        </p:blipFill>
        <p:spPr>
          <a:xfrm flipH="1">
            <a:off x="7479800" y="365280"/>
            <a:ext cx="1274300" cy="1069345"/>
          </a:xfrm>
          <a:prstGeom prst="rect">
            <a:avLst/>
          </a:prstGeom>
          <a:noFill/>
          <a:ln>
            <a:noFill/>
          </a:ln>
        </p:spPr>
      </p:pic>
      <p:pic>
        <p:nvPicPr>
          <p:cNvPr id="205" name="Google Shape;205;p34"/>
          <p:cNvPicPr preferRelativeResize="0"/>
          <p:nvPr/>
        </p:nvPicPr>
        <p:blipFill>
          <a:blip r:embed="rId4">
            <a:alphaModFix/>
          </a:blip>
          <a:stretch>
            <a:fillRect/>
          </a:stretch>
        </p:blipFill>
        <p:spPr>
          <a:xfrm rot="-1968937">
            <a:off x="614020" y="3098610"/>
            <a:ext cx="2244313" cy="1273377"/>
          </a:xfrm>
          <a:prstGeom prst="rect">
            <a:avLst/>
          </a:prstGeom>
          <a:noFill/>
          <a:ln>
            <a:noFill/>
          </a:ln>
        </p:spPr>
      </p:pic>
      <p:pic>
        <p:nvPicPr>
          <p:cNvPr id="206" name="Google Shape;206;p34"/>
          <p:cNvPicPr preferRelativeResize="0"/>
          <p:nvPr/>
        </p:nvPicPr>
        <p:blipFill>
          <a:blip r:embed="rId5">
            <a:alphaModFix/>
          </a:blip>
          <a:stretch>
            <a:fillRect/>
          </a:stretch>
        </p:blipFill>
        <p:spPr>
          <a:xfrm rot="-677780">
            <a:off x="572150" y="762550"/>
            <a:ext cx="1154300" cy="726775"/>
          </a:xfrm>
          <a:prstGeom prst="rect">
            <a:avLst/>
          </a:prstGeom>
          <a:noFill/>
          <a:ln>
            <a:noFill/>
          </a:ln>
        </p:spPr>
      </p:pic>
      <p:sp>
        <p:nvSpPr>
          <p:cNvPr id="207" name="Google Shape;207;p34"/>
          <p:cNvSpPr txBox="1"/>
          <p:nvPr>
            <p:ph type="title"/>
          </p:nvPr>
        </p:nvSpPr>
        <p:spPr>
          <a:xfrm>
            <a:off x="209550" y="1071000"/>
            <a:ext cx="8724900" cy="3001500"/>
          </a:xfrm>
          <a:prstGeom prst="rect">
            <a:avLst/>
          </a:prstGeom>
        </p:spPr>
        <p:txBody>
          <a:bodyPr anchorCtr="0" anchor="b" bIns="91425" lIns="91425" spcFirstLastPara="1" rIns="91425" wrap="square" tIns="91425">
            <a:spAutoFit/>
          </a:bodyPr>
          <a:lstStyle/>
          <a:p>
            <a:pPr indent="0" lvl="0" marL="0" rtl="0" algn="ctr">
              <a:spcBef>
                <a:spcPts val="0"/>
              </a:spcBef>
              <a:spcAft>
                <a:spcPts val="0"/>
              </a:spcAft>
              <a:buSzPts val="990"/>
              <a:buNone/>
            </a:pPr>
            <a:r>
              <a:rPr lang="pt-BR" sz="6100">
                <a:latin typeface="Poppins"/>
                <a:ea typeface="Poppins"/>
                <a:cs typeface="Poppins"/>
                <a:sym typeface="Poppins"/>
              </a:rPr>
              <a:t>Let’s discover the inventors behind the inventions?</a:t>
            </a:r>
            <a:endParaRPr sz="6100">
              <a:latin typeface="Poppins"/>
              <a:ea typeface="Poppins"/>
              <a:cs typeface="Poppins"/>
              <a:sym typeface="Poppins"/>
            </a:endParaRPr>
          </a:p>
        </p:txBody>
      </p:sp>
      <p:sp>
        <p:nvSpPr>
          <p:cNvPr id="208" name="Google Shape;208;p34"/>
          <p:cNvSpPr txBox="1"/>
          <p:nvPr/>
        </p:nvSpPr>
        <p:spPr>
          <a:xfrm>
            <a:off x="181142" y="217075"/>
            <a:ext cx="141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t-BR" sz="1200">
                <a:latin typeface="Poppins Light"/>
                <a:ea typeface="Poppins Light"/>
                <a:cs typeface="Poppins Light"/>
                <a:sym typeface="Poppins Light"/>
              </a:rPr>
              <a:t>ACTIVITY B2</a:t>
            </a:r>
            <a:endParaRPr sz="1000">
              <a:latin typeface="Poppins Light"/>
              <a:ea typeface="Poppins Light"/>
              <a:cs typeface="Poppins Light"/>
              <a:sym typeface="Poppins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212" name="Shape 212"/>
        <p:cNvGrpSpPr/>
        <p:nvPr/>
      </p:nvGrpSpPr>
      <p:grpSpPr>
        <a:xfrm>
          <a:off x="0" y="0"/>
          <a:ext cx="0" cy="0"/>
          <a:chOff x="0" y="0"/>
          <a:chExt cx="0" cy="0"/>
        </a:xfrm>
      </p:grpSpPr>
      <p:sp>
        <p:nvSpPr>
          <p:cNvPr id="213" name="Google Shape;213;p35"/>
          <p:cNvSpPr txBox="1"/>
          <p:nvPr>
            <p:ph type="title"/>
          </p:nvPr>
        </p:nvSpPr>
        <p:spPr>
          <a:xfrm>
            <a:off x="311700" y="1722600"/>
            <a:ext cx="8520600" cy="1108200"/>
          </a:xfrm>
          <a:prstGeom prst="rect">
            <a:avLst/>
          </a:prstGeom>
        </p:spPr>
        <p:txBody>
          <a:bodyPr anchorCtr="0" anchor="t" bIns="91425" lIns="91425" spcFirstLastPara="1" rIns="91425" wrap="square" tIns="91425">
            <a:spAutoFit/>
          </a:bodyPr>
          <a:lstStyle/>
          <a:p>
            <a:pPr indent="0" lvl="0" marL="0" rtl="0" algn="ctr">
              <a:spcBef>
                <a:spcPts val="0"/>
              </a:spcBef>
              <a:spcAft>
                <a:spcPts val="0"/>
              </a:spcAft>
              <a:buSzPts val="990"/>
              <a:buNone/>
            </a:pPr>
            <a:r>
              <a:rPr lang="pt-BR" sz="6000">
                <a:latin typeface="Poppins Light"/>
                <a:ea typeface="Poppins Light"/>
                <a:cs typeface="Poppins Light"/>
                <a:sym typeface="Poppins Light"/>
              </a:rPr>
              <a:t>Reading Time</a:t>
            </a:r>
            <a:endParaRPr sz="2400"/>
          </a:p>
        </p:txBody>
      </p:sp>
      <p:sp>
        <p:nvSpPr>
          <p:cNvPr id="214" name="Google Shape;214;p35"/>
          <p:cNvSpPr txBox="1"/>
          <p:nvPr/>
        </p:nvSpPr>
        <p:spPr>
          <a:xfrm>
            <a:off x="2785500" y="2884150"/>
            <a:ext cx="3573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t-BR" sz="2400">
                <a:solidFill>
                  <a:schemeClr val="dk1"/>
                </a:solidFill>
                <a:latin typeface="Poppins Light"/>
                <a:ea typeface="Poppins Light"/>
                <a:cs typeface="Poppins Light"/>
                <a:sym typeface="Poppins Light"/>
              </a:rPr>
              <a:t>Inventor’s Biography</a:t>
            </a:r>
            <a:endParaRPr>
              <a:latin typeface="Poppins Light"/>
              <a:ea typeface="Poppins Light"/>
              <a:cs typeface="Poppins Light"/>
              <a:sym typeface="Poppins Light"/>
            </a:endParaRPr>
          </a:p>
        </p:txBody>
      </p:sp>
      <p:pic>
        <p:nvPicPr>
          <p:cNvPr id="215" name="Google Shape;215;p35"/>
          <p:cNvPicPr preferRelativeResize="0"/>
          <p:nvPr/>
        </p:nvPicPr>
        <p:blipFill>
          <a:blip r:embed="rId3">
            <a:alphaModFix/>
          </a:blip>
          <a:stretch>
            <a:fillRect/>
          </a:stretch>
        </p:blipFill>
        <p:spPr>
          <a:xfrm rot="2549284">
            <a:off x="1487765" y="1464959"/>
            <a:ext cx="410672" cy="620381"/>
          </a:xfrm>
          <a:prstGeom prst="rect">
            <a:avLst/>
          </a:prstGeom>
          <a:noFill/>
          <a:ln>
            <a:noFill/>
          </a:ln>
        </p:spPr>
      </p:pic>
      <p:pic>
        <p:nvPicPr>
          <p:cNvPr id="216" name="Google Shape;216;p35"/>
          <p:cNvPicPr preferRelativeResize="0"/>
          <p:nvPr/>
        </p:nvPicPr>
        <p:blipFill>
          <a:blip r:embed="rId4">
            <a:alphaModFix/>
          </a:blip>
          <a:stretch>
            <a:fillRect/>
          </a:stretch>
        </p:blipFill>
        <p:spPr>
          <a:xfrm rot="10800000">
            <a:off x="6126375" y="1320875"/>
            <a:ext cx="1178125" cy="533625"/>
          </a:xfrm>
          <a:prstGeom prst="rect">
            <a:avLst/>
          </a:prstGeom>
          <a:noFill/>
          <a:ln>
            <a:noFill/>
          </a:ln>
        </p:spPr>
      </p:pic>
      <p:pic>
        <p:nvPicPr>
          <p:cNvPr id="217" name="Google Shape;217;p35"/>
          <p:cNvPicPr preferRelativeResize="0"/>
          <p:nvPr/>
        </p:nvPicPr>
        <p:blipFill>
          <a:blip r:embed="rId5">
            <a:alphaModFix/>
          </a:blip>
          <a:stretch>
            <a:fillRect/>
          </a:stretch>
        </p:blipFill>
        <p:spPr>
          <a:xfrm>
            <a:off x="4123813" y="3643900"/>
            <a:ext cx="896375" cy="978475"/>
          </a:xfrm>
          <a:prstGeom prst="rect">
            <a:avLst/>
          </a:prstGeom>
          <a:noFill/>
          <a:ln>
            <a:noFill/>
          </a:ln>
        </p:spPr>
      </p:pic>
      <p:sp>
        <p:nvSpPr>
          <p:cNvPr id="218" name="Google Shape;218;p35"/>
          <p:cNvSpPr txBox="1"/>
          <p:nvPr/>
        </p:nvSpPr>
        <p:spPr>
          <a:xfrm>
            <a:off x="181142" y="217075"/>
            <a:ext cx="141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t-BR" sz="1200">
                <a:latin typeface="Poppins Light"/>
                <a:ea typeface="Poppins Light"/>
                <a:cs typeface="Poppins Light"/>
                <a:sym typeface="Poppins Light"/>
              </a:rPr>
              <a:t>ACTIVITY B2</a:t>
            </a:r>
            <a:endParaRPr sz="1000">
              <a:latin typeface="Poppins Light"/>
              <a:ea typeface="Poppins Light"/>
              <a:cs typeface="Poppins Light"/>
              <a:sym typeface="Poppins Ligh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