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53"/>
  </p:notesMasterIdLst>
  <p:handoutMasterIdLst>
    <p:handoutMasterId r:id="rId54"/>
  </p:handoutMasterIdLst>
  <p:sldIdLst>
    <p:sldId id="256"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1" r:id="rId43"/>
    <p:sldId id="302" r:id="rId44"/>
    <p:sldId id="303" r:id="rId45"/>
    <p:sldId id="304" r:id="rId46"/>
    <p:sldId id="300" r:id="rId47"/>
    <p:sldId id="305" r:id="rId48"/>
    <p:sldId id="306" r:id="rId49"/>
    <p:sldId id="307" r:id="rId50"/>
    <p:sldId id="308" r:id="rId51"/>
    <p:sldId id="30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3573D7-5629-428C-BDB2-EE0DA0272775}">
          <p14:sldIdLst>
            <p14:sldId id="256"/>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302"/>
            <p14:sldId id="303"/>
            <p14:sldId id="304"/>
            <p14:sldId id="300"/>
            <p14:sldId id="305"/>
            <p14:sldId id="306"/>
            <p14:sldId id="307"/>
            <p14:sldId id="308"/>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F2C"/>
    <a:srgbClr val="FF8F8F"/>
    <a:srgbClr val="174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1522" y="5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 Korteweg" userId="52a2a810-aab2-45f6-8f68-d249c1410a9e" providerId="ADAL" clId="{055ABA46-B4FB-41D7-9087-FE9522D92139}"/>
    <pc:docChg chg="custSel modSld">
      <pc:chgData name="Sander Korteweg" userId="52a2a810-aab2-45f6-8f68-d249c1410a9e" providerId="ADAL" clId="{055ABA46-B4FB-41D7-9087-FE9522D92139}" dt="2021-09-29T14:41:07.885" v="209" actId="20577"/>
      <pc:docMkLst>
        <pc:docMk/>
      </pc:docMkLst>
      <pc:sldChg chg="modSp">
        <pc:chgData name="Sander Korteweg" userId="52a2a810-aab2-45f6-8f68-d249c1410a9e" providerId="ADAL" clId="{055ABA46-B4FB-41D7-9087-FE9522D92139}" dt="2021-09-29T11:42:33.192" v="5" actId="207"/>
        <pc:sldMkLst>
          <pc:docMk/>
          <pc:sldMk cId="2381308185" sldId="266"/>
        </pc:sldMkLst>
        <pc:spChg chg="mod">
          <ac:chgData name="Sander Korteweg" userId="52a2a810-aab2-45f6-8f68-d249c1410a9e" providerId="ADAL" clId="{055ABA46-B4FB-41D7-9087-FE9522D92139}" dt="2021-09-29T11:42:33.192" v="5" actId="207"/>
          <ac:spMkLst>
            <pc:docMk/>
            <pc:sldMk cId="2381308185" sldId="266"/>
            <ac:spMk id="3" creationId="{0487A707-F763-458A-B9DB-F8AE0EB6B94D}"/>
          </ac:spMkLst>
        </pc:spChg>
      </pc:sldChg>
      <pc:sldChg chg="modSp">
        <pc:chgData name="Sander Korteweg" userId="52a2a810-aab2-45f6-8f68-d249c1410a9e" providerId="ADAL" clId="{055ABA46-B4FB-41D7-9087-FE9522D92139}" dt="2021-09-29T11:43:00.652" v="6" actId="20577"/>
        <pc:sldMkLst>
          <pc:docMk/>
          <pc:sldMk cId="2384135292" sldId="275"/>
        </pc:sldMkLst>
        <pc:spChg chg="mod">
          <ac:chgData name="Sander Korteweg" userId="52a2a810-aab2-45f6-8f68-d249c1410a9e" providerId="ADAL" clId="{055ABA46-B4FB-41D7-9087-FE9522D92139}" dt="2021-09-29T11:43:00.652" v="6" actId="20577"/>
          <ac:spMkLst>
            <pc:docMk/>
            <pc:sldMk cId="2384135292" sldId="275"/>
            <ac:spMk id="3" creationId="{97C92DA8-F36D-48F6-B1F3-ACABFFD8493D}"/>
          </ac:spMkLst>
        </pc:spChg>
      </pc:sldChg>
      <pc:sldChg chg="delSp mod delAnim">
        <pc:chgData name="Sander Korteweg" userId="52a2a810-aab2-45f6-8f68-d249c1410a9e" providerId="ADAL" clId="{055ABA46-B4FB-41D7-9087-FE9522D92139}" dt="2021-09-29T11:56:13.291" v="171" actId="478"/>
        <pc:sldMkLst>
          <pc:docMk/>
          <pc:sldMk cId="1442005708" sldId="297"/>
        </pc:sldMkLst>
        <pc:spChg chg="del">
          <ac:chgData name="Sander Korteweg" userId="52a2a810-aab2-45f6-8f68-d249c1410a9e" providerId="ADAL" clId="{055ABA46-B4FB-41D7-9087-FE9522D92139}" dt="2021-09-29T11:56:13.291" v="171" actId="478"/>
          <ac:spMkLst>
            <pc:docMk/>
            <pc:sldMk cId="1442005708" sldId="297"/>
            <ac:spMk id="7" creationId="{04EC8ACC-F1FA-4E27-86CA-26C10F6CC703}"/>
          </ac:spMkLst>
        </pc:spChg>
      </pc:sldChg>
      <pc:sldChg chg="addSp delSp modSp mod delAnim modAnim">
        <pc:chgData name="Sander Korteweg" userId="52a2a810-aab2-45f6-8f68-d249c1410a9e" providerId="ADAL" clId="{055ABA46-B4FB-41D7-9087-FE9522D92139}" dt="2021-09-29T14:39:22.125" v="184" actId="20577"/>
        <pc:sldMkLst>
          <pc:docMk/>
          <pc:sldMk cId="313776274" sldId="298"/>
        </pc:sldMkLst>
        <pc:spChg chg="mod">
          <ac:chgData name="Sander Korteweg" userId="52a2a810-aab2-45f6-8f68-d249c1410a9e" providerId="ADAL" clId="{055ABA46-B4FB-41D7-9087-FE9522D92139}" dt="2021-09-29T14:39:22.125" v="184" actId="20577"/>
          <ac:spMkLst>
            <pc:docMk/>
            <pc:sldMk cId="313776274" sldId="298"/>
            <ac:spMk id="3" creationId="{12FF5D18-CFFB-420E-8CE5-2BA6F3665D21}"/>
          </ac:spMkLst>
        </pc:spChg>
        <pc:spChg chg="add mod">
          <ac:chgData name="Sander Korteweg" userId="52a2a810-aab2-45f6-8f68-d249c1410a9e" providerId="ADAL" clId="{055ABA46-B4FB-41D7-9087-FE9522D92139}" dt="2021-09-29T11:56:31.634" v="177" actId="20577"/>
          <ac:spMkLst>
            <pc:docMk/>
            <pc:sldMk cId="313776274" sldId="298"/>
            <ac:spMk id="7" creationId="{265C96B0-FC6E-4485-9445-A68CCC4E7E0F}"/>
          </ac:spMkLst>
        </pc:spChg>
        <pc:picChg chg="del">
          <ac:chgData name="Sander Korteweg" userId="52a2a810-aab2-45f6-8f68-d249c1410a9e" providerId="ADAL" clId="{055ABA46-B4FB-41D7-9087-FE9522D92139}" dt="2021-09-29T11:43:56.830" v="7" actId="478"/>
          <ac:picMkLst>
            <pc:docMk/>
            <pc:sldMk cId="313776274" sldId="298"/>
            <ac:picMk id="7" creationId="{8673FD63-EA77-4FA4-8C5E-425A850D7ADC}"/>
          </ac:picMkLst>
        </pc:picChg>
      </pc:sldChg>
      <pc:sldChg chg="modSp modAnim">
        <pc:chgData name="Sander Korteweg" userId="52a2a810-aab2-45f6-8f68-d249c1410a9e" providerId="ADAL" clId="{055ABA46-B4FB-41D7-9087-FE9522D92139}" dt="2021-09-29T11:51:12.960" v="89" actId="20577"/>
        <pc:sldMkLst>
          <pc:docMk/>
          <pc:sldMk cId="396792054" sldId="300"/>
        </pc:sldMkLst>
        <pc:spChg chg="mod">
          <ac:chgData name="Sander Korteweg" userId="52a2a810-aab2-45f6-8f68-d249c1410a9e" providerId="ADAL" clId="{055ABA46-B4FB-41D7-9087-FE9522D92139}" dt="2021-09-29T11:51:12.960" v="89" actId="20577"/>
          <ac:spMkLst>
            <pc:docMk/>
            <pc:sldMk cId="396792054" sldId="300"/>
            <ac:spMk id="3" creationId="{382D535B-1BE1-4FD4-BE11-B48C12F2853A}"/>
          </ac:spMkLst>
        </pc:spChg>
      </pc:sldChg>
      <pc:sldChg chg="modSp mod modAnim">
        <pc:chgData name="Sander Korteweg" userId="52a2a810-aab2-45f6-8f68-d249c1410a9e" providerId="ADAL" clId="{055ABA46-B4FB-41D7-9087-FE9522D92139}" dt="2021-09-29T11:45:21.389" v="26" actId="12788"/>
        <pc:sldMkLst>
          <pc:docMk/>
          <pc:sldMk cId="1676252247" sldId="301"/>
        </pc:sldMkLst>
        <pc:spChg chg="mod">
          <ac:chgData name="Sander Korteweg" userId="52a2a810-aab2-45f6-8f68-d249c1410a9e" providerId="ADAL" clId="{055ABA46-B4FB-41D7-9087-FE9522D92139}" dt="2021-09-29T11:45:08.886" v="23" actId="20577"/>
          <ac:spMkLst>
            <pc:docMk/>
            <pc:sldMk cId="1676252247" sldId="301"/>
            <ac:spMk id="3" creationId="{9D214680-D7DB-44A0-9040-49015AE85B7D}"/>
          </ac:spMkLst>
        </pc:spChg>
        <pc:spChg chg="mod">
          <ac:chgData name="Sander Korteweg" userId="52a2a810-aab2-45f6-8f68-d249c1410a9e" providerId="ADAL" clId="{055ABA46-B4FB-41D7-9087-FE9522D92139}" dt="2021-09-29T11:45:21.389" v="26" actId="12788"/>
          <ac:spMkLst>
            <pc:docMk/>
            <pc:sldMk cId="1676252247" sldId="301"/>
            <ac:spMk id="6" creationId="{CC9E0D4F-1714-48E2-9971-219CCC4DF639}"/>
          </ac:spMkLst>
        </pc:spChg>
      </pc:sldChg>
      <pc:sldChg chg="modSp modAnim">
        <pc:chgData name="Sander Korteweg" userId="52a2a810-aab2-45f6-8f68-d249c1410a9e" providerId="ADAL" clId="{055ABA46-B4FB-41D7-9087-FE9522D92139}" dt="2021-09-29T14:40:08.820" v="204" actId="20577"/>
        <pc:sldMkLst>
          <pc:docMk/>
          <pc:sldMk cId="3111309045" sldId="302"/>
        </pc:sldMkLst>
        <pc:spChg chg="mod">
          <ac:chgData name="Sander Korteweg" userId="52a2a810-aab2-45f6-8f68-d249c1410a9e" providerId="ADAL" clId="{055ABA46-B4FB-41D7-9087-FE9522D92139}" dt="2021-09-29T14:40:07.667" v="202" actId="20577"/>
          <ac:spMkLst>
            <pc:docMk/>
            <pc:sldMk cId="3111309045" sldId="302"/>
            <ac:spMk id="3" creationId="{9D214680-D7DB-44A0-9040-49015AE85B7D}"/>
          </ac:spMkLst>
        </pc:spChg>
      </pc:sldChg>
      <pc:sldChg chg="modSp">
        <pc:chgData name="Sander Korteweg" userId="52a2a810-aab2-45f6-8f68-d249c1410a9e" providerId="ADAL" clId="{055ABA46-B4FB-41D7-9087-FE9522D92139}" dt="2021-09-29T14:40:38.583" v="208" actId="20577"/>
        <pc:sldMkLst>
          <pc:docMk/>
          <pc:sldMk cId="3634724084" sldId="303"/>
        </pc:sldMkLst>
        <pc:spChg chg="mod">
          <ac:chgData name="Sander Korteweg" userId="52a2a810-aab2-45f6-8f68-d249c1410a9e" providerId="ADAL" clId="{055ABA46-B4FB-41D7-9087-FE9522D92139}" dt="2021-09-29T14:40:38.583" v="208" actId="20577"/>
          <ac:spMkLst>
            <pc:docMk/>
            <pc:sldMk cId="3634724084" sldId="303"/>
            <ac:spMk id="3" creationId="{C6A3B8A4-DAFB-478B-94BA-98932A51A18D}"/>
          </ac:spMkLst>
        </pc:spChg>
      </pc:sldChg>
      <pc:sldChg chg="addSp modSp mod modAnim">
        <pc:chgData name="Sander Korteweg" userId="52a2a810-aab2-45f6-8f68-d249c1410a9e" providerId="ADAL" clId="{055ABA46-B4FB-41D7-9087-FE9522D92139}" dt="2021-09-29T14:41:07.885" v="209" actId="20577"/>
        <pc:sldMkLst>
          <pc:docMk/>
          <pc:sldMk cId="4270883342" sldId="304"/>
        </pc:sldMkLst>
        <pc:spChg chg="mod">
          <ac:chgData name="Sander Korteweg" userId="52a2a810-aab2-45f6-8f68-d249c1410a9e" providerId="ADAL" clId="{055ABA46-B4FB-41D7-9087-FE9522D92139}" dt="2021-09-29T14:41:07.885" v="209" actId="20577"/>
          <ac:spMkLst>
            <pc:docMk/>
            <pc:sldMk cId="4270883342" sldId="304"/>
            <ac:spMk id="3" creationId="{97E85895-4425-4236-8ED7-E8181851027F}"/>
          </ac:spMkLst>
        </pc:spChg>
        <pc:spChg chg="mod">
          <ac:chgData name="Sander Korteweg" userId="52a2a810-aab2-45f6-8f68-d249c1410a9e" providerId="ADAL" clId="{055ABA46-B4FB-41D7-9087-FE9522D92139}" dt="2021-09-29T11:47:31.881" v="34" actId="1076"/>
          <ac:spMkLst>
            <pc:docMk/>
            <pc:sldMk cId="4270883342" sldId="304"/>
            <ac:spMk id="8" creationId="{5D6221ED-7874-4864-AC5C-935113AB8610}"/>
          </ac:spMkLst>
        </pc:spChg>
        <pc:spChg chg="mod">
          <ac:chgData name="Sander Korteweg" userId="52a2a810-aab2-45f6-8f68-d249c1410a9e" providerId="ADAL" clId="{055ABA46-B4FB-41D7-9087-FE9522D92139}" dt="2021-09-29T11:49:39.726" v="50" actId="1076"/>
          <ac:spMkLst>
            <pc:docMk/>
            <pc:sldMk cId="4270883342" sldId="304"/>
            <ac:spMk id="9" creationId="{69267558-6F67-435F-8641-C2FF4C1A258F}"/>
          </ac:spMkLst>
        </pc:spChg>
        <pc:spChg chg="add mod">
          <ac:chgData name="Sander Korteweg" userId="52a2a810-aab2-45f6-8f68-d249c1410a9e" providerId="ADAL" clId="{055ABA46-B4FB-41D7-9087-FE9522D92139}" dt="2021-09-29T11:57:21.793" v="180" actId="14100"/>
          <ac:spMkLst>
            <pc:docMk/>
            <pc:sldMk cId="4270883342" sldId="304"/>
            <ac:spMk id="11" creationId="{684BD95A-461F-4634-A5D8-9CB3BF74D7E8}"/>
          </ac:spMkLst>
        </pc:spChg>
        <pc:picChg chg="add mod">
          <ac:chgData name="Sander Korteweg" userId="52a2a810-aab2-45f6-8f68-d249c1410a9e" providerId="ADAL" clId="{055ABA46-B4FB-41D7-9087-FE9522D92139}" dt="2021-09-29T11:49:43.013" v="51" actId="1076"/>
          <ac:picMkLst>
            <pc:docMk/>
            <pc:sldMk cId="4270883342" sldId="304"/>
            <ac:picMk id="1026" creationId="{A8A700B1-DEBE-4421-A6CF-98105D6F1F2E}"/>
          </ac:picMkLst>
        </pc:picChg>
      </pc:sldChg>
      <pc:sldChg chg="modSp modAnim">
        <pc:chgData name="Sander Korteweg" userId="52a2a810-aab2-45f6-8f68-d249c1410a9e" providerId="ADAL" clId="{055ABA46-B4FB-41D7-9087-FE9522D92139}" dt="2021-09-29T11:52:53.953" v="170" actId="207"/>
        <pc:sldMkLst>
          <pc:docMk/>
          <pc:sldMk cId="3359335081" sldId="307"/>
        </pc:sldMkLst>
        <pc:spChg chg="mod">
          <ac:chgData name="Sander Korteweg" userId="52a2a810-aab2-45f6-8f68-d249c1410a9e" providerId="ADAL" clId="{055ABA46-B4FB-41D7-9087-FE9522D92139}" dt="2021-09-29T11:52:08.385" v="135" actId="20577"/>
          <ac:spMkLst>
            <pc:docMk/>
            <pc:sldMk cId="3359335081" sldId="307"/>
            <ac:spMk id="2" creationId="{E25585F2-B0F2-45D1-8B20-39CD79A4BF3F}"/>
          </ac:spMkLst>
        </pc:spChg>
        <pc:spChg chg="mod">
          <ac:chgData name="Sander Korteweg" userId="52a2a810-aab2-45f6-8f68-d249c1410a9e" providerId="ADAL" clId="{055ABA46-B4FB-41D7-9087-FE9522D92139}" dt="2021-09-29T11:52:53.953" v="170" actId="207"/>
          <ac:spMkLst>
            <pc:docMk/>
            <pc:sldMk cId="3359335081" sldId="307"/>
            <ac:spMk id="3" creationId="{C365A926-855A-4762-A38D-CF4AA0D240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49B4-6937-41BB-B6D8-A90A47F543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A41F654-D637-4360-9374-2F7DFD2F0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18FD4E-F3DA-42A5-88B5-AA669371493C}" type="datetimeFigureOut">
              <a:rPr lang="en-GB" smtClean="0"/>
              <a:t>29/09/2021</a:t>
            </a:fld>
            <a:endParaRPr lang="en-GB"/>
          </a:p>
        </p:txBody>
      </p:sp>
      <p:sp>
        <p:nvSpPr>
          <p:cNvPr id="4" name="Footer Placeholder 3">
            <a:extLst>
              <a:ext uri="{FF2B5EF4-FFF2-40B4-BE49-F238E27FC236}">
                <a16:creationId xmlns:a16="http://schemas.microsoft.com/office/drawing/2014/main" id="{9367BC1F-662F-4CA1-BCE9-BAB48D64BD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CC62A53-6C67-4BFF-ABA7-6E568AA90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057A3-FAA2-43EC-A241-2D0670D70221}" type="slidenum">
              <a:rPr lang="en-GB" smtClean="0"/>
              <a:t>‹#›</a:t>
            </a:fld>
            <a:endParaRPr lang="en-GB"/>
          </a:p>
        </p:txBody>
      </p:sp>
    </p:spTree>
    <p:extLst>
      <p:ext uri="{BB962C8B-B14F-4D97-AF65-F5344CB8AC3E}">
        <p14:creationId xmlns:p14="http://schemas.microsoft.com/office/powerpoint/2010/main" val="142583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54A58-3E46-408D-B9AE-772E0EC0DAB6}" type="datetimeFigureOut">
              <a:rPr lang="en-GB" smtClean="0"/>
              <a:t>29/09/2021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4644A-7C43-4FEC-A57B-5D15B55B5AA4}" type="slidenum">
              <a:rPr lang="en-GB" smtClean="0"/>
              <a:t>‹#›</a:t>
            </a:fld>
            <a:endParaRPr lang="en-GB"/>
          </a:p>
        </p:txBody>
      </p:sp>
    </p:spTree>
    <p:extLst>
      <p:ext uri="{BB962C8B-B14F-4D97-AF65-F5344CB8AC3E}">
        <p14:creationId xmlns:p14="http://schemas.microsoft.com/office/powerpoint/2010/main" val="348482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27</a:t>
            </a:fld>
            <a:endParaRPr lang="en-GB"/>
          </a:p>
        </p:txBody>
      </p:sp>
    </p:spTree>
    <p:extLst>
      <p:ext uri="{BB962C8B-B14F-4D97-AF65-F5344CB8AC3E}">
        <p14:creationId xmlns:p14="http://schemas.microsoft.com/office/powerpoint/2010/main" val="17170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28</a:t>
            </a:fld>
            <a:endParaRPr lang="en-GB"/>
          </a:p>
        </p:txBody>
      </p:sp>
    </p:spTree>
    <p:extLst>
      <p:ext uri="{BB962C8B-B14F-4D97-AF65-F5344CB8AC3E}">
        <p14:creationId xmlns:p14="http://schemas.microsoft.com/office/powerpoint/2010/main" val="388382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11940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33452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0736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7685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575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2468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530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9297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17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2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18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862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520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10228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587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0330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124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2709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mt="10000"/>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21238111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4" r:id="rId3"/>
    <p:sldLayoutId id="2147483665" r:id="rId4"/>
    <p:sldLayoutId id="2147483668" r:id="rId5"/>
    <p:sldLayoutId id="2147483669" r:id="rId6"/>
    <p:sldLayoutId id="2147483670" r:id="rId7"/>
    <p:sldLayoutId id="2147483671" r:id="rId8"/>
    <p:sldLayoutId id="214748367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71926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inyurl.com/4ybcpw6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hyperlink" Target="https://tinyurl.com/ye55fpx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tinyurl.com/4ybcpw65"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fusenet.eu/" TargetMode="External"/><Relationship Id="rId2" Type="http://schemas.openxmlformats.org/officeDocument/2006/relationships/hyperlink" Target="https://fusenet.eu/education/material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3BDD3F0F-3E08-4011-BD74-D28F6D4E560E}"/>
              </a:ext>
            </a:extLst>
          </p:cNvPr>
          <p:cNvSpPr/>
          <p:nvPr/>
        </p:nvSpPr>
        <p:spPr>
          <a:xfrm>
            <a:off x="-18662" y="0"/>
            <a:ext cx="6714661" cy="3943350"/>
          </a:xfrm>
          <a:custGeom>
            <a:avLst/>
            <a:gdLst>
              <a:gd name="connsiteX0" fmla="*/ 0 w 8743950"/>
              <a:gd name="connsiteY0" fmla="*/ 0 h 5167311"/>
              <a:gd name="connsiteX1" fmla="*/ 8743950 w 8743950"/>
              <a:gd name="connsiteY1" fmla="*/ 0 h 5167311"/>
              <a:gd name="connsiteX2" fmla="*/ 8743950 w 8743950"/>
              <a:gd name="connsiteY2" fmla="*/ 5167311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7534275 w 8743950"/>
              <a:gd name="connsiteY2" fmla="*/ 3195636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8458200 w 8743950"/>
              <a:gd name="connsiteY2" fmla="*/ 2605086 h 5167311"/>
              <a:gd name="connsiteX3" fmla="*/ 0 w 8743950"/>
              <a:gd name="connsiteY3" fmla="*/ 5167311 h 5167311"/>
              <a:gd name="connsiteX4" fmla="*/ 0 w 8743950"/>
              <a:gd name="connsiteY4" fmla="*/ 0 h 5167311"/>
              <a:gd name="connsiteX0" fmla="*/ 0 w 8458200"/>
              <a:gd name="connsiteY0" fmla="*/ 0 h 5167311"/>
              <a:gd name="connsiteX1" fmla="*/ 7858125 w 8458200"/>
              <a:gd name="connsiteY1" fmla="*/ 85725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5167311"/>
              <a:gd name="connsiteX1" fmla="*/ 8105775 w 8458200"/>
              <a:gd name="connsiteY1" fmla="*/ 0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3109911"/>
              <a:gd name="connsiteX1" fmla="*/ 8105775 w 8458200"/>
              <a:gd name="connsiteY1" fmla="*/ 0 h 3109911"/>
              <a:gd name="connsiteX2" fmla="*/ 8458200 w 8458200"/>
              <a:gd name="connsiteY2" fmla="*/ 2605086 h 3109911"/>
              <a:gd name="connsiteX3" fmla="*/ 323850 w 8458200"/>
              <a:gd name="connsiteY3" fmla="*/ 3109911 h 3109911"/>
              <a:gd name="connsiteX4" fmla="*/ 0 w 8458200"/>
              <a:gd name="connsiteY4" fmla="*/ 0 h 3109911"/>
              <a:gd name="connsiteX0" fmla="*/ 0 w 8458200"/>
              <a:gd name="connsiteY0" fmla="*/ 0 h 4967286"/>
              <a:gd name="connsiteX1" fmla="*/ 8105775 w 8458200"/>
              <a:gd name="connsiteY1" fmla="*/ 0 h 4967286"/>
              <a:gd name="connsiteX2" fmla="*/ 8458200 w 8458200"/>
              <a:gd name="connsiteY2" fmla="*/ 2605086 h 4967286"/>
              <a:gd name="connsiteX3" fmla="*/ 19050 w 8458200"/>
              <a:gd name="connsiteY3" fmla="*/ 4967286 h 4967286"/>
              <a:gd name="connsiteX4" fmla="*/ 0 w 8458200"/>
              <a:gd name="connsiteY4" fmla="*/ 0 h 496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4967286">
                <a:moveTo>
                  <a:pt x="0" y="0"/>
                </a:moveTo>
                <a:lnTo>
                  <a:pt x="8105775" y="0"/>
                </a:lnTo>
                <a:lnTo>
                  <a:pt x="8458200" y="2605086"/>
                </a:lnTo>
                <a:lnTo>
                  <a:pt x="19050" y="4967286"/>
                </a:lnTo>
                <a:lnTo>
                  <a:pt x="0" y="0"/>
                </a:lnTo>
                <a:close/>
              </a:path>
            </a:pathLst>
          </a:custGeom>
          <a:solidFill>
            <a:srgbClr val="F36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05637D6-80C8-46AF-AF5D-3DA844477197}"/>
              </a:ext>
            </a:extLst>
          </p:cNvPr>
          <p:cNvSpPr txBox="1"/>
          <p:nvPr/>
        </p:nvSpPr>
        <p:spPr>
          <a:xfrm>
            <a:off x="520182" y="162847"/>
            <a:ext cx="6097554" cy="22775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Module 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5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Fusion Basics</a:t>
            </a:r>
            <a:endParaRPr kumimoji="0" lang="en-GB" sz="4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622EA61F-6B29-4CC2-9474-981EAD4B3544}"/>
              </a:ext>
            </a:extLst>
          </p:cNvPr>
          <p:cNvSpPr txBox="1"/>
          <p:nvPr/>
        </p:nvSpPr>
        <p:spPr>
          <a:xfrm>
            <a:off x="-3823359" y="0"/>
            <a:ext cx="3535275" cy="5262979"/>
          </a:xfrm>
          <a:prstGeom prst="rect">
            <a:avLst/>
          </a:prstGeom>
          <a:solidFill>
            <a:schemeClr val="accent1">
              <a:lumMod val="50000"/>
            </a:schemeClr>
          </a:solidFill>
        </p:spPr>
        <p:txBody>
          <a:bodyPr wrap="square" rtlCol="0">
            <a:spAutoFit/>
          </a:bodyPr>
          <a:lstStyle/>
          <a:p>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Feel free to add your own slides or adapt existing slides to your preferences!</a:t>
            </a:r>
          </a:p>
          <a:p>
            <a:endPar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r>
              <a:rPr lang="en-US"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By selecting “New slide” you can easily add a new slide in the correct theme (with footers and page numbers). You can also use “Layout” to select various layouts using the standard slide theme.</a:t>
            </a:r>
            <a:endParaRPr lang="en-GB" sz="24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59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5BA3-3074-4480-9B89-D52B0B64EECF}"/>
              </a:ext>
            </a:extLst>
          </p:cNvPr>
          <p:cNvSpPr>
            <a:spLocks noGrp="1"/>
          </p:cNvSpPr>
          <p:nvPr>
            <p:ph type="title"/>
          </p:nvPr>
        </p:nvSpPr>
        <p:spPr/>
        <p:txBody>
          <a:bodyPr/>
          <a:lstStyle/>
          <a:p>
            <a:r>
              <a:rPr lang="en-US"/>
              <a:t>Atoms and ions</a:t>
            </a:r>
            <a:endParaRPr lang="en-GB"/>
          </a:p>
        </p:txBody>
      </p:sp>
      <p:sp>
        <p:nvSpPr>
          <p:cNvPr id="3" name="Content Placeholder 2">
            <a:extLst>
              <a:ext uri="{FF2B5EF4-FFF2-40B4-BE49-F238E27FC236}">
                <a16:creationId xmlns:a16="http://schemas.microsoft.com/office/drawing/2014/main" id="{44ECC6D6-1A1B-4A5A-B134-63231AAF6C0A}"/>
              </a:ext>
            </a:extLst>
          </p:cNvPr>
          <p:cNvSpPr>
            <a:spLocks noGrp="1"/>
          </p:cNvSpPr>
          <p:nvPr>
            <p:ph idx="1"/>
          </p:nvPr>
        </p:nvSpPr>
        <p:spPr/>
        <p:txBody>
          <a:bodyPr/>
          <a:lstStyle/>
          <a:p>
            <a:r>
              <a:rPr lang="en-US"/>
              <a:t>Atoms</a:t>
            </a:r>
          </a:p>
          <a:p>
            <a:pPr lvl="1"/>
            <a:r>
              <a:rPr lang="en-US"/>
              <a:t>Neutral</a:t>
            </a:r>
          </a:p>
          <a:p>
            <a:pPr lvl="1"/>
            <a:endParaRPr lang="en-US"/>
          </a:p>
          <a:p>
            <a:pPr lvl="1"/>
            <a:endParaRPr lang="en-US"/>
          </a:p>
          <a:p>
            <a:r>
              <a:rPr lang="en-US"/>
              <a:t>Ions</a:t>
            </a:r>
          </a:p>
          <a:p>
            <a:pPr lvl="1"/>
            <a:r>
              <a:rPr lang="en-US"/>
              <a:t>Charged</a:t>
            </a:r>
          </a:p>
          <a:p>
            <a:pPr lvl="1"/>
            <a:r>
              <a:rPr lang="en-US"/>
              <a:t>Can be </a:t>
            </a:r>
            <a:r>
              <a:rPr lang="en-US">
                <a:solidFill>
                  <a:srgbClr val="F36F2C"/>
                </a:solidFill>
              </a:rPr>
              <a:t>positive</a:t>
            </a:r>
            <a:endParaRPr lang="en-GB"/>
          </a:p>
        </p:txBody>
      </p:sp>
      <p:sp>
        <p:nvSpPr>
          <p:cNvPr id="4" name="Footer Placeholder 3">
            <a:extLst>
              <a:ext uri="{FF2B5EF4-FFF2-40B4-BE49-F238E27FC236}">
                <a16:creationId xmlns:a16="http://schemas.microsoft.com/office/drawing/2014/main" id="{182485C1-F864-41E7-970B-01DEBFB46780}"/>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8752E121-8A61-4318-9125-A95EFAEE833D}"/>
              </a:ext>
            </a:extLst>
          </p:cNvPr>
          <p:cNvSpPr>
            <a:spLocks noGrp="1"/>
          </p:cNvSpPr>
          <p:nvPr>
            <p:ph type="sldNum" sz="quarter" idx="12"/>
          </p:nvPr>
        </p:nvSpPr>
        <p:spPr/>
        <p:txBody>
          <a:bodyPr/>
          <a:lstStyle/>
          <a:p>
            <a:fld id="{607FDA0D-75C2-4509-B589-D4A45AB8915E}" type="slidenum">
              <a:rPr lang="en-GB" smtClean="0"/>
              <a:t>10</a:t>
            </a:fld>
            <a:endParaRPr lang="en-GB"/>
          </a:p>
        </p:txBody>
      </p:sp>
      <p:grpSp>
        <p:nvGrpSpPr>
          <p:cNvPr id="8" name="Group 7">
            <a:extLst>
              <a:ext uri="{FF2B5EF4-FFF2-40B4-BE49-F238E27FC236}">
                <a16:creationId xmlns:a16="http://schemas.microsoft.com/office/drawing/2014/main" id="{66B05296-624F-449B-ADC5-9D9EF0760EA9}"/>
              </a:ext>
            </a:extLst>
          </p:cNvPr>
          <p:cNvGrpSpPr/>
          <p:nvPr/>
        </p:nvGrpSpPr>
        <p:grpSpPr>
          <a:xfrm>
            <a:off x="5273108" y="1446213"/>
            <a:ext cx="2172592" cy="2826871"/>
            <a:chOff x="8039831" y="1883447"/>
            <a:chExt cx="2172592" cy="2826871"/>
          </a:xfrm>
        </p:grpSpPr>
        <p:pic>
          <p:nvPicPr>
            <p:cNvPr id="6" name="Content Placeholder 14" descr="Diagram, schematic&#10;&#10;Description automatically generated">
              <a:extLst>
                <a:ext uri="{FF2B5EF4-FFF2-40B4-BE49-F238E27FC236}">
                  <a16:creationId xmlns:a16="http://schemas.microsoft.com/office/drawing/2014/main" id="{C9B9B5FE-2A2C-42A2-8106-E963C72D4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831" y="1883447"/>
              <a:ext cx="2172592" cy="2343980"/>
            </a:xfrm>
            <a:prstGeom prst="rect">
              <a:avLst/>
            </a:prstGeom>
          </p:spPr>
        </p:pic>
        <p:sp>
          <p:nvSpPr>
            <p:cNvPr id="7" name="TextBox 6">
              <a:extLst>
                <a:ext uri="{FF2B5EF4-FFF2-40B4-BE49-F238E27FC236}">
                  <a16:creationId xmlns:a16="http://schemas.microsoft.com/office/drawing/2014/main" id="{B95BB05F-368B-482D-9C61-1137962FB737}"/>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D9511E3E-E874-4317-ABC1-716AD24DC4EC}"/>
              </a:ext>
            </a:extLst>
          </p:cNvPr>
          <p:cNvGrpSpPr/>
          <p:nvPr/>
        </p:nvGrpSpPr>
        <p:grpSpPr>
          <a:xfrm>
            <a:off x="9882755" y="1414464"/>
            <a:ext cx="2172592" cy="2826871"/>
            <a:chOff x="8039831" y="1883447"/>
            <a:chExt cx="2172592" cy="2826871"/>
          </a:xfrm>
        </p:grpSpPr>
        <p:pic>
          <p:nvPicPr>
            <p:cNvPr id="11" name="Content Placeholder 14">
              <a:extLst>
                <a:ext uri="{FF2B5EF4-FFF2-40B4-BE49-F238E27FC236}">
                  <a16:creationId xmlns:a16="http://schemas.microsoft.com/office/drawing/2014/main" id="{47A2E0E6-E914-42E0-891F-1AA0BEEEB9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2" name="TextBox 11">
              <a:extLst>
                <a:ext uri="{FF2B5EF4-FFF2-40B4-BE49-F238E27FC236}">
                  <a16:creationId xmlns:a16="http://schemas.microsoft.com/office/drawing/2014/main" id="{8784CF2E-F425-4CCC-BDB6-5CF14ADD586D}"/>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0AD8533F-8548-41F0-A2AF-96A14E12A8BB}"/>
              </a:ext>
            </a:extLst>
          </p:cNvPr>
          <p:cNvGrpSpPr/>
          <p:nvPr/>
        </p:nvGrpSpPr>
        <p:grpSpPr>
          <a:xfrm>
            <a:off x="7589588" y="1414464"/>
            <a:ext cx="2172592" cy="2826871"/>
            <a:chOff x="8039831" y="1883447"/>
            <a:chExt cx="2172592" cy="2826871"/>
          </a:xfrm>
        </p:grpSpPr>
        <p:pic>
          <p:nvPicPr>
            <p:cNvPr id="14" name="Content Placeholder 14">
              <a:extLst>
                <a:ext uri="{FF2B5EF4-FFF2-40B4-BE49-F238E27FC236}">
                  <a16:creationId xmlns:a16="http://schemas.microsoft.com/office/drawing/2014/main" id="{F5C3B020-A750-4D9F-9020-23D436395F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5" name="TextBox 14">
              <a:extLst>
                <a:ext uri="{FF2B5EF4-FFF2-40B4-BE49-F238E27FC236}">
                  <a16:creationId xmlns:a16="http://schemas.microsoft.com/office/drawing/2014/main" id="{487650DA-449E-4C01-820C-D065E8662875}"/>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2160946B-90A8-4783-A81E-DADB4A58AC12}"/>
              </a:ext>
            </a:extLst>
          </p:cNvPr>
          <p:cNvSpPr txBox="1"/>
          <p:nvPr/>
        </p:nvSpPr>
        <p:spPr>
          <a:xfrm>
            <a:off x="4038668" y="4635449"/>
            <a:ext cx="6096000" cy="523220"/>
          </a:xfrm>
          <a:prstGeom prst="rect">
            <a:avLst/>
          </a:prstGeom>
          <a:noFill/>
        </p:spPr>
        <p:txBody>
          <a:bodyPr wrap="square">
            <a:spAutoFit/>
          </a:bodyPr>
          <a:lstStyle/>
          <a:p>
            <a:r>
              <a:rPr kumimoji="0" lang="en-US" sz="28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or </a:t>
            </a:r>
            <a:r>
              <a:rPr kumimoji="0" lang="en-US" sz="2800" b="0"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negative</a:t>
            </a:r>
            <a:endParaRPr lang="en-GB" sz="1400">
              <a:solidFill>
                <a:srgbClr val="F36F2C"/>
              </a:solidFill>
            </a:endParaRPr>
          </a:p>
        </p:txBody>
      </p:sp>
    </p:spTree>
    <p:extLst>
      <p:ext uri="{BB962C8B-B14F-4D97-AF65-F5344CB8AC3E}">
        <p14:creationId xmlns:p14="http://schemas.microsoft.com/office/powerpoint/2010/main" val="18742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D8DE-5D12-4B37-8287-7D506ED4BE00}"/>
              </a:ext>
            </a:extLst>
          </p:cNvPr>
          <p:cNvSpPr>
            <a:spLocks noGrp="1"/>
          </p:cNvSpPr>
          <p:nvPr>
            <p:ph type="title"/>
          </p:nvPr>
        </p:nvSpPr>
        <p:spPr/>
        <p:txBody>
          <a:bodyPr/>
          <a:lstStyle/>
          <a:p>
            <a:r>
              <a:rPr lang="en-US"/>
              <a:t>Charge</a:t>
            </a:r>
            <a:endParaRPr lang="en-GB">
              <a:solidFill>
                <a:srgbClr val="F36F2C"/>
              </a:solidFill>
            </a:endParaRPr>
          </a:p>
        </p:txBody>
      </p:sp>
      <p:pic>
        <p:nvPicPr>
          <p:cNvPr id="7" name="Content Placeholder 6" descr="Graphical user interface, application&#10;&#10;Description automatically generated">
            <a:extLst>
              <a:ext uri="{FF2B5EF4-FFF2-40B4-BE49-F238E27FC236}">
                <a16:creationId xmlns:a16="http://schemas.microsoft.com/office/drawing/2014/main" id="{9ECCC377-B2CA-46C2-B7BC-5156E8BFAE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29" b="69714"/>
          <a:stretch/>
        </p:blipFill>
        <p:spPr>
          <a:xfrm>
            <a:off x="7241358" y="2675730"/>
            <a:ext cx="3554428" cy="1325563"/>
          </a:xfrm>
        </p:spPr>
      </p:pic>
      <p:sp>
        <p:nvSpPr>
          <p:cNvPr id="4" name="Footer Placeholder 3">
            <a:extLst>
              <a:ext uri="{FF2B5EF4-FFF2-40B4-BE49-F238E27FC236}">
                <a16:creationId xmlns:a16="http://schemas.microsoft.com/office/drawing/2014/main" id="{7899AC82-42D7-4A81-B263-B93AF12A6167}"/>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B2E3EDBE-A76F-43DC-86F4-1405BA29A108}"/>
              </a:ext>
            </a:extLst>
          </p:cNvPr>
          <p:cNvSpPr>
            <a:spLocks noGrp="1"/>
          </p:cNvSpPr>
          <p:nvPr>
            <p:ph type="sldNum" sz="quarter" idx="12"/>
          </p:nvPr>
        </p:nvSpPr>
        <p:spPr/>
        <p:txBody>
          <a:bodyPr/>
          <a:lstStyle/>
          <a:p>
            <a:fld id="{607FDA0D-75C2-4509-B589-D4A45AB8915E}" type="slidenum">
              <a:rPr lang="en-GB" smtClean="0"/>
              <a:t>11</a:t>
            </a:fld>
            <a:endParaRPr lang="en-GB"/>
          </a:p>
        </p:txBody>
      </p:sp>
      <p:sp>
        <p:nvSpPr>
          <p:cNvPr id="14" name="Content Placeholder 6">
            <a:extLst>
              <a:ext uri="{FF2B5EF4-FFF2-40B4-BE49-F238E27FC236}">
                <a16:creationId xmlns:a16="http://schemas.microsoft.com/office/drawing/2014/main" id="{8DE42C45-2266-45CE-878A-C25A2CC39807}"/>
              </a:ext>
            </a:extLst>
          </p:cNvPr>
          <p:cNvSpPr txBox="1">
            <a:spLocks/>
          </p:cNvSpPr>
          <p:nvPr/>
        </p:nvSpPr>
        <p:spPr>
          <a:xfrm>
            <a:off x="838200" y="1690688"/>
            <a:ext cx="105156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Charged particles interact with each other</a:t>
            </a:r>
          </a:p>
        </p:txBody>
      </p:sp>
      <p:sp>
        <p:nvSpPr>
          <p:cNvPr id="16" name="TextBox 15">
            <a:extLst>
              <a:ext uri="{FF2B5EF4-FFF2-40B4-BE49-F238E27FC236}">
                <a16:creationId xmlns:a16="http://schemas.microsoft.com/office/drawing/2014/main" id="{20D73B23-42FF-469D-9851-8D1457BD73D3}"/>
              </a:ext>
            </a:extLst>
          </p:cNvPr>
          <p:cNvSpPr txBox="1"/>
          <p:nvPr/>
        </p:nvSpPr>
        <p:spPr>
          <a:xfrm>
            <a:off x="1575437" y="5326409"/>
            <a:ext cx="3112764" cy="584775"/>
          </a:xfrm>
          <a:prstGeom prst="rect">
            <a:avLst/>
          </a:prstGeom>
          <a:noFill/>
        </p:spPr>
        <p:txBody>
          <a:bodyPr wrap="square" rtlCol="0">
            <a:spAutoFit/>
          </a:bodyPr>
          <a:lstStyle/>
          <a:p>
            <a:pPr algn="ct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Attraction</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8F3EFD96-85CE-41C8-998D-709D3B7B91D3}"/>
              </a:ext>
            </a:extLst>
          </p:cNvPr>
          <p:cNvSpPr txBox="1"/>
          <p:nvPr/>
        </p:nvSpPr>
        <p:spPr>
          <a:xfrm>
            <a:off x="6561236" y="5326409"/>
            <a:ext cx="4914672" cy="584775"/>
          </a:xfrm>
          <a:prstGeom prst="rect">
            <a:avLst/>
          </a:prstGeom>
          <a:noFill/>
        </p:spPr>
        <p:txBody>
          <a:bodyPr wrap="square" rtlCol="0">
            <a:spAutoFit/>
          </a:bodyPr>
          <a:lstStyle/>
          <a:p>
            <a:pPr algn="ct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Repulsion</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 (+/+) or (-/-)</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62FE6ED4-9A0B-452E-BCD0-DEA82CF86948}"/>
              </a:ext>
            </a:extLst>
          </p:cNvPr>
          <p:cNvGrpSpPr/>
          <p:nvPr/>
        </p:nvGrpSpPr>
        <p:grpSpPr>
          <a:xfrm>
            <a:off x="1310639" y="3452653"/>
            <a:ext cx="3642360" cy="1325563"/>
            <a:chOff x="1310639" y="3452653"/>
            <a:chExt cx="3642360" cy="1325563"/>
          </a:xfrm>
        </p:grpSpPr>
        <p:pic>
          <p:nvPicPr>
            <p:cNvPr id="9" name="Content Placeholder 6" descr="Graphical user interface, application&#10;&#10;Description automatically generated">
              <a:extLst>
                <a:ext uri="{FF2B5EF4-FFF2-40B4-BE49-F238E27FC236}">
                  <a16:creationId xmlns:a16="http://schemas.microsoft.com/office/drawing/2014/main" id="{1FCA8F55-7EB2-4FF6-B13E-0D739A42ADB3}"/>
                </a:ext>
              </a:extLst>
            </p:cNvPr>
            <p:cNvPicPr>
              <a:picLocks noChangeAspect="1"/>
            </p:cNvPicPr>
            <p:nvPr/>
          </p:nvPicPr>
          <p:blipFill rotWithShape="1">
            <a:blip r:embed="rId2">
              <a:extLst>
                <a:ext uri="{28A0092B-C50C-407E-A947-70E740481C1C}">
                  <a14:useLocalDpi xmlns:a14="http://schemas.microsoft.com/office/drawing/2010/main" val="0"/>
                </a:ext>
              </a:extLst>
            </a:blip>
            <a:srcRect l="26357" r="28073" b="69714"/>
            <a:stretch/>
          </p:blipFill>
          <p:spPr>
            <a:xfrm>
              <a:off x="1310639" y="3452653"/>
              <a:ext cx="3642360" cy="1325563"/>
            </a:xfrm>
            <a:prstGeom prst="rect">
              <a:avLst/>
            </a:prstGeom>
          </p:spPr>
        </p:pic>
        <p:sp>
          <p:nvSpPr>
            <p:cNvPr id="18" name="Arrow: Right 17">
              <a:extLst>
                <a:ext uri="{FF2B5EF4-FFF2-40B4-BE49-F238E27FC236}">
                  <a16:creationId xmlns:a16="http://schemas.microsoft.com/office/drawing/2014/main" id="{A0D23718-7BD1-40EC-9307-7723ACF54DCF}"/>
                </a:ext>
              </a:extLst>
            </p:cNvPr>
            <p:cNvSpPr/>
            <p:nvPr/>
          </p:nvSpPr>
          <p:spPr>
            <a:xfrm>
              <a:off x="2651760"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3F63A820-4E50-4C69-BB5E-03B0ED2410E8}"/>
                </a:ext>
              </a:extLst>
            </p:cNvPr>
            <p:cNvSpPr/>
            <p:nvPr/>
          </p:nvSpPr>
          <p:spPr>
            <a:xfrm rot="10800000">
              <a:off x="3200399"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D5BE54A-A45F-4738-AEFE-9E86E5E5B06B}"/>
              </a:ext>
            </a:extLst>
          </p:cNvPr>
          <p:cNvGrpSpPr/>
          <p:nvPr/>
        </p:nvGrpSpPr>
        <p:grpSpPr>
          <a:xfrm>
            <a:off x="6819902" y="3102547"/>
            <a:ext cx="4427820" cy="350106"/>
            <a:chOff x="6819902" y="3102547"/>
            <a:chExt cx="4427820" cy="350106"/>
          </a:xfrm>
        </p:grpSpPr>
        <p:sp>
          <p:nvSpPr>
            <p:cNvPr id="20" name="Arrow: Right 19">
              <a:extLst>
                <a:ext uri="{FF2B5EF4-FFF2-40B4-BE49-F238E27FC236}">
                  <a16:creationId xmlns:a16="http://schemas.microsoft.com/office/drawing/2014/main" id="{D8C607D6-C8F6-4179-A32B-E4FCEB05C19E}"/>
                </a:ext>
              </a:extLst>
            </p:cNvPr>
            <p:cNvSpPr/>
            <p:nvPr/>
          </p:nvSpPr>
          <p:spPr>
            <a:xfrm rot="10800000">
              <a:off x="681990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AA1B058B-D6D7-415C-812E-B6C54DAD3634}"/>
                </a:ext>
              </a:extLst>
            </p:cNvPr>
            <p:cNvSpPr/>
            <p:nvPr/>
          </p:nvSpPr>
          <p:spPr>
            <a:xfrm>
              <a:off x="1085148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D4E3D6E3-11C1-4225-84F3-DC63D9E9CE02}"/>
              </a:ext>
            </a:extLst>
          </p:cNvPr>
          <p:cNvGrpSpPr/>
          <p:nvPr/>
        </p:nvGrpSpPr>
        <p:grpSpPr>
          <a:xfrm>
            <a:off x="6819902" y="4077810"/>
            <a:ext cx="4427820" cy="1339155"/>
            <a:chOff x="6819902" y="4077810"/>
            <a:chExt cx="4427820" cy="1339155"/>
          </a:xfrm>
        </p:grpSpPr>
        <p:pic>
          <p:nvPicPr>
            <p:cNvPr id="8" name="Content Placeholder 6" descr="Graphical user interface, application&#10;&#10;Description automatically generated">
              <a:extLst>
                <a:ext uri="{FF2B5EF4-FFF2-40B4-BE49-F238E27FC236}">
                  <a16:creationId xmlns:a16="http://schemas.microsoft.com/office/drawing/2014/main" id="{3AE6A835-ED4B-4104-8A91-E89EC4977E16}"/>
                </a:ext>
              </a:extLst>
            </p:cNvPr>
            <p:cNvPicPr>
              <a:picLocks noChangeAspect="1"/>
            </p:cNvPicPr>
            <p:nvPr/>
          </p:nvPicPr>
          <p:blipFill rotWithShape="1">
            <a:blip r:embed="rId2">
              <a:extLst>
                <a:ext uri="{28A0092B-C50C-407E-A947-70E740481C1C}">
                  <a14:useLocalDpi xmlns:a14="http://schemas.microsoft.com/office/drawing/2010/main" val="0"/>
                </a:ext>
              </a:extLst>
            </a:blip>
            <a:srcRect r="81245" b="69714"/>
            <a:stretch/>
          </p:blipFill>
          <p:spPr>
            <a:xfrm>
              <a:off x="7294389" y="4091402"/>
              <a:ext cx="1499091" cy="1325563"/>
            </a:xfrm>
            <a:prstGeom prst="rect">
              <a:avLst/>
            </a:prstGeom>
          </p:spPr>
        </p:pic>
        <p:sp>
          <p:nvSpPr>
            <p:cNvPr id="21" name="Arrow: Right 20">
              <a:extLst>
                <a:ext uri="{FF2B5EF4-FFF2-40B4-BE49-F238E27FC236}">
                  <a16:creationId xmlns:a16="http://schemas.microsoft.com/office/drawing/2014/main" id="{3CF395E9-CFBB-4969-ACDB-920A78C3B7B8}"/>
                </a:ext>
              </a:extLst>
            </p:cNvPr>
            <p:cNvSpPr/>
            <p:nvPr/>
          </p:nvSpPr>
          <p:spPr>
            <a:xfrm rot="10800000">
              <a:off x="6819902" y="4579130"/>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Content Placeholder 6" descr="Graphical user interface, application&#10;&#10;Description automatically generated">
              <a:extLst>
                <a:ext uri="{FF2B5EF4-FFF2-40B4-BE49-F238E27FC236}">
                  <a16:creationId xmlns:a16="http://schemas.microsoft.com/office/drawing/2014/main" id="{7E06BC98-1685-4725-A85A-B0B68C3D1081}"/>
                </a:ext>
              </a:extLst>
            </p:cNvPr>
            <p:cNvPicPr>
              <a:picLocks noChangeAspect="1"/>
            </p:cNvPicPr>
            <p:nvPr/>
          </p:nvPicPr>
          <p:blipFill rotWithShape="1">
            <a:blip r:embed="rId2">
              <a:extLst>
                <a:ext uri="{28A0092B-C50C-407E-A947-70E740481C1C}">
                  <a14:useLocalDpi xmlns:a14="http://schemas.microsoft.com/office/drawing/2010/main" val="0"/>
                </a:ext>
              </a:extLst>
            </a:blip>
            <a:srcRect l="24487" r="57436" b="69714"/>
            <a:stretch/>
          </p:blipFill>
          <p:spPr>
            <a:xfrm>
              <a:off x="9376120" y="4077810"/>
              <a:ext cx="1444881" cy="1325563"/>
            </a:xfrm>
            <a:prstGeom prst="rect">
              <a:avLst/>
            </a:prstGeom>
          </p:spPr>
        </p:pic>
        <p:sp>
          <p:nvSpPr>
            <p:cNvPr id="25" name="Arrow: Right 24">
              <a:extLst>
                <a:ext uri="{FF2B5EF4-FFF2-40B4-BE49-F238E27FC236}">
                  <a16:creationId xmlns:a16="http://schemas.microsoft.com/office/drawing/2014/main" id="{0850D668-4341-47A2-8DA1-0CBB699FD081}"/>
                </a:ext>
              </a:extLst>
            </p:cNvPr>
            <p:cNvSpPr/>
            <p:nvPr/>
          </p:nvSpPr>
          <p:spPr>
            <a:xfrm>
              <a:off x="10851482" y="4579131"/>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051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a:t>Nuclear reactions</a:t>
            </a:r>
            <a:endParaRPr lang="en-GB"/>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p:txBody>
          <a:bodyPr/>
          <a:lstStyle/>
          <a:p>
            <a:r>
              <a:rPr lang="en-US"/>
              <a:t>Fission</a:t>
            </a:r>
          </a:p>
          <a:p>
            <a:pPr lvl="1"/>
            <a:r>
              <a:rPr lang="en-US"/>
              <a:t>One heavy nucleus splits into </a:t>
            </a:r>
            <a:br>
              <a:rPr lang="en-US"/>
            </a:br>
            <a:r>
              <a:rPr lang="en-US"/>
              <a:t>two (or more) parts and </a:t>
            </a:r>
            <a:br>
              <a:rPr lang="en-US"/>
            </a:br>
            <a:r>
              <a:rPr lang="en-US"/>
              <a:t>releases energy</a:t>
            </a:r>
          </a:p>
          <a:p>
            <a:endParaRPr lang="en-US"/>
          </a:p>
          <a:p>
            <a:r>
              <a:rPr lang="en-US">
                <a:solidFill>
                  <a:srgbClr val="F36F2C"/>
                </a:solidFill>
              </a:rPr>
              <a:t>Fusion</a:t>
            </a:r>
          </a:p>
          <a:p>
            <a:pPr lvl="1"/>
            <a:r>
              <a:rPr lang="en-US"/>
              <a:t>Two light nuclei fuse together </a:t>
            </a:r>
            <a:br>
              <a:rPr lang="en-US"/>
            </a:br>
            <a:r>
              <a:rPr lang="en-US"/>
              <a:t>to form one heavier nucleus </a:t>
            </a:r>
            <a:br>
              <a:rPr lang="en-US"/>
            </a:br>
            <a:r>
              <a:rPr lang="en-US"/>
              <a:t>and release energy</a:t>
            </a:r>
            <a:endParaRPr lang="en-GB"/>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12</a:t>
            </a:fld>
            <a:endParaRPr lang="en-GB"/>
          </a:p>
        </p:txBody>
      </p:sp>
      <p:pic>
        <p:nvPicPr>
          <p:cNvPr id="7" name="Picture 6" descr="Diagram&#10;&#10;Description automatically generated">
            <a:extLst>
              <a:ext uri="{FF2B5EF4-FFF2-40B4-BE49-F238E27FC236}">
                <a16:creationId xmlns:a16="http://schemas.microsoft.com/office/drawing/2014/main" id="{B6A84A33-A24B-4BA2-B0AA-68ABF0F85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315" y="1690688"/>
            <a:ext cx="4837015" cy="3627761"/>
          </a:xfrm>
          <a:prstGeom prst="rect">
            <a:avLst/>
          </a:prstGeom>
          <a:ln w="19050">
            <a:solidFill>
              <a:srgbClr val="F36F2C"/>
            </a:solidFill>
          </a:ln>
        </p:spPr>
      </p:pic>
      <p:sp>
        <p:nvSpPr>
          <p:cNvPr id="8" name="TextBox 7">
            <a:extLst>
              <a:ext uri="{FF2B5EF4-FFF2-40B4-BE49-F238E27FC236}">
                <a16:creationId xmlns:a16="http://schemas.microsoft.com/office/drawing/2014/main" id="{0E955E67-5333-4168-92EA-2941EA1B6040}"/>
              </a:ext>
            </a:extLst>
          </p:cNvPr>
          <p:cNvSpPr txBox="1"/>
          <p:nvPr/>
        </p:nvSpPr>
        <p:spPr>
          <a:xfrm>
            <a:off x="7296387" y="6033313"/>
            <a:ext cx="4160870" cy="276999"/>
          </a:xfrm>
          <a:prstGeom prst="rect">
            <a:avLst/>
          </a:prstGeom>
          <a:noFill/>
        </p:spPr>
        <p:txBody>
          <a:bodyPr wrap="square">
            <a:spAutoFit/>
          </a:bodyPr>
          <a:lstStyle/>
          <a:p>
            <a:pPr algn="ct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Graphic by Sarah Harman | U.S. Department of Energy</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91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a:t>The nuclear fusion reaction</a:t>
            </a:r>
            <a:endParaRPr lang="en-GB"/>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p:txBody>
          <a:bodyPr/>
          <a:lstStyle/>
          <a:p>
            <a:r>
              <a:rPr lang="en-US">
                <a:solidFill>
                  <a:schemeClr val="bg1"/>
                </a:solidFill>
              </a:rPr>
              <a:t>Easiest: </a:t>
            </a:r>
            <a:r>
              <a:rPr lang="en-US">
                <a:solidFill>
                  <a:srgbClr val="F36F2C"/>
                </a:solidFill>
              </a:rPr>
              <a:t>D-T fusion</a:t>
            </a:r>
            <a:endParaRPr lang="en-US">
              <a:solidFill>
                <a:schemeClr val="bg1"/>
              </a:solidFill>
            </a:endParaRPr>
          </a:p>
          <a:p>
            <a:endParaRPr lang="en-US">
              <a:solidFill>
                <a:srgbClr val="F36F2C"/>
              </a:solidFill>
            </a:endParaRPr>
          </a:p>
          <a:p>
            <a:pPr lvl="1"/>
            <a:endParaRPr lang="en-US">
              <a:solidFill>
                <a:schemeClr val="bg1"/>
              </a:solidFill>
            </a:endParaRPr>
          </a:p>
          <a:p>
            <a:pPr lvl="1"/>
            <a:r>
              <a:rPr lang="en-US">
                <a:solidFill>
                  <a:schemeClr val="bg1"/>
                </a:solidFill>
              </a:rPr>
              <a:t>Deuterium and tritium</a:t>
            </a:r>
          </a:p>
          <a:p>
            <a:pPr lvl="1"/>
            <a:r>
              <a:rPr lang="en-US">
                <a:solidFill>
                  <a:schemeClr val="bg1"/>
                </a:solidFill>
              </a:rPr>
              <a:t>Two isotopes of hydrogen</a:t>
            </a:r>
          </a:p>
          <a:p>
            <a:pPr marL="457200" lvl="1" indent="0">
              <a:buNone/>
            </a:pPr>
            <a:endParaRPr lang="en-US">
              <a:solidFill>
                <a:schemeClr val="bg1"/>
              </a:solidFill>
            </a:endParaRPr>
          </a:p>
          <a:p>
            <a:pPr marL="457200" lvl="1" indent="0">
              <a:buNone/>
            </a:pPr>
            <a:r>
              <a:rPr lang="en-US">
                <a:solidFill>
                  <a:schemeClr val="bg1"/>
                </a:solidFill>
              </a:rPr>
              <a:t>17.6 MeV 	= </a:t>
            </a:r>
            <a:r>
              <a:rPr lang="en-GB">
                <a:ea typeface="+mn-lt"/>
                <a:cs typeface="+mn-lt"/>
              </a:rPr>
              <a:t>0.00000000000282 Joules   </a:t>
            </a:r>
          </a:p>
          <a:p>
            <a:pPr marL="457200" lvl="1" indent="0">
              <a:buNone/>
            </a:pPr>
            <a:r>
              <a:rPr lang="en-GB">
                <a:ea typeface="+mn-lt"/>
                <a:cs typeface="+mn-lt"/>
              </a:rPr>
              <a:t>1 amu 	 	= 1.661 x 10</a:t>
            </a:r>
            <a:r>
              <a:rPr lang="en-GB" baseline="30000">
                <a:ea typeface="+mn-lt"/>
                <a:cs typeface="+mn-lt"/>
              </a:rPr>
              <a:t>-27 </a:t>
            </a:r>
            <a:r>
              <a:rPr lang="en-GB">
                <a:ea typeface="+mn-lt"/>
                <a:cs typeface="+mn-lt"/>
              </a:rPr>
              <a:t>kg </a:t>
            </a:r>
            <a:br>
              <a:rPr lang="en-GB">
                <a:ea typeface="+mn-lt"/>
                <a:cs typeface="+mn-lt"/>
              </a:rPr>
            </a:br>
            <a:r>
              <a:rPr lang="en-GB">
                <a:ea typeface="+mn-lt"/>
                <a:cs typeface="+mn-lt"/>
              </a:rPr>
              <a:t>			= 0.000000000000000000000000001661 kg</a:t>
            </a:r>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13</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D1E272-53AE-4A5D-BD30-1320DBA88364}"/>
                  </a:ext>
                </a:extLst>
              </p:cNvPr>
              <p:cNvSpPr txBox="1"/>
              <p:nvPr/>
            </p:nvSpPr>
            <p:spPr>
              <a:xfrm>
                <a:off x="2515501" y="2390567"/>
                <a:ext cx="7160998" cy="6256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4000" i="1" smtClean="0">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a:solidFill>
                                <a:schemeClr val="bg1"/>
                              </a:solidFill>
                              <a:latin typeface="Cambria Math" panose="02040503050406030204" pitchFamily="18" charset="0"/>
                            </a:rPr>
                            <m:t>2</m:t>
                          </m:r>
                        </m:sup>
                        <m:e>
                          <m:r>
                            <m:rPr>
                              <m:nor/>
                            </m:rPr>
                            <a:rPr lang="en-US" sz="4000">
                              <a:solidFill>
                                <a:schemeClr val="bg1"/>
                              </a:solidFill>
                              <a:latin typeface="Cambria Math" panose="02040503050406030204" pitchFamily="18" charset="0"/>
                            </a:rPr>
                            <m:t>H</m:t>
                          </m:r>
                        </m:e>
                      </m:sPre>
                      <m:r>
                        <m:rPr>
                          <m:nor/>
                        </m:rPr>
                        <a:rPr lang="en-US" sz="4000">
                          <a:solidFill>
                            <a:schemeClr val="bg1"/>
                          </a:solidFill>
                          <a:latin typeface="Cambria Math" panose="02040503050406030204" pitchFamily="18" charset="0"/>
                        </a:rPr>
                        <m:t> +</m:t>
                      </m:r>
                      <m:sPre>
                        <m:sPrePr>
                          <m:ctrlPr>
                            <a:rPr lang="en-GB" sz="4000" i="1">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b="0" i="1" smtClean="0">
                              <a:solidFill>
                                <a:schemeClr val="bg1"/>
                              </a:solidFill>
                              <a:latin typeface="Cambria Math" panose="02040503050406030204" pitchFamily="18" charset="0"/>
                            </a:rPr>
                            <m:t>3</m:t>
                          </m:r>
                        </m:sup>
                        <m:e>
                          <m:r>
                            <m:rPr>
                              <m:nor/>
                            </m:rPr>
                            <a:rPr lang="en-US" sz="4000">
                              <a:solidFill>
                                <a:schemeClr val="bg1"/>
                              </a:solidFill>
                              <a:latin typeface="Cambria Math" panose="02040503050406030204" pitchFamily="18" charset="0"/>
                            </a:rPr>
                            <m:t>H</m:t>
                          </m:r>
                        </m:e>
                      </m:sPre>
                      <m:r>
                        <a:rPr lang="en-US" sz="4000" i="1" smtClean="0">
                          <a:solidFill>
                            <a:schemeClr val="bg1"/>
                          </a:solidFill>
                          <a:latin typeface="Cambria Math" panose="02040503050406030204" pitchFamily="18" charset="0"/>
                          <a:ea typeface="Cambria Math" panose="02040503050406030204" pitchFamily="18" charset="0"/>
                        </a:rPr>
                        <m:t>→</m:t>
                      </m:r>
                      <m:sPre>
                        <m:sPrePr>
                          <m:ctrlPr>
                            <a:rPr lang="en-GB" sz="4000" i="1">
                              <a:solidFill>
                                <a:schemeClr val="bg1"/>
                              </a:solidFill>
                              <a:latin typeface="Cambria Math" panose="02040503050406030204" pitchFamily="18" charset="0"/>
                            </a:rPr>
                          </m:ctrlPr>
                        </m:sPrePr>
                        <m:sub>
                          <m:r>
                            <a:rPr lang="en-US" sz="4000" b="0" i="0" smtClean="0">
                              <a:solidFill>
                                <a:schemeClr val="bg1"/>
                              </a:solidFill>
                              <a:latin typeface="Cambria Math" panose="02040503050406030204" pitchFamily="18" charset="0"/>
                            </a:rPr>
                            <m:t>2</m:t>
                          </m:r>
                        </m:sub>
                        <m:sup>
                          <m:r>
                            <a:rPr lang="en-US" sz="4000" b="0" i="1" smtClean="0">
                              <a:solidFill>
                                <a:schemeClr val="bg1"/>
                              </a:solidFill>
                              <a:latin typeface="Cambria Math" panose="02040503050406030204" pitchFamily="18" charset="0"/>
                            </a:rPr>
                            <m:t>4</m:t>
                          </m:r>
                        </m:sup>
                        <m:e>
                          <m:r>
                            <m:rPr>
                              <m:nor/>
                            </m:rPr>
                            <a:rPr lang="en-US" sz="4000">
                              <a:solidFill>
                                <a:schemeClr val="bg1"/>
                              </a:solidFill>
                              <a:latin typeface="Cambria Math" panose="02040503050406030204" pitchFamily="18" charset="0"/>
                            </a:rPr>
                            <m:t>H</m:t>
                          </m:r>
                          <m:r>
                            <m:rPr>
                              <m:nor/>
                            </m:rPr>
                            <a:rPr lang="en-US" sz="4000" b="0" i="0" smtClean="0">
                              <a:solidFill>
                                <a:schemeClr val="bg1"/>
                              </a:solidFill>
                              <a:latin typeface="Cambria Math" panose="02040503050406030204" pitchFamily="18" charset="0"/>
                            </a:rPr>
                            <m:t>e</m:t>
                          </m:r>
                        </m:e>
                      </m:sPre>
                      <m:r>
                        <a:rPr lang="en-US" sz="4000">
                          <a:solidFill>
                            <a:schemeClr val="bg1"/>
                          </a:solidFill>
                          <a:latin typeface="Cambria Math" panose="02040503050406030204" pitchFamily="18" charset="0"/>
                        </a:rPr>
                        <m:t>+</m:t>
                      </m:r>
                      <m:r>
                        <m:rPr>
                          <m:sty m:val="p"/>
                        </m:rPr>
                        <a:rPr lang="en-US" sz="4000" b="0" i="0" smtClean="0">
                          <a:solidFill>
                            <a:schemeClr val="bg1"/>
                          </a:solidFill>
                          <a:latin typeface="Cambria Math" panose="02040503050406030204" pitchFamily="18" charset="0"/>
                        </a:rPr>
                        <m:t>n</m:t>
                      </m:r>
                      <m:r>
                        <a:rPr lang="en-US" sz="4000" b="0" i="0" smtClean="0">
                          <a:solidFill>
                            <a:schemeClr val="bg1"/>
                          </a:solidFill>
                          <a:latin typeface="Cambria Math" panose="02040503050406030204" pitchFamily="18" charset="0"/>
                        </a:rPr>
                        <m:t>+17.6 </m:t>
                      </m:r>
                      <m:r>
                        <m:rPr>
                          <m:sty m:val="p"/>
                        </m:rPr>
                        <a:rPr lang="en-US" sz="4000" b="0" i="0" smtClean="0">
                          <a:solidFill>
                            <a:schemeClr val="bg1"/>
                          </a:solidFill>
                          <a:latin typeface="Cambria Math" panose="02040503050406030204" pitchFamily="18" charset="0"/>
                        </a:rPr>
                        <m:t>MeV</m:t>
                      </m:r>
                    </m:oMath>
                  </m:oMathPara>
                </a14:m>
                <a:endParaRPr lang="en-GB" sz="3200">
                  <a:solidFill>
                    <a:schemeClr val="bg1"/>
                  </a:solidFill>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11D1E272-53AE-4A5D-BD30-1320DBA88364}"/>
                  </a:ext>
                </a:extLst>
              </p:cNvPr>
              <p:cNvSpPr txBox="1">
                <a:spLocks noRot="1" noChangeAspect="1" noMove="1" noResize="1" noEditPoints="1" noAdjustHandles="1" noChangeArrowheads="1" noChangeShapeType="1" noTextEdit="1"/>
              </p:cNvSpPr>
              <p:nvPr/>
            </p:nvSpPr>
            <p:spPr>
              <a:xfrm>
                <a:off x="2515501" y="2390567"/>
                <a:ext cx="7160998" cy="62568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99E38B-BECD-49DF-925D-A9B4B3E17A58}"/>
                  </a:ext>
                </a:extLst>
              </p:cNvPr>
              <p:cNvSpPr txBox="1"/>
              <p:nvPr/>
            </p:nvSpPr>
            <p:spPr>
              <a:xfrm>
                <a:off x="8202341" y="4640554"/>
                <a:ext cx="4071586" cy="954107"/>
              </a:xfrm>
              <a:prstGeom prst="rect">
                <a:avLst/>
              </a:prstGeom>
              <a:noFill/>
            </p:spPr>
            <p:txBody>
              <a:bodyPr wrap="square" rtlCol="0">
                <a:spAutoFit/>
              </a:bodyPr>
              <a:lstStyle/>
              <a:p>
                <a14:m>
                  <m:oMath xmlns:m="http://schemas.openxmlformats.org/officeDocument/2006/math">
                    <m:r>
                      <a:rPr lang="en-US" sz="2800" i="1" smtClean="0">
                        <a:solidFill>
                          <a:srgbClr val="F36F2C"/>
                        </a:solidFill>
                        <a:latin typeface="Cambria Math" panose="02040503050406030204" pitchFamily="18" charset="0"/>
                        <a:ea typeface="Cambria Math" panose="02040503050406030204" pitchFamily="18" charset="0"/>
                      </a:rPr>
                      <m:t>→</m:t>
                    </m:r>
                  </m:oMath>
                </a14:m>
                <a:r>
                  <a:rPr lang="en-US" sz="2800">
                    <a:solidFill>
                      <a:srgbClr val="F36F2C"/>
                    </a:solidFill>
                    <a:latin typeface="Tahoma" panose="020B0604030504040204" pitchFamily="34" charset="0"/>
                    <a:ea typeface="+mn-lt"/>
                    <a:cs typeface="+mn-lt"/>
                  </a:rPr>
                  <a:t> a lot of energy from two very small particles!</a:t>
                </a:r>
                <a:endParaRPr lang="en-GB" sz="2800">
                  <a:solidFill>
                    <a:srgbClr val="F36F2C"/>
                  </a:solidFill>
                  <a:latin typeface="Tahoma" panose="020B0604030504040204" pitchFamily="34" charset="0"/>
                  <a:ea typeface="+mn-lt"/>
                  <a:cs typeface="+mn-lt"/>
                </a:endParaRPr>
              </a:p>
            </p:txBody>
          </p:sp>
        </mc:Choice>
        <mc:Fallback xmlns="">
          <p:sp>
            <p:nvSpPr>
              <p:cNvPr id="8" name="TextBox 7">
                <a:extLst>
                  <a:ext uri="{FF2B5EF4-FFF2-40B4-BE49-F238E27FC236}">
                    <a16:creationId xmlns:a16="http://schemas.microsoft.com/office/drawing/2014/main" id="{F499E38B-BECD-49DF-925D-A9B4B3E17A58}"/>
                  </a:ext>
                </a:extLst>
              </p:cNvPr>
              <p:cNvSpPr txBox="1">
                <a:spLocks noRot="1" noChangeAspect="1" noMove="1" noResize="1" noEditPoints="1" noAdjustHandles="1" noChangeArrowheads="1" noChangeShapeType="1" noTextEdit="1"/>
              </p:cNvSpPr>
              <p:nvPr/>
            </p:nvSpPr>
            <p:spPr>
              <a:xfrm>
                <a:off x="8202341" y="4640554"/>
                <a:ext cx="4071586" cy="954107"/>
              </a:xfrm>
              <a:prstGeom prst="rect">
                <a:avLst/>
              </a:prstGeom>
              <a:blipFill>
                <a:blip r:embed="rId3"/>
                <a:stretch>
                  <a:fillRect l="-3148" t="-7006" r="-750" b="-16561"/>
                </a:stretch>
              </a:blipFill>
            </p:spPr>
            <p:txBody>
              <a:bodyPr/>
              <a:lstStyle/>
              <a:p>
                <a:r>
                  <a:rPr lang="en-US">
                    <a:noFill/>
                  </a:rPr>
                  <a:t> </a:t>
                </a:r>
              </a:p>
            </p:txBody>
          </p:sp>
        </mc:Fallback>
      </mc:AlternateContent>
    </p:spTree>
    <p:extLst>
      <p:ext uri="{BB962C8B-B14F-4D97-AF65-F5344CB8AC3E}">
        <p14:creationId xmlns:p14="http://schemas.microsoft.com/office/powerpoint/2010/main" val="239190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a:t>Classroom exercise 1.2</a:t>
            </a:r>
            <a:endParaRPr lang="en-GB"/>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p:txBody>
          <a:bodyPr>
            <a:noAutofit/>
          </a:bodyPr>
          <a:lstStyle/>
          <a:p>
            <a:pPr marL="0" indent="0">
              <a:buNone/>
            </a:pPr>
            <a:r>
              <a:rPr lang="en-GB" sz="2000">
                <a:ea typeface="+mn-lt"/>
                <a:cs typeface="+mn-lt"/>
              </a:rPr>
              <a:t>The concept of energy density is an important one in physics and although it sounds difficult, it boils down to “how much energy is inside a certain volume of stuff”. If you burn 1 litre of gasoline and measure the amount of energy that is released (in the form of heat) and divide it by the volume that was burned, then you end up with a measure for the energy density. For all fuels, an energy density can be determined. </a:t>
            </a:r>
            <a:endParaRPr lang="nl-NL" sz="2000"/>
          </a:p>
          <a:p>
            <a:pPr marL="342900" indent="-342900">
              <a:buFont typeface="+mj-lt"/>
              <a:buAutoNum type="alphaLcParenR"/>
            </a:pPr>
            <a:r>
              <a:rPr lang="en-US" sz="1800"/>
              <a:t>Out of the fuels listed below, which one would you guess has the highest energy density? Which one would you guess to have the lowest energy density? Order them from highest to lowest.</a:t>
            </a:r>
          </a:p>
          <a:p>
            <a:pPr marL="342900" indent="-342900">
              <a:buFont typeface="+mj-lt"/>
              <a:buAutoNum type="alphaLcParenR"/>
            </a:pPr>
            <a:endParaRPr lang="en-US" sz="1800"/>
          </a:p>
          <a:p>
            <a:pPr marL="342900" indent="-342900">
              <a:buFont typeface="+mj-lt"/>
              <a:buAutoNum type="alphaLcParenR"/>
            </a:pPr>
            <a:r>
              <a:rPr lang="en-US" sz="1800"/>
              <a:t>Compare your ranked list with the list of at least one other student. Discuss why you placed them in this order.</a:t>
            </a:r>
          </a:p>
          <a:p>
            <a:pPr marL="342900" indent="-342900">
              <a:buFont typeface="+mj-lt"/>
              <a:buAutoNum type="alphaLcParenR"/>
            </a:pPr>
            <a:endParaRPr lang="en-US" sz="1800"/>
          </a:p>
          <a:p>
            <a:pPr marL="342900" indent="-342900">
              <a:buFont typeface="+mj-lt"/>
              <a:buAutoNum type="alphaLcParenR"/>
            </a:pPr>
            <a:r>
              <a:rPr lang="en-US" sz="1800"/>
              <a:t>Look up the energy densities. Compare your ranked lists to the data. Were your estimates close?</a:t>
            </a:r>
          </a:p>
          <a:p>
            <a:pPr marL="0" indent="0">
              <a:buNone/>
            </a:pPr>
            <a:endParaRPr lang="en-US" sz="1800"/>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14</a:t>
            </a:fld>
            <a:endParaRPr lang="en-GB"/>
          </a:p>
        </p:txBody>
      </p:sp>
      <p:sp>
        <p:nvSpPr>
          <p:cNvPr id="9" name="TextBox 8">
            <a:extLst>
              <a:ext uri="{FF2B5EF4-FFF2-40B4-BE49-F238E27FC236}">
                <a16:creationId xmlns:a16="http://schemas.microsoft.com/office/drawing/2014/main" id="{4D8D8322-6834-4C4C-8967-6F4CBF38167D}"/>
              </a:ext>
            </a:extLst>
          </p:cNvPr>
          <p:cNvSpPr txBox="1"/>
          <p:nvPr/>
        </p:nvSpPr>
        <p:spPr>
          <a:xfrm>
            <a:off x="1378640" y="5675627"/>
            <a:ext cx="9434720" cy="34163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1"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Gasoline – oil – coal – wood – hydrogen (gas) – ethanol – Deuterium – Uranium  </a:t>
            </a:r>
          </a:p>
        </p:txBody>
      </p:sp>
    </p:spTree>
    <p:extLst>
      <p:ext uri="{BB962C8B-B14F-4D97-AF65-F5344CB8AC3E}">
        <p14:creationId xmlns:p14="http://schemas.microsoft.com/office/powerpoint/2010/main" val="158563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a:t>Classroom exercise 1.2 – answers </a:t>
            </a:r>
            <a:endParaRPr lang="en-GB"/>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a:xfrm>
            <a:off x="838199" y="1690688"/>
            <a:ext cx="10780643" cy="4376737"/>
          </a:xfrm>
        </p:spPr>
        <p:txBody>
          <a:bodyPr>
            <a:noAutofit/>
          </a:bodyPr>
          <a:lstStyle/>
          <a:p>
            <a:pPr marL="0" indent="0">
              <a:buNone/>
            </a:pPr>
            <a:r>
              <a:rPr lang="en-US"/>
              <a:t>From high to low:</a:t>
            </a:r>
          </a:p>
          <a:p>
            <a:pPr marL="0" indent="0">
              <a:buNone/>
            </a:pPr>
            <a:endParaRPr lang="en-US"/>
          </a:p>
          <a:p>
            <a:pPr marL="0" indent="0">
              <a:buNone/>
            </a:pPr>
            <a:br>
              <a:rPr lang="en-US" sz="2800"/>
            </a:br>
            <a:endParaRPr lang="en-US" sz="2800"/>
          </a:p>
          <a:p>
            <a:pPr marL="0" indent="0">
              <a:buNone/>
            </a:pPr>
            <a:endParaRPr lang="en-US" sz="3200"/>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a:xfrm>
            <a:off x="838199" y="6310312"/>
            <a:ext cx="6048375" cy="365125"/>
          </a:xfrm>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15</a:t>
            </a:fld>
            <a:endParaRPr lang="en-GB"/>
          </a:p>
        </p:txBody>
      </p:sp>
      <p:grpSp>
        <p:nvGrpSpPr>
          <p:cNvPr id="18" name="Group 17">
            <a:extLst>
              <a:ext uri="{FF2B5EF4-FFF2-40B4-BE49-F238E27FC236}">
                <a16:creationId xmlns:a16="http://schemas.microsoft.com/office/drawing/2014/main" id="{FCDD7EC8-2B07-48FC-B35B-AE4519EB5A64}"/>
              </a:ext>
            </a:extLst>
          </p:cNvPr>
          <p:cNvGrpSpPr/>
          <p:nvPr/>
        </p:nvGrpSpPr>
        <p:grpSpPr>
          <a:xfrm>
            <a:off x="842766" y="2948650"/>
            <a:ext cx="7604242" cy="2471446"/>
            <a:chOff x="2293879" y="2948650"/>
            <a:chExt cx="7604242" cy="2471446"/>
          </a:xfrm>
        </p:grpSpPr>
        <p:sp>
          <p:nvSpPr>
            <p:cNvPr id="13" name="TextBox 12">
              <a:extLst>
                <a:ext uri="{FF2B5EF4-FFF2-40B4-BE49-F238E27FC236}">
                  <a16:creationId xmlns:a16="http://schemas.microsoft.com/office/drawing/2014/main" id="{C28E6D88-DF3D-44FA-B1C0-B0515B4FAFCF}"/>
                </a:ext>
              </a:extLst>
            </p:cNvPr>
            <p:cNvSpPr txBox="1"/>
            <p:nvPr/>
          </p:nvSpPr>
          <p:spPr>
            <a:xfrm>
              <a:off x="5780836" y="2948650"/>
              <a:ext cx="4117285"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Gasoline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Ethanol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Wood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Hydrogen (gas)</a:t>
              </a:r>
            </a:p>
          </p:txBody>
        </p:sp>
        <p:sp>
          <p:nvSpPr>
            <p:cNvPr id="17" name="TextBox 16">
              <a:extLst>
                <a:ext uri="{FF2B5EF4-FFF2-40B4-BE49-F238E27FC236}">
                  <a16:creationId xmlns:a16="http://schemas.microsoft.com/office/drawing/2014/main" id="{651DFF9D-005A-477B-83D4-43FEB7463F7A}"/>
                </a:ext>
              </a:extLst>
            </p:cNvPr>
            <p:cNvSpPr txBox="1"/>
            <p:nvPr/>
          </p:nvSpPr>
          <p:spPr>
            <a:xfrm>
              <a:off x="2293879" y="2948650"/>
              <a:ext cx="3540815"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Deuterium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Uranium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Coal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Oil</a:t>
              </a:r>
              <a:endParaRPr lang="en-GB"/>
            </a:p>
          </p:txBody>
        </p:sp>
      </p:grpSp>
      <p:pic>
        <p:nvPicPr>
          <p:cNvPr id="20" name="Picture 19" descr="Diagram, timeline&#10;&#10;Description automatically generated">
            <a:extLst>
              <a:ext uri="{FF2B5EF4-FFF2-40B4-BE49-F238E27FC236}">
                <a16:creationId xmlns:a16="http://schemas.microsoft.com/office/drawing/2014/main" id="{CD74FECB-D96A-4751-814A-86532CBB5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421" y="1690688"/>
            <a:ext cx="3803373" cy="2852530"/>
          </a:xfrm>
          <a:prstGeom prst="rect">
            <a:avLst/>
          </a:prstGeom>
          <a:ln w="19050">
            <a:solidFill>
              <a:srgbClr val="F36F2C"/>
            </a:solidFill>
          </a:ln>
        </p:spPr>
      </p:pic>
      <p:sp>
        <p:nvSpPr>
          <p:cNvPr id="21" name="TextBox 20">
            <a:extLst>
              <a:ext uri="{FF2B5EF4-FFF2-40B4-BE49-F238E27FC236}">
                <a16:creationId xmlns:a16="http://schemas.microsoft.com/office/drawing/2014/main" id="{F3CB58B7-C8B8-4A8C-964B-41F3FCBCC80A}"/>
              </a:ext>
            </a:extLst>
          </p:cNvPr>
          <p:cNvSpPr txBox="1"/>
          <p:nvPr/>
        </p:nvSpPr>
        <p:spPr>
          <a:xfrm>
            <a:off x="7629672" y="6033313"/>
            <a:ext cx="4160870" cy="276999"/>
          </a:xfrm>
          <a:prstGeom prst="rect">
            <a:avLst/>
          </a:prstGeom>
          <a:noFill/>
        </p:spPr>
        <p:txBody>
          <a:bodyPr wrap="square">
            <a:spAutoFit/>
          </a:bodyPr>
          <a:lstStyle/>
          <a:p>
            <a:pPr algn="ct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Graphic by Sarah Harman | U.S. Department of Energy</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869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7276-9484-444A-858B-DA949B435564}"/>
              </a:ext>
            </a:extLst>
          </p:cNvPr>
          <p:cNvSpPr>
            <a:spLocks noGrp="1"/>
          </p:cNvSpPr>
          <p:nvPr>
            <p:ph type="title"/>
          </p:nvPr>
        </p:nvSpPr>
        <p:spPr/>
        <p:txBody>
          <a:bodyPr/>
          <a:lstStyle/>
          <a:p>
            <a:r>
              <a:rPr lang="en-US"/>
              <a:t>Criteria for fusion</a:t>
            </a:r>
            <a:endParaRPr lang="en-GB"/>
          </a:p>
        </p:txBody>
      </p:sp>
      <p:sp>
        <p:nvSpPr>
          <p:cNvPr id="3" name="Content Placeholder 2">
            <a:extLst>
              <a:ext uri="{FF2B5EF4-FFF2-40B4-BE49-F238E27FC236}">
                <a16:creationId xmlns:a16="http://schemas.microsoft.com/office/drawing/2014/main" id="{97C92DA8-F36D-48F6-B1F3-ACABFFD8493D}"/>
              </a:ext>
            </a:extLst>
          </p:cNvPr>
          <p:cNvSpPr>
            <a:spLocks noGrp="1"/>
          </p:cNvSpPr>
          <p:nvPr>
            <p:ph idx="1"/>
          </p:nvPr>
        </p:nvSpPr>
        <p:spPr/>
        <p:txBody>
          <a:bodyPr/>
          <a:lstStyle/>
          <a:p>
            <a:r>
              <a:rPr lang="en-US" dirty="0"/>
              <a:t>We need:</a:t>
            </a:r>
            <a:endParaRPr lang="en-US" dirty="0">
              <a:solidFill>
                <a:srgbClr val="F36F2C"/>
              </a:solidFill>
            </a:endParaRPr>
          </a:p>
          <a:p>
            <a:pPr lvl="1"/>
            <a:r>
              <a:rPr lang="en-US" dirty="0"/>
              <a:t>High</a:t>
            </a:r>
            <a:r>
              <a:rPr lang="en-US" dirty="0">
                <a:solidFill>
                  <a:srgbClr val="F36F2C"/>
                </a:solidFill>
              </a:rPr>
              <a:t> temperature</a:t>
            </a:r>
          </a:p>
          <a:p>
            <a:pPr marL="457200" lvl="1" indent="0">
              <a:buNone/>
            </a:pPr>
            <a:r>
              <a:rPr lang="en-US" dirty="0"/>
              <a:t>  (= high velocity)</a:t>
            </a:r>
            <a:br>
              <a:rPr lang="en-US" dirty="0"/>
            </a:br>
            <a:endParaRPr lang="en-US" dirty="0"/>
          </a:p>
          <a:p>
            <a:pPr lvl="1"/>
            <a:r>
              <a:rPr lang="en-US" dirty="0"/>
              <a:t>High</a:t>
            </a:r>
            <a:r>
              <a:rPr lang="en-US" dirty="0">
                <a:solidFill>
                  <a:srgbClr val="F36F2C"/>
                </a:solidFill>
              </a:rPr>
              <a:t> density </a:t>
            </a:r>
          </a:p>
          <a:p>
            <a:pPr marL="457200" lvl="1" indent="0">
              <a:buNone/>
            </a:pPr>
            <a:endParaRPr lang="en-US" sz="2000" dirty="0">
              <a:solidFill>
                <a:schemeClr val="bg1"/>
              </a:solidFill>
            </a:endParaRPr>
          </a:p>
          <a:p>
            <a:r>
              <a:rPr lang="en-US" dirty="0">
                <a:solidFill>
                  <a:schemeClr val="bg1"/>
                </a:solidFill>
              </a:rPr>
              <a:t>And:</a:t>
            </a:r>
          </a:p>
          <a:p>
            <a:pPr lvl="1"/>
            <a:r>
              <a:rPr lang="en-US" dirty="0">
                <a:solidFill>
                  <a:srgbClr val="F36F2C"/>
                </a:solidFill>
              </a:rPr>
              <a:t>Energy confinement time</a:t>
            </a:r>
          </a:p>
          <a:p>
            <a:pPr marL="457200" lvl="1" indent="0">
              <a:buNone/>
            </a:pPr>
            <a:endParaRPr lang="en-GB" dirty="0">
              <a:solidFill>
                <a:schemeClr val="bg1"/>
              </a:solidFill>
            </a:endParaRPr>
          </a:p>
        </p:txBody>
      </p:sp>
      <p:sp>
        <p:nvSpPr>
          <p:cNvPr id="4" name="Footer Placeholder 3">
            <a:extLst>
              <a:ext uri="{FF2B5EF4-FFF2-40B4-BE49-F238E27FC236}">
                <a16:creationId xmlns:a16="http://schemas.microsoft.com/office/drawing/2014/main" id="{AE65D65A-9BDA-4207-991F-4491912BD2BC}"/>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793259D-DB2C-4D60-B164-EEC623E64385}"/>
              </a:ext>
            </a:extLst>
          </p:cNvPr>
          <p:cNvSpPr>
            <a:spLocks noGrp="1"/>
          </p:cNvSpPr>
          <p:nvPr>
            <p:ph type="sldNum" sz="quarter" idx="12"/>
          </p:nvPr>
        </p:nvSpPr>
        <p:spPr/>
        <p:txBody>
          <a:bodyPr/>
          <a:lstStyle/>
          <a:p>
            <a:fld id="{607FDA0D-75C2-4509-B589-D4A45AB8915E}" type="slidenum">
              <a:rPr lang="en-GB" smtClean="0"/>
              <a:t>16</a:t>
            </a:fld>
            <a:endParaRPr lang="en-GB"/>
          </a:p>
        </p:txBody>
      </p:sp>
      <p:pic>
        <p:nvPicPr>
          <p:cNvPr id="15" name="Picture 14" descr="Icon&#10;&#10;Description automatically generated">
            <a:extLst>
              <a:ext uri="{FF2B5EF4-FFF2-40B4-BE49-F238E27FC236}">
                <a16:creationId xmlns:a16="http://schemas.microsoft.com/office/drawing/2014/main" id="{F65BDE9C-1BAC-4D3A-8602-61C70528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373" y="1690688"/>
            <a:ext cx="5177172" cy="1610194"/>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DAE3ADF-6860-4603-9C37-58334C42D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373" y="3637503"/>
            <a:ext cx="5192430" cy="1603047"/>
          </a:xfrm>
          <a:prstGeom prst="rect">
            <a:avLst/>
          </a:prstGeom>
        </p:spPr>
      </p:pic>
    </p:spTree>
    <p:extLst>
      <p:ext uri="{BB962C8B-B14F-4D97-AF65-F5344CB8AC3E}">
        <p14:creationId xmlns:p14="http://schemas.microsoft.com/office/powerpoint/2010/main" val="23841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0145-5D7C-4B05-BAF9-7C31B0AD90E9}"/>
              </a:ext>
            </a:extLst>
          </p:cNvPr>
          <p:cNvSpPr>
            <a:spLocks noGrp="1"/>
          </p:cNvSpPr>
          <p:nvPr>
            <p:ph type="title"/>
          </p:nvPr>
        </p:nvSpPr>
        <p:spPr/>
        <p:txBody>
          <a:bodyPr/>
          <a:lstStyle/>
          <a:p>
            <a:r>
              <a:rPr lang="en-US"/>
              <a:t>Criteria for fusion</a:t>
            </a:r>
            <a:endParaRPr lang="en-GB"/>
          </a:p>
        </p:txBody>
      </p:sp>
      <p:sp>
        <p:nvSpPr>
          <p:cNvPr id="3" name="Content Placeholder 2">
            <a:extLst>
              <a:ext uri="{FF2B5EF4-FFF2-40B4-BE49-F238E27FC236}">
                <a16:creationId xmlns:a16="http://schemas.microsoft.com/office/drawing/2014/main" id="{6E6480BE-C85C-41C7-91EE-EB59DFF27771}"/>
              </a:ext>
            </a:extLst>
          </p:cNvPr>
          <p:cNvSpPr>
            <a:spLocks noGrp="1"/>
          </p:cNvSpPr>
          <p:nvPr>
            <p:ph idx="1"/>
          </p:nvPr>
        </p:nvSpPr>
        <p:spPr/>
        <p:txBody>
          <a:bodyPr/>
          <a:lstStyle/>
          <a:p>
            <a:r>
              <a:rPr lang="en-US" dirty="0"/>
              <a:t>In the sun: </a:t>
            </a:r>
            <a:r>
              <a:rPr lang="en-US" dirty="0">
                <a:solidFill>
                  <a:srgbClr val="F36F2C"/>
                </a:solidFill>
              </a:rPr>
              <a:t>gravity</a:t>
            </a:r>
          </a:p>
          <a:p>
            <a:pPr lvl="1"/>
            <a:r>
              <a:rPr lang="en-US" dirty="0">
                <a:solidFill>
                  <a:schemeClr val="bg1"/>
                </a:solidFill>
              </a:rPr>
              <a:t>Leads to extreme conditions and confines the energy for a long time</a:t>
            </a:r>
          </a:p>
          <a:p>
            <a:pPr lvl="1"/>
            <a:endParaRPr lang="en-US" dirty="0">
              <a:solidFill>
                <a:schemeClr val="bg1"/>
              </a:solidFill>
            </a:endParaRPr>
          </a:p>
          <a:p>
            <a:r>
              <a:rPr lang="en-US" dirty="0">
                <a:solidFill>
                  <a:schemeClr val="bg1"/>
                </a:solidFill>
              </a:rPr>
              <a:t>On earth: we need another way</a:t>
            </a:r>
          </a:p>
          <a:p>
            <a:pPr lvl="1"/>
            <a:r>
              <a:rPr lang="en-US" sz="3200" dirty="0">
                <a:solidFill>
                  <a:srgbClr val="F36F2C"/>
                </a:solidFill>
              </a:rPr>
              <a:t>Fusion reactors</a:t>
            </a:r>
          </a:p>
          <a:p>
            <a:pPr lvl="1"/>
            <a:r>
              <a:rPr lang="en-US" sz="3200" dirty="0">
                <a:solidFill>
                  <a:srgbClr val="F36F2C"/>
                </a:solidFill>
              </a:rPr>
              <a:t>Plasma!</a:t>
            </a:r>
            <a:endParaRPr lang="en-GB" sz="3200" dirty="0">
              <a:solidFill>
                <a:srgbClr val="F36F2C"/>
              </a:solidFill>
            </a:endParaRPr>
          </a:p>
        </p:txBody>
      </p:sp>
      <p:sp>
        <p:nvSpPr>
          <p:cNvPr id="4" name="Footer Placeholder 3">
            <a:extLst>
              <a:ext uri="{FF2B5EF4-FFF2-40B4-BE49-F238E27FC236}">
                <a16:creationId xmlns:a16="http://schemas.microsoft.com/office/drawing/2014/main" id="{A194E4D0-CD76-4B25-82D1-645593C29CCA}"/>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1B3826C-6E09-4547-8362-E01281C322B1}"/>
              </a:ext>
            </a:extLst>
          </p:cNvPr>
          <p:cNvSpPr>
            <a:spLocks noGrp="1"/>
          </p:cNvSpPr>
          <p:nvPr>
            <p:ph type="sldNum" sz="quarter" idx="12"/>
          </p:nvPr>
        </p:nvSpPr>
        <p:spPr/>
        <p:txBody>
          <a:bodyPr/>
          <a:lstStyle/>
          <a:p>
            <a:fld id="{607FDA0D-75C2-4509-B589-D4A45AB8915E}" type="slidenum">
              <a:rPr lang="en-GB" smtClean="0"/>
              <a:t>17</a:t>
            </a:fld>
            <a:endParaRPr lang="en-GB"/>
          </a:p>
        </p:txBody>
      </p:sp>
    </p:spTree>
    <p:extLst>
      <p:ext uri="{BB962C8B-B14F-4D97-AF65-F5344CB8AC3E}">
        <p14:creationId xmlns:p14="http://schemas.microsoft.com/office/powerpoint/2010/main" val="727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6B2A-2A04-4481-85F1-D798B53A88FF}"/>
              </a:ext>
            </a:extLst>
          </p:cNvPr>
          <p:cNvSpPr>
            <a:spLocks noGrp="1"/>
          </p:cNvSpPr>
          <p:nvPr>
            <p:ph type="title"/>
          </p:nvPr>
        </p:nvSpPr>
        <p:spPr/>
        <p:txBody>
          <a:bodyPr/>
          <a:lstStyle/>
          <a:p>
            <a:r>
              <a:rPr lang="en-US"/>
              <a:t>1.3 Plasma</a:t>
            </a:r>
            <a:endParaRPr lang="en-GB"/>
          </a:p>
        </p:txBody>
      </p:sp>
      <p:sp>
        <p:nvSpPr>
          <p:cNvPr id="3" name="Content Placeholder 2">
            <a:extLst>
              <a:ext uri="{FF2B5EF4-FFF2-40B4-BE49-F238E27FC236}">
                <a16:creationId xmlns:a16="http://schemas.microsoft.com/office/drawing/2014/main" id="{E05CE16F-EAB6-464F-BC57-20EE26ED44B7}"/>
              </a:ext>
            </a:extLst>
          </p:cNvPr>
          <p:cNvSpPr>
            <a:spLocks noGrp="1"/>
          </p:cNvSpPr>
          <p:nvPr>
            <p:ph idx="1"/>
          </p:nvPr>
        </p:nvSpPr>
        <p:spPr/>
        <p:txBody>
          <a:bodyPr/>
          <a:lstStyle/>
          <a:p>
            <a:r>
              <a:rPr lang="en-GB">
                <a:cs typeface="Calibri"/>
              </a:rPr>
              <a:t>The ‘fourth’ state of matter</a:t>
            </a:r>
          </a:p>
          <a:p>
            <a:r>
              <a:rPr lang="en-GB">
                <a:solidFill>
                  <a:srgbClr val="F36F2C"/>
                </a:solidFill>
                <a:cs typeface="Calibri"/>
              </a:rPr>
              <a:t>Ionised gas</a:t>
            </a:r>
          </a:p>
          <a:p>
            <a:pPr lvl="1"/>
            <a:r>
              <a:rPr lang="en-GB">
                <a:cs typeface="Calibri"/>
              </a:rPr>
              <a:t>Contains free moving charges:</a:t>
            </a:r>
          </a:p>
          <a:p>
            <a:pPr lvl="2"/>
            <a:r>
              <a:rPr lang="en-GB">
                <a:cs typeface="Calibri"/>
              </a:rPr>
              <a:t>Positive ions </a:t>
            </a:r>
            <a:endParaRPr lang="en-US">
              <a:ea typeface="+mn-lt"/>
              <a:cs typeface="+mn-lt"/>
            </a:endParaRPr>
          </a:p>
          <a:p>
            <a:pPr lvl="2"/>
            <a:r>
              <a:rPr lang="en-GB">
                <a:cs typeface="Calibri"/>
              </a:rPr>
              <a:t>Negative electrons</a:t>
            </a:r>
          </a:p>
          <a:p>
            <a:pPr marL="914400" lvl="2" indent="0">
              <a:buNone/>
            </a:pPr>
            <a:endParaRPr lang="en-GB">
              <a:cs typeface="Calibri"/>
            </a:endParaRPr>
          </a:p>
          <a:p>
            <a:pPr lvl="1"/>
            <a:r>
              <a:rPr lang="en-GB">
                <a:cs typeface="Calibri"/>
              </a:rPr>
              <a:t>Fully ionised plasma</a:t>
            </a:r>
          </a:p>
          <a:p>
            <a:pPr lvl="2"/>
            <a:r>
              <a:rPr lang="en-GB">
                <a:cs typeface="Calibri"/>
              </a:rPr>
              <a:t>If it has only ions and electrons</a:t>
            </a:r>
          </a:p>
          <a:p>
            <a:endParaRPr lang="en-GB"/>
          </a:p>
        </p:txBody>
      </p:sp>
      <p:sp>
        <p:nvSpPr>
          <p:cNvPr id="4" name="Footer Placeholder 3">
            <a:extLst>
              <a:ext uri="{FF2B5EF4-FFF2-40B4-BE49-F238E27FC236}">
                <a16:creationId xmlns:a16="http://schemas.microsoft.com/office/drawing/2014/main" id="{2A8E8AF7-EAAC-44F7-BB17-F2B3B71DDDF5}"/>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069C0FCC-3A38-447D-B00D-B5F8F04CFE3B}"/>
              </a:ext>
            </a:extLst>
          </p:cNvPr>
          <p:cNvSpPr>
            <a:spLocks noGrp="1"/>
          </p:cNvSpPr>
          <p:nvPr>
            <p:ph type="sldNum" sz="quarter" idx="12"/>
          </p:nvPr>
        </p:nvSpPr>
        <p:spPr/>
        <p:txBody>
          <a:bodyPr/>
          <a:lstStyle/>
          <a:p>
            <a:fld id="{607FDA0D-75C2-4509-B589-D4A45AB8915E}" type="slidenum">
              <a:rPr lang="en-GB" smtClean="0"/>
              <a:t>18</a:t>
            </a:fld>
            <a:endParaRPr lang="en-GB"/>
          </a:p>
        </p:txBody>
      </p:sp>
      <p:pic>
        <p:nvPicPr>
          <p:cNvPr id="13" name="Picture 12" descr="A picture containing bubble chart&#10;&#10;Description automatically generated">
            <a:extLst>
              <a:ext uri="{FF2B5EF4-FFF2-40B4-BE49-F238E27FC236}">
                <a16:creationId xmlns:a16="http://schemas.microsoft.com/office/drawing/2014/main" id="{71609661-F333-445C-8C37-3016E926AB0D}"/>
              </a:ext>
            </a:extLst>
          </p:cNvPr>
          <p:cNvPicPr>
            <a:picLocks noChangeAspect="1"/>
          </p:cNvPicPr>
          <p:nvPr/>
        </p:nvPicPr>
        <p:blipFill rotWithShape="1">
          <a:blip r:embed="rId2">
            <a:extLst>
              <a:ext uri="{28A0092B-C50C-407E-A947-70E740481C1C}">
                <a14:useLocalDpi xmlns:a14="http://schemas.microsoft.com/office/drawing/2010/main" val="0"/>
              </a:ext>
            </a:extLst>
          </a:blip>
          <a:srcRect l="6409" t="17392" b="2662"/>
          <a:stretch/>
        </p:blipFill>
        <p:spPr>
          <a:xfrm>
            <a:off x="7051039" y="1718212"/>
            <a:ext cx="4830943" cy="3212779"/>
          </a:xfrm>
          <a:prstGeom prst="rect">
            <a:avLst/>
          </a:prstGeom>
          <a:solidFill>
            <a:schemeClr val="bg1"/>
          </a:solidFill>
          <a:ln w="19050">
            <a:solidFill>
              <a:srgbClr val="F36F2C"/>
            </a:solidFill>
          </a:ln>
        </p:spPr>
      </p:pic>
    </p:spTree>
    <p:extLst>
      <p:ext uri="{BB962C8B-B14F-4D97-AF65-F5344CB8AC3E}">
        <p14:creationId xmlns:p14="http://schemas.microsoft.com/office/powerpoint/2010/main" val="17413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0C0D-D519-46A3-B92F-F29C91B12C5C}"/>
              </a:ext>
            </a:extLst>
          </p:cNvPr>
          <p:cNvSpPr>
            <a:spLocks noGrp="1"/>
          </p:cNvSpPr>
          <p:nvPr>
            <p:ph type="title"/>
          </p:nvPr>
        </p:nvSpPr>
        <p:spPr/>
        <p:txBody>
          <a:bodyPr/>
          <a:lstStyle/>
          <a:p>
            <a:r>
              <a:rPr lang="en-US" err="1"/>
              <a:t>Ionisation</a:t>
            </a:r>
            <a:r>
              <a:rPr lang="en-US"/>
              <a:t> vs phase change</a:t>
            </a:r>
            <a:endParaRPr lang="en-GB"/>
          </a:p>
        </p:txBody>
      </p:sp>
      <p:sp>
        <p:nvSpPr>
          <p:cNvPr id="3" name="Content Placeholder 2">
            <a:extLst>
              <a:ext uri="{FF2B5EF4-FFF2-40B4-BE49-F238E27FC236}">
                <a16:creationId xmlns:a16="http://schemas.microsoft.com/office/drawing/2014/main" id="{63629DB1-6653-4EAC-AA6E-D154992CAC65}"/>
              </a:ext>
            </a:extLst>
          </p:cNvPr>
          <p:cNvSpPr>
            <a:spLocks noGrp="1"/>
          </p:cNvSpPr>
          <p:nvPr>
            <p:ph idx="1"/>
          </p:nvPr>
        </p:nvSpPr>
        <p:spPr>
          <a:xfrm>
            <a:off x="838200" y="1690688"/>
            <a:ext cx="5257800" cy="4376737"/>
          </a:xfrm>
        </p:spPr>
        <p:txBody>
          <a:bodyPr/>
          <a:lstStyle/>
          <a:p>
            <a:r>
              <a:rPr lang="en-GB" sz="3600">
                <a:solidFill>
                  <a:srgbClr val="F36F2C"/>
                </a:solidFill>
              </a:rPr>
              <a:t>Ionisation</a:t>
            </a:r>
          </a:p>
          <a:p>
            <a:r>
              <a:rPr lang="en-US" sz="2400"/>
              <a:t>Gas</a:t>
            </a:r>
          </a:p>
          <a:p>
            <a:r>
              <a:rPr lang="en-US" sz="2400"/>
              <a:t>High pressure and temperature</a:t>
            </a:r>
          </a:p>
          <a:p>
            <a:r>
              <a:rPr lang="en-US" sz="2400">
                <a:solidFill>
                  <a:srgbClr val="F36F2C"/>
                </a:solidFill>
              </a:rPr>
              <a:t>Breakdown:</a:t>
            </a:r>
            <a:br>
              <a:rPr lang="en-US" sz="2400"/>
            </a:br>
            <a:r>
              <a:rPr lang="en-US" sz="2400"/>
              <a:t>bonds </a:t>
            </a:r>
            <a:r>
              <a:rPr lang="en-US" sz="2400" i="1"/>
              <a:t>within</a:t>
            </a:r>
            <a:r>
              <a:rPr lang="en-US" sz="2400"/>
              <a:t> atom break</a:t>
            </a:r>
          </a:p>
          <a:p>
            <a:endParaRPr lang="en-US" sz="2400"/>
          </a:p>
          <a:p>
            <a:r>
              <a:rPr lang="en-GB" sz="2400">
                <a:cs typeface="Calibri"/>
              </a:rPr>
              <a:t>Condition for breakdown</a:t>
            </a:r>
          </a:p>
          <a:p>
            <a:pPr lvl="1" indent="-342900"/>
            <a:r>
              <a:rPr lang="en-GB" sz="2400">
                <a:ea typeface="+mn-lt"/>
                <a:cs typeface="+mn-lt"/>
              </a:rPr>
              <a:t>Energy higher than</a:t>
            </a:r>
            <a:r>
              <a:rPr lang="en-GB" sz="2400" b="1">
                <a:ea typeface="+mn-lt"/>
                <a:cs typeface="+mn-lt"/>
              </a:rPr>
              <a:t> </a:t>
            </a:r>
            <a:r>
              <a:rPr lang="en-GB" sz="2400">
                <a:solidFill>
                  <a:srgbClr val="F36F2C"/>
                </a:solidFill>
                <a:ea typeface="+mn-lt"/>
                <a:cs typeface="+mn-lt"/>
              </a:rPr>
              <a:t>ionisation energy</a:t>
            </a:r>
            <a:endParaRPr lang="en-GB" sz="2400">
              <a:solidFill>
                <a:srgbClr val="F36F2C"/>
              </a:solidFill>
              <a:cs typeface="Calibri"/>
            </a:endParaRPr>
          </a:p>
          <a:p>
            <a:endParaRPr lang="en-US" sz="2400"/>
          </a:p>
          <a:p>
            <a:endParaRPr lang="en-GB" sz="2400"/>
          </a:p>
          <a:p>
            <a:endParaRPr lang="en-GB" sz="2400"/>
          </a:p>
        </p:txBody>
      </p:sp>
      <p:sp>
        <p:nvSpPr>
          <p:cNvPr id="4" name="Footer Placeholder 3">
            <a:extLst>
              <a:ext uri="{FF2B5EF4-FFF2-40B4-BE49-F238E27FC236}">
                <a16:creationId xmlns:a16="http://schemas.microsoft.com/office/drawing/2014/main" id="{2EB08DD3-8833-49A8-B75B-85BE30465734}"/>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09FF2C2-0E52-4D4E-AFF8-07A74F21DF1D}"/>
              </a:ext>
            </a:extLst>
          </p:cNvPr>
          <p:cNvSpPr>
            <a:spLocks noGrp="1"/>
          </p:cNvSpPr>
          <p:nvPr>
            <p:ph type="sldNum" sz="quarter" idx="12"/>
          </p:nvPr>
        </p:nvSpPr>
        <p:spPr/>
        <p:txBody>
          <a:bodyPr/>
          <a:lstStyle/>
          <a:p>
            <a:fld id="{607FDA0D-75C2-4509-B589-D4A45AB8915E}" type="slidenum">
              <a:rPr lang="en-GB" smtClean="0"/>
              <a:t>19</a:t>
            </a:fld>
            <a:endParaRPr lang="en-GB"/>
          </a:p>
        </p:txBody>
      </p:sp>
      <p:sp>
        <p:nvSpPr>
          <p:cNvPr id="6" name="Content Placeholder 2">
            <a:extLst>
              <a:ext uri="{FF2B5EF4-FFF2-40B4-BE49-F238E27FC236}">
                <a16:creationId xmlns:a16="http://schemas.microsoft.com/office/drawing/2014/main" id="{9A721178-D409-4086-8E8E-A030505F946D}"/>
              </a:ext>
            </a:extLst>
          </p:cNvPr>
          <p:cNvSpPr txBox="1">
            <a:spLocks/>
          </p:cNvSpPr>
          <p:nvPr/>
        </p:nvSpPr>
        <p:spPr>
          <a:xfrm>
            <a:off x="6096000" y="1690688"/>
            <a:ext cx="55372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a:solidFill>
                  <a:srgbClr val="F36F2C"/>
                </a:solidFill>
              </a:rPr>
              <a:t>Phase change</a:t>
            </a:r>
          </a:p>
          <a:p>
            <a:r>
              <a:rPr lang="en-US" sz="2400"/>
              <a:t>Solid/liquid/gas</a:t>
            </a:r>
          </a:p>
          <a:p>
            <a:r>
              <a:rPr lang="en-GB" sz="2400"/>
              <a:t>At specific pressure and temperature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Breakdown:</a:t>
            </a:r>
            <a:b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bonds </a:t>
            </a:r>
            <a:r>
              <a:rPr kumimoji="0" lang="en-US" sz="2400" b="0" i="1"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between</a:t>
            </a:r>
            <a:r>
              <a:rPr kumimoji="0" lang="en-US" sz="2400" b="0" i="0" u="none" strike="noStrike" kern="1200" cap="none" spc="0" normalizeH="0" baseline="0" noProof="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atoms break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a:p>
          <a:p>
            <a:r>
              <a:rPr lang="en-GB" sz="2400">
                <a:cs typeface="Calibri"/>
              </a:rPr>
              <a:t>Condition for breakdown</a:t>
            </a:r>
          </a:p>
          <a:p>
            <a:pPr lvl="1" indent="-342900"/>
            <a:r>
              <a:rPr lang="en-US" sz="2400">
                <a:ea typeface="+mn-lt"/>
                <a:cs typeface="+mn-lt"/>
              </a:rPr>
              <a:t>Energy higher than </a:t>
            </a:r>
            <a:br>
              <a:rPr lang="en-US" sz="2400">
                <a:ea typeface="+mn-lt"/>
                <a:cs typeface="+mn-lt"/>
              </a:rPr>
            </a:br>
            <a:r>
              <a:rPr lang="en-US" sz="2400">
                <a:solidFill>
                  <a:srgbClr val="F36F2C"/>
                </a:solidFill>
                <a:ea typeface="+mn-lt"/>
                <a:cs typeface="+mn-lt"/>
              </a:rPr>
              <a:t>threshold energy</a:t>
            </a:r>
          </a:p>
          <a:p>
            <a:endParaRPr lang="en-GB"/>
          </a:p>
        </p:txBody>
      </p:sp>
    </p:spTree>
    <p:extLst>
      <p:ext uri="{BB962C8B-B14F-4D97-AF65-F5344CB8AC3E}">
        <p14:creationId xmlns:p14="http://schemas.microsoft.com/office/powerpoint/2010/main" val="29342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1.1 Energy and its role in our world</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r>
              <a:rPr lang="en-US" sz="3600"/>
              <a:t>The energy mix</a:t>
            </a:r>
            <a:endParaRPr lang="en-US"/>
          </a:p>
          <a:p>
            <a:pPr lvl="1"/>
            <a:r>
              <a:rPr lang="en-US">
                <a:solidFill>
                  <a:srgbClr val="F36F2C"/>
                </a:solidFill>
              </a:rPr>
              <a:t>Renewable</a:t>
            </a:r>
            <a:r>
              <a:rPr lang="en-US"/>
              <a:t> vs non-renewable</a:t>
            </a:r>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a:t>Module 1: Fusion Basics</a:t>
            </a:r>
            <a:endParaRPr lang="en-GB"/>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2</a:t>
            </a:fld>
            <a:endParaRPr lang="en-GB"/>
          </a:p>
        </p:txBody>
      </p:sp>
      <p:pic>
        <p:nvPicPr>
          <p:cNvPr id="11" name="Picture 10" descr="Chart, pie chart&#10;&#10;Description automatically generated">
            <a:extLst>
              <a:ext uri="{FF2B5EF4-FFF2-40B4-BE49-F238E27FC236}">
                <a16:creationId xmlns:a16="http://schemas.microsoft.com/office/drawing/2014/main" id="{5D72C940-30DE-48BA-B21F-04A4957F1D0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192930" y="1690688"/>
            <a:ext cx="4160870" cy="3809538"/>
          </a:xfrm>
          <a:prstGeom prst="rect">
            <a:avLst/>
          </a:prstGeom>
          <a:ln w="19050">
            <a:solidFill>
              <a:srgbClr val="F36F2C"/>
            </a:solidFill>
          </a:ln>
        </p:spPr>
      </p:pic>
      <p:sp>
        <p:nvSpPr>
          <p:cNvPr id="13" name="TextBox 12">
            <a:extLst>
              <a:ext uri="{FF2B5EF4-FFF2-40B4-BE49-F238E27FC236}">
                <a16:creationId xmlns:a16="http://schemas.microsoft.com/office/drawing/2014/main" id="{CB96EDC7-DE35-4B21-B340-C17162CA1756}"/>
              </a:ext>
            </a:extLst>
          </p:cNvPr>
          <p:cNvSpPr txBox="1"/>
          <p:nvPr/>
        </p:nvSpPr>
        <p:spPr>
          <a:xfrm>
            <a:off x="7108954" y="6033313"/>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BP Statistical Review of World Energy, 2020. </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64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19B7-E1B8-417B-820C-B692F2DB38E1}"/>
              </a:ext>
            </a:extLst>
          </p:cNvPr>
          <p:cNvSpPr>
            <a:spLocks noGrp="1"/>
          </p:cNvSpPr>
          <p:nvPr>
            <p:ph type="title"/>
          </p:nvPr>
        </p:nvSpPr>
        <p:spPr/>
        <p:txBody>
          <a:bodyPr/>
          <a:lstStyle/>
          <a:p>
            <a:r>
              <a:rPr lang="en-US"/>
              <a:t>Plasma conductivity</a:t>
            </a:r>
            <a:endParaRPr lang="en-GB"/>
          </a:p>
        </p:txBody>
      </p:sp>
      <p:sp>
        <p:nvSpPr>
          <p:cNvPr id="3" name="Content Placeholder 2">
            <a:extLst>
              <a:ext uri="{FF2B5EF4-FFF2-40B4-BE49-F238E27FC236}">
                <a16:creationId xmlns:a16="http://schemas.microsoft.com/office/drawing/2014/main" id="{04836877-3E1C-4ED1-8DF3-96CEE6F7BDF6}"/>
              </a:ext>
            </a:extLst>
          </p:cNvPr>
          <p:cNvSpPr>
            <a:spLocks noGrp="1"/>
          </p:cNvSpPr>
          <p:nvPr>
            <p:ph idx="1"/>
          </p:nvPr>
        </p:nvSpPr>
        <p:spPr/>
        <p:txBody>
          <a:bodyPr/>
          <a:lstStyle/>
          <a:p>
            <a:r>
              <a:rPr lang="en-US" sz="3200"/>
              <a:t>Plasma consists of freely moving charged particles</a:t>
            </a:r>
          </a:p>
          <a:p>
            <a:endParaRPr lang="en-US" sz="3200"/>
          </a:p>
          <a:p>
            <a:r>
              <a:rPr lang="en-US"/>
              <a:t>Can conduct </a:t>
            </a:r>
            <a:r>
              <a:rPr lang="en-US">
                <a:solidFill>
                  <a:srgbClr val="F36F2C"/>
                </a:solidFill>
              </a:rPr>
              <a:t>electricity</a:t>
            </a:r>
          </a:p>
          <a:p>
            <a:pPr lvl="1"/>
            <a:r>
              <a:rPr lang="en-US">
                <a:solidFill>
                  <a:srgbClr val="F36F2C"/>
                </a:solidFill>
              </a:rPr>
              <a:t>Currents</a:t>
            </a:r>
            <a:r>
              <a:rPr lang="en-US"/>
              <a:t> in plasma</a:t>
            </a:r>
          </a:p>
          <a:p>
            <a:pPr lvl="1"/>
            <a:endParaRPr lang="en-US"/>
          </a:p>
          <a:p>
            <a:r>
              <a:rPr lang="en-US" sz="2800"/>
              <a:t>Sensitive to </a:t>
            </a:r>
          </a:p>
          <a:p>
            <a:pPr lvl="1"/>
            <a:r>
              <a:rPr lang="en-US" sz="3200">
                <a:solidFill>
                  <a:srgbClr val="F36F2C"/>
                </a:solidFill>
              </a:rPr>
              <a:t>Electric fields</a:t>
            </a:r>
          </a:p>
          <a:p>
            <a:pPr lvl="1"/>
            <a:r>
              <a:rPr lang="en-US" sz="3200">
                <a:solidFill>
                  <a:srgbClr val="F36F2C"/>
                </a:solidFill>
              </a:rPr>
              <a:t>Magnetic fields</a:t>
            </a:r>
            <a:endParaRPr lang="en-GB" sz="3200">
              <a:solidFill>
                <a:srgbClr val="F36F2C"/>
              </a:solidFill>
            </a:endParaRPr>
          </a:p>
        </p:txBody>
      </p:sp>
      <p:sp>
        <p:nvSpPr>
          <p:cNvPr id="4" name="Footer Placeholder 3">
            <a:extLst>
              <a:ext uri="{FF2B5EF4-FFF2-40B4-BE49-F238E27FC236}">
                <a16:creationId xmlns:a16="http://schemas.microsoft.com/office/drawing/2014/main" id="{D0A954C8-4AE0-4167-80A1-8887AE1CE069}"/>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79DE8CB2-F703-43E7-9545-9D6F93EC2B7E}"/>
              </a:ext>
            </a:extLst>
          </p:cNvPr>
          <p:cNvSpPr>
            <a:spLocks noGrp="1"/>
          </p:cNvSpPr>
          <p:nvPr>
            <p:ph type="sldNum" sz="quarter" idx="12"/>
          </p:nvPr>
        </p:nvSpPr>
        <p:spPr/>
        <p:txBody>
          <a:bodyPr/>
          <a:lstStyle/>
          <a:p>
            <a:fld id="{607FDA0D-75C2-4509-B589-D4A45AB8915E}" type="slidenum">
              <a:rPr lang="en-GB" smtClean="0"/>
              <a:t>20</a:t>
            </a:fld>
            <a:endParaRPr lang="en-GB"/>
          </a:p>
        </p:txBody>
      </p:sp>
      <p:pic>
        <p:nvPicPr>
          <p:cNvPr id="6" name="Picture 5" descr="A picture containing bubble chart&#10;&#10;Description automatically generated">
            <a:extLst>
              <a:ext uri="{FF2B5EF4-FFF2-40B4-BE49-F238E27FC236}">
                <a16:creationId xmlns:a16="http://schemas.microsoft.com/office/drawing/2014/main" id="{17073E2C-607C-480B-AC5E-FCA6DBE0630D}"/>
              </a:ext>
            </a:extLst>
          </p:cNvPr>
          <p:cNvPicPr>
            <a:picLocks noChangeAspect="1"/>
          </p:cNvPicPr>
          <p:nvPr/>
        </p:nvPicPr>
        <p:blipFill rotWithShape="1">
          <a:blip r:embed="rId2">
            <a:extLst>
              <a:ext uri="{28A0092B-C50C-407E-A947-70E740481C1C}">
                <a14:useLocalDpi xmlns:a14="http://schemas.microsoft.com/office/drawing/2010/main" val="0"/>
              </a:ext>
            </a:extLst>
          </a:blip>
          <a:srcRect l="54176" t="57934" b="2662"/>
          <a:stretch/>
        </p:blipFill>
        <p:spPr>
          <a:xfrm>
            <a:off x="6539198" y="2622177"/>
            <a:ext cx="4814602" cy="3223214"/>
          </a:xfrm>
          <a:prstGeom prst="rect">
            <a:avLst/>
          </a:prstGeom>
          <a:solidFill>
            <a:schemeClr val="bg1"/>
          </a:solidFill>
          <a:ln w="19050">
            <a:solidFill>
              <a:srgbClr val="F36F2C"/>
            </a:solidFill>
          </a:ln>
        </p:spPr>
      </p:pic>
    </p:spTree>
    <p:extLst>
      <p:ext uri="{BB962C8B-B14F-4D97-AF65-F5344CB8AC3E}">
        <p14:creationId xmlns:p14="http://schemas.microsoft.com/office/powerpoint/2010/main" val="7243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D7E3-4588-4822-9148-B85E67B7012A}"/>
              </a:ext>
            </a:extLst>
          </p:cNvPr>
          <p:cNvSpPr>
            <a:spLocks noGrp="1"/>
          </p:cNvSpPr>
          <p:nvPr>
            <p:ph type="title"/>
          </p:nvPr>
        </p:nvSpPr>
        <p:spPr/>
        <p:txBody>
          <a:bodyPr/>
          <a:lstStyle/>
          <a:p>
            <a:r>
              <a:rPr lang="en-US"/>
              <a:t>Examples of plasmas</a:t>
            </a:r>
            <a:endParaRPr lang="en-GB"/>
          </a:p>
        </p:txBody>
      </p:sp>
      <p:sp>
        <p:nvSpPr>
          <p:cNvPr id="3" name="Content Placeholder 2">
            <a:extLst>
              <a:ext uri="{FF2B5EF4-FFF2-40B4-BE49-F238E27FC236}">
                <a16:creationId xmlns:a16="http://schemas.microsoft.com/office/drawing/2014/main" id="{1E039B21-6501-4973-87F8-828F22FCDC2E}"/>
              </a:ext>
            </a:extLst>
          </p:cNvPr>
          <p:cNvSpPr>
            <a:spLocks noGrp="1"/>
          </p:cNvSpPr>
          <p:nvPr>
            <p:ph idx="1"/>
          </p:nvPr>
        </p:nvSpPr>
        <p:spPr/>
        <p:txBody>
          <a:bodyPr/>
          <a:lstStyle/>
          <a:p>
            <a:r>
              <a:rPr lang="en-US" sz="2800"/>
              <a:t>Most common state </a:t>
            </a:r>
            <a:br>
              <a:rPr lang="en-US" sz="2800"/>
            </a:br>
            <a:r>
              <a:rPr lang="en-US" sz="2800"/>
              <a:t>of matter in the universe!</a:t>
            </a:r>
          </a:p>
          <a:p>
            <a:endParaRPr lang="en-US" sz="2400"/>
          </a:p>
          <a:p>
            <a:r>
              <a:rPr lang="en-GB" sz="2000">
                <a:cs typeface="Calibri"/>
              </a:rPr>
              <a:t>Northern lights (Aurora Borealis)</a:t>
            </a:r>
          </a:p>
          <a:p>
            <a:r>
              <a:rPr lang="en-GB" sz="2000">
                <a:cs typeface="Calibri"/>
              </a:rPr>
              <a:t>Neon lights</a:t>
            </a:r>
          </a:p>
          <a:p>
            <a:r>
              <a:rPr lang="en-GB" sz="2000">
                <a:ea typeface="+mn-lt"/>
                <a:cs typeface="+mn-lt"/>
              </a:rPr>
              <a:t>Lightning</a:t>
            </a:r>
          </a:p>
          <a:p>
            <a:r>
              <a:rPr lang="en-GB" sz="2000">
                <a:ea typeface="+mn-lt"/>
                <a:cs typeface="+mn-lt"/>
              </a:rPr>
              <a:t>Plasma discharge</a:t>
            </a:r>
          </a:p>
          <a:p>
            <a:r>
              <a:rPr lang="en-GB" sz="2000">
                <a:ea typeface="+mn-lt"/>
                <a:cs typeface="+mn-lt"/>
              </a:rPr>
              <a:t>Sun</a:t>
            </a:r>
          </a:p>
          <a:p>
            <a:r>
              <a:rPr lang="en-GB" sz="2000">
                <a:cs typeface="Calibri"/>
              </a:rPr>
              <a:t>Inside a tokamak</a:t>
            </a:r>
          </a:p>
          <a:p>
            <a:endParaRPr lang="en-GB"/>
          </a:p>
        </p:txBody>
      </p:sp>
      <p:sp>
        <p:nvSpPr>
          <p:cNvPr id="4" name="Footer Placeholder 3">
            <a:extLst>
              <a:ext uri="{FF2B5EF4-FFF2-40B4-BE49-F238E27FC236}">
                <a16:creationId xmlns:a16="http://schemas.microsoft.com/office/drawing/2014/main" id="{A7EBAE36-FFD8-4220-9650-E109592B766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A815A63B-53CB-4112-A726-821C30C791DB}"/>
              </a:ext>
            </a:extLst>
          </p:cNvPr>
          <p:cNvSpPr>
            <a:spLocks noGrp="1"/>
          </p:cNvSpPr>
          <p:nvPr>
            <p:ph type="sldNum" sz="quarter" idx="12"/>
          </p:nvPr>
        </p:nvSpPr>
        <p:spPr/>
        <p:txBody>
          <a:bodyPr/>
          <a:lstStyle/>
          <a:p>
            <a:fld id="{607FDA0D-75C2-4509-B589-D4A45AB8915E}" type="slidenum">
              <a:rPr lang="en-GB" smtClean="0"/>
              <a:t>21</a:t>
            </a:fld>
            <a:endParaRPr lang="en-GB"/>
          </a:p>
        </p:txBody>
      </p:sp>
      <p:pic>
        <p:nvPicPr>
          <p:cNvPr id="9" name="Picture 8" descr="A picture containing text&#10;&#10;Description automatically generated">
            <a:extLst>
              <a:ext uri="{FF2B5EF4-FFF2-40B4-BE49-F238E27FC236}">
                <a16:creationId xmlns:a16="http://schemas.microsoft.com/office/drawing/2014/main" id="{3F2ADBA9-F763-4FB4-B6B7-A65FA4839561}"/>
              </a:ext>
            </a:extLst>
          </p:cNvPr>
          <p:cNvPicPr>
            <a:picLocks noChangeAspect="1"/>
          </p:cNvPicPr>
          <p:nvPr/>
        </p:nvPicPr>
        <p:blipFill rotWithShape="1">
          <a:blip r:embed="rId2">
            <a:extLst>
              <a:ext uri="{28A0092B-C50C-407E-A947-70E740481C1C}">
                <a14:useLocalDpi xmlns:a14="http://schemas.microsoft.com/office/drawing/2010/main" val="0"/>
              </a:ext>
            </a:extLst>
          </a:blip>
          <a:srcRect l="-1" r="18480"/>
          <a:stretch/>
        </p:blipFill>
        <p:spPr>
          <a:xfrm>
            <a:off x="6329847" y="-10160"/>
            <a:ext cx="5862153" cy="6067425"/>
          </a:xfrm>
          <a:prstGeom prst="rect">
            <a:avLst/>
          </a:prstGeom>
          <a:ln w="19050">
            <a:solidFill>
              <a:srgbClr val="F36F2C"/>
            </a:solidFill>
          </a:ln>
        </p:spPr>
      </p:pic>
    </p:spTree>
    <p:extLst>
      <p:ext uri="{BB962C8B-B14F-4D97-AF65-F5344CB8AC3E}">
        <p14:creationId xmlns:p14="http://schemas.microsoft.com/office/powerpoint/2010/main" val="35712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a:t>Classroom exercise 1.3 – multiple choice</a:t>
            </a:r>
            <a:endParaRPr lang="en-GB"/>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p:txBody>
          <a:bodyPr/>
          <a:lstStyle/>
          <a:p>
            <a:pPr marL="0" indent="0">
              <a:buNone/>
            </a:pPr>
            <a:r>
              <a:rPr lang="en-GB" sz="2000">
                <a:ea typeface="+mn-lt"/>
                <a:cs typeface="+mn-lt"/>
              </a:rPr>
              <a:t>So, the difference between a plasma and a gas lies in the bulk of the particles being charged or neutral. However, most plasmas can be observed to glow, while gases are often colourless and definitely don’t glow. So why do plasmas glow?</a:t>
            </a:r>
          </a:p>
          <a:p>
            <a:pPr marL="0" indent="0">
              <a:buNone/>
            </a:pPr>
            <a:endParaRPr lang="nl-NL" sz="2000">
              <a:ea typeface="+mn-lt"/>
              <a:cs typeface="+mn-lt"/>
            </a:endParaRPr>
          </a:p>
          <a:p>
            <a:pPr marL="457200" indent="-457200">
              <a:buFont typeface="+mj-lt"/>
              <a:buAutoNum type="alphaLcParenR"/>
            </a:pPr>
            <a:r>
              <a:rPr lang="en-GB" sz="2000">
                <a:cs typeface="Calibri"/>
              </a:rPr>
              <a:t>At sufficiently high temperature everything will start to radiate, so plasmas naturally glow due to the high temperature.</a:t>
            </a:r>
            <a:endParaRPr lang="nl-NL" sz="2000">
              <a:cs typeface="Calibri"/>
            </a:endParaRPr>
          </a:p>
          <a:p>
            <a:pPr marL="457200" indent="-457200">
              <a:buFont typeface="+mj-lt"/>
              <a:buAutoNum type="alphaLcParenR"/>
            </a:pPr>
            <a:r>
              <a:rPr lang="en-GB" sz="2000">
                <a:ea typeface="+mn-lt"/>
                <a:cs typeface="+mn-lt"/>
              </a:rPr>
              <a:t>The charged particles move freely and once a free electron and an ion collide, there is a chance that they recombine. In this recombination process the charged particles combine into a neutral particle and light is emitted. If the emitted light lies in the visible spectrum, the plasma will start to glow.</a:t>
            </a:r>
            <a:endParaRPr lang="nl-NL" sz="2000">
              <a:ea typeface="+mn-lt"/>
              <a:cs typeface="+mn-lt"/>
            </a:endParaRPr>
          </a:p>
          <a:p>
            <a:pPr marL="457200" indent="-457200">
              <a:buFont typeface="+mj-lt"/>
              <a:buAutoNum type="alphaLcParenR"/>
            </a:pPr>
            <a:r>
              <a:rPr lang="en-GB" sz="2000">
                <a:ea typeface="+mn-lt"/>
                <a:cs typeface="+mn-lt"/>
              </a:rPr>
              <a:t>In some nuclear reactions, light is emitted. If the emitted light lies in the visible spectrum, the plasma will start to glow.</a:t>
            </a:r>
            <a:endParaRPr lang="nl-NL" sz="2000">
              <a:solidFill>
                <a:srgbClr val="000000"/>
              </a:solidFill>
              <a:cs typeface="Calibri"/>
            </a:endParaRPr>
          </a:p>
          <a:p>
            <a:endParaRPr lang="en-GB"/>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22</a:t>
            </a:fld>
            <a:endParaRPr lang="en-GB"/>
          </a:p>
        </p:txBody>
      </p:sp>
    </p:spTree>
    <p:extLst>
      <p:ext uri="{BB962C8B-B14F-4D97-AF65-F5344CB8AC3E}">
        <p14:creationId xmlns:p14="http://schemas.microsoft.com/office/powerpoint/2010/main" val="40068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a:t>Classroom exercise 1.3 – answer</a:t>
            </a:r>
            <a:endParaRPr lang="en-GB"/>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p:txBody>
          <a:bodyPr/>
          <a:lstStyle/>
          <a:p>
            <a:pPr marL="0" indent="0">
              <a:buNone/>
            </a:pPr>
            <a:r>
              <a:rPr lang="en-GB" sz="2000">
                <a:ea typeface="+mn-lt"/>
                <a:cs typeface="+mn-lt"/>
              </a:rPr>
              <a:t>So, the difference between a plasma and a gas lies in the bulk of the particles being charged or neutral. However, most plasmas can be observed to glow, while gases are often colourless and definitely don’t glow. So why do plasmas glow?</a:t>
            </a:r>
          </a:p>
          <a:p>
            <a:pPr marL="0" indent="0">
              <a:buNone/>
            </a:pPr>
            <a:endParaRPr lang="nl-NL" sz="2000">
              <a:ea typeface="+mn-lt"/>
              <a:cs typeface="+mn-lt"/>
            </a:endParaRPr>
          </a:p>
          <a:p>
            <a:pPr marL="457200" indent="-457200">
              <a:buFont typeface="+mj-lt"/>
              <a:buAutoNum type="alphaLcParenR"/>
            </a:pPr>
            <a:r>
              <a:rPr lang="en-GB" sz="2000">
                <a:cs typeface="Calibri"/>
              </a:rPr>
              <a:t>At sufficiently high temperature everything will start to radiate, so plasmas naturally glow due to the high temperature.</a:t>
            </a:r>
            <a:endParaRPr lang="nl-NL" sz="2000">
              <a:cs typeface="Calibri"/>
            </a:endParaRPr>
          </a:p>
          <a:p>
            <a:pPr marL="457200" indent="-457200">
              <a:buFont typeface="+mj-lt"/>
              <a:buAutoNum type="alphaLcParenR"/>
            </a:pPr>
            <a:r>
              <a:rPr lang="en-GB" sz="2000">
                <a:solidFill>
                  <a:srgbClr val="F36F2C"/>
                </a:solidFill>
                <a:ea typeface="+mn-lt"/>
                <a:cs typeface="+mn-lt"/>
              </a:rPr>
              <a:t>The charged particles move freely and once a free electron and an ion collide, there is a chance that they recombine. In this recombination process the charged particles combine into a neutral particle and light is emitted. If the emitted light lies in the visible spectrum, the plasma will start to glow.</a:t>
            </a:r>
            <a:endParaRPr lang="nl-NL" sz="2000">
              <a:solidFill>
                <a:srgbClr val="F36F2C"/>
              </a:solidFill>
              <a:ea typeface="+mn-lt"/>
              <a:cs typeface="+mn-lt"/>
            </a:endParaRPr>
          </a:p>
          <a:p>
            <a:pPr marL="457200" indent="-457200">
              <a:buFont typeface="+mj-lt"/>
              <a:buAutoNum type="alphaLcParenR"/>
            </a:pPr>
            <a:r>
              <a:rPr lang="en-GB" sz="2000">
                <a:ea typeface="+mn-lt"/>
                <a:cs typeface="+mn-lt"/>
              </a:rPr>
              <a:t>In some nuclear reactions, light is emitted. If the emitted light lies in the visible spectrum, the plasma will start to glow.</a:t>
            </a:r>
            <a:endParaRPr lang="nl-NL" sz="2000">
              <a:solidFill>
                <a:srgbClr val="000000"/>
              </a:solidFill>
              <a:cs typeface="Calibri"/>
            </a:endParaRPr>
          </a:p>
          <a:p>
            <a:endParaRPr lang="en-GB"/>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23</a:t>
            </a:fld>
            <a:endParaRPr lang="en-GB"/>
          </a:p>
        </p:txBody>
      </p:sp>
    </p:spTree>
    <p:extLst>
      <p:ext uri="{BB962C8B-B14F-4D97-AF65-F5344CB8AC3E}">
        <p14:creationId xmlns:p14="http://schemas.microsoft.com/office/powerpoint/2010/main" val="41517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C9E5-29CE-40A9-B1A4-E3171AF56678}"/>
              </a:ext>
            </a:extLst>
          </p:cNvPr>
          <p:cNvSpPr>
            <a:spLocks noGrp="1"/>
          </p:cNvSpPr>
          <p:nvPr>
            <p:ph type="title"/>
          </p:nvPr>
        </p:nvSpPr>
        <p:spPr/>
        <p:txBody>
          <a:bodyPr/>
          <a:lstStyle/>
          <a:p>
            <a:r>
              <a:rPr lang="en-US"/>
              <a:t>Electric field</a:t>
            </a:r>
            <a:endParaRPr lang="en-GB"/>
          </a:p>
        </p:txBody>
      </p:sp>
      <p:sp>
        <p:nvSpPr>
          <p:cNvPr id="3" name="Content Placeholder 2">
            <a:extLst>
              <a:ext uri="{FF2B5EF4-FFF2-40B4-BE49-F238E27FC236}">
                <a16:creationId xmlns:a16="http://schemas.microsoft.com/office/drawing/2014/main" id="{8A842E16-340E-4239-9C11-67853ABAC9BC}"/>
              </a:ext>
            </a:extLst>
          </p:cNvPr>
          <p:cNvSpPr>
            <a:spLocks noGrp="1"/>
          </p:cNvSpPr>
          <p:nvPr>
            <p:ph idx="1"/>
          </p:nvPr>
        </p:nvSpPr>
        <p:spPr/>
        <p:txBody>
          <a:bodyPr/>
          <a:lstStyle/>
          <a:p>
            <a:r>
              <a:rPr lang="en-GB" sz="2800">
                <a:cs typeface="Calibri"/>
              </a:rPr>
              <a:t>Influence of charge on the surroundings</a:t>
            </a:r>
            <a:endParaRPr lang="nl-NL" sz="2800">
              <a:cs typeface="Calibri"/>
            </a:endParaRPr>
          </a:p>
          <a:p>
            <a:r>
              <a:rPr lang="en-GB" sz="2800">
                <a:cs typeface="Calibri"/>
              </a:rPr>
              <a:t>Strong field close to </a:t>
            </a:r>
            <a:r>
              <a:rPr lang="en-GB" sz="2800">
                <a:solidFill>
                  <a:srgbClr val="F36F2C"/>
                </a:solidFill>
                <a:cs typeface="Calibri"/>
              </a:rPr>
              <a:t>charge</a:t>
            </a:r>
          </a:p>
          <a:p>
            <a:endParaRPr lang="en-GB" sz="2800">
              <a:solidFill>
                <a:srgbClr val="F36F2C"/>
              </a:solidFill>
              <a:cs typeface="Calibri"/>
            </a:endParaRPr>
          </a:p>
          <a:p>
            <a:r>
              <a:rPr lang="en-GB">
                <a:solidFill>
                  <a:srgbClr val="F36F2C"/>
                </a:solidFill>
                <a:cs typeface="Calibri"/>
              </a:rPr>
              <a:t>Electric field lines</a:t>
            </a:r>
          </a:p>
          <a:p>
            <a:pPr lvl="1" indent="-342900"/>
            <a:r>
              <a:rPr lang="en-GB">
                <a:cs typeface="Calibri"/>
              </a:rPr>
              <a:t>Imaginary</a:t>
            </a:r>
          </a:p>
          <a:p>
            <a:pPr lvl="1" indent="-342900"/>
            <a:r>
              <a:rPr lang="en-GB">
                <a:cs typeface="Calibri"/>
              </a:rPr>
              <a:t>Never cross</a:t>
            </a:r>
          </a:p>
          <a:p>
            <a:pPr lvl="1" indent="-342900"/>
            <a:r>
              <a:rPr lang="en-GB">
                <a:cs typeface="Calibri"/>
              </a:rPr>
              <a:t>Close = strong!</a:t>
            </a:r>
          </a:p>
          <a:p>
            <a:pPr lvl="1" indent="-342900"/>
            <a:r>
              <a:rPr lang="en-GB">
                <a:cs typeface="Calibri"/>
              </a:rPr>
              <a:t>From + to - </a:t>
            </a:r>
          </a:p>
          <a:p>
            <a:pPr marL="0" indent="0">
              <a:buNone/>
            </a:pPr>
            <a:endParaRPr lang="en-GB"/>
          </a:p>
        </p:txBody>
      </p:sp>
      <p:sp>
        <p:nvSpPr>
          <p:cNvPr id="4" name="Footer Placeholder 3">
            <a:extLst>
              <a:ext uri="{FF2B5EF4-FFF2-40B4-BE49-F238E27FC236}">
                <a16:creationId xmlns:a16="http://schemas.microsoft.com/office/drawing/2014/main" id="{BB19CB51-4704-4DDB-B6EA-87DB2DAD2D2D}"/>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811D5DCC-4C21-4328-AE4C-5DA096CA1E7E}"/>
              </a:ext>
            </a:extLst>
          </p:cNvPr>
          <p:cNvSpPr>
            <a:spLocks noGrp="1"/>
          </p:cNvSpPr>
          <p:nvPr>
            <p:ph type="sldNum" sz="quarter" idx="12"/>
          </p:nvPr>
        </p:nvSpPr>
        <p:spPr/>
        <p:txBody>
          <a:bodyPr/>
          <a:lstStyle/>
          <a:p>
            <a:fld id="{607FDA0D-75C2-4509-B589-D4A45AB8915E}" type="slidenum">
              <a:rPr lang="en-GB" smtClean="0"/>
              <a:t>24</a:t>
            </a:fld>
            <a:endParaRPr lang="en-GB"/>
          </a:p>
        </p:txBody>
      </p:sp>
      <p:pic>
        <p:nvPicPr>
          <p:cNvPr id="7" name="Picture 6" descr="Diagram&#10;&#10;Description automatically generated">
            <a:extLst>
              <a:ext uri="{FF2B5EF4-FFF2-40B4-BE49-F238E27FC236}">
                <a16:creationId xmlns:a16="http://schemas.microsoft.com/office/drawing/2014/main" id="{0FCFE9A9-78A9-437D-9F1F-00EE52116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2384425"/>
            <a:ext cx="3322320" cy="3322320"/>
          </a:xfrm>
          <a:prstGeom prst="rect">
            <a:avLst/>
          </a:prstGeom>
          <a:ln w="19050">
            <a:solidFill>
              <a:srgbClr val="F36F2C"/>
            </a:solidFill>
          </a:ln>
        </p:spPr>
      </p:pic>
    </p:spTree>
    <p:extLst>
      <p:ext uri="{BB962C8B-B14F-4D97-AF65-F5344CB8AC3E}">
        <p14:creationId xmlns:p14="http://schemas.microsoft.com/office/powerpoint/2010/main" val="7781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FABD-4302-4053-BBBD-646603CA47E3}"/>
              </a:ext>
            </a:extLst>
          </p:cNvPr>
          <p:cNvSpPr>
            <a:spLocks noGrp="1"/>
          </p:cNvSpPr>
          <p:nvPr>
            <p:ph type="title"/>
          </p:nvPr>
        </p:nvSpPr>
        <p:spPr/>
        <p:txBody>
          <a:bodyPr/>
          <a:lstStyle/>
          <a:p>
            <a:r>
              <a:rPr lang="en-US"/>
              <a:t>Magnetic field</a:t>
            </a:r>
            <a:endParaRPr lang="en-GB"/>
          </a:p>
        </p:txBody>
      </p:sp>
      <p:sp>
        <p:nvSpPr>
          <p:cNvPr id="3" name="Content Placeholder 2">
            <a:extLst>
              <a:ext uri="{FF2B5EF4-FFF2-40B4-BE49-F238E27FC236}">
                <a16:creationId xmlns:a16="http://schemas.microsoft.com/office/drawing/2014/main" id="{DA958ECF-493B-476F-A9F4-D98BFE89E258}"/>
              </a:ext>
            </a:extLst>
          </p:cNvPr>
          <p:cNvSpPr>
            <a:spLocks noGrp="1"/>
          </p:cNvSpPr>
          <p:nvPr>
            <p:ph idx="1"/>
          </p:nvPr>
        </p:nvSpPr>
        <p:spPr/>
        <p:txBody>
          <a:bodyPr/>
          <a:lstStyle/>
          <a:p>
            <a:r>
              <a:rPr lang="en-GB" sz="2800">
                <a:ea typeface="+mn-lt"/>
                <a:cs typeface="+mn-lt"/>
              </a:rPr>
              <a:t>Influence of charge on the surroundings</a:t>
            </a:r>
            <a:endParaRPr lang="nl-NL" sz="2800">
              <a:ea typeface="+mn-lt"/>
              <a:cs typeface="+mn-lt"/>
            </a:endParaRPr>
          </a:p>
          <a:p>
            <a:r>
              <a:rPr lang="en-GB" sz="2800">
                <a:ea typeface="+mn-lt"/>
                <a:cs typeface="+mn-lt"/>
              </a:rPr>
              <a:t>Strong field close to </a:t>
            </a:r>
            <a:r>
              <a:rPr lang="en-GB" sz="2800">
                <a:solidFill>
                  <a:srgbClr val="F36F2C"/>
                </a:solidFill>
                <a:ea typeface="+mn-lt"/>
                <a:cs typeface="+mn-lt"/>
              </a:rPr>
              <a:t>poles</a:t>
            </a:r>
          </a:p>
          <a:p>
            <a:endParaRPr lang="en-US" sz="2800">
              <a:solidFill>
                <a:srgbClr val="F36F2C"/>
              </a:solidFill>
              <a:ea typeface="+mn-lt"/>
              <a:cs typeface="+mn-lt"/>
            </a:endParaRPr>
          </a:p>
          <a:p>
            <a:r>
              <a:rPr lang="en-GB">
                <a:solidFill>
                  <a:srgbClr val="F36F2C"/>
                </a:solidFill>
                <a:ea typeface="+mn-lt"/>
                <a:cs typeface="+mn-lt"/>
              </a:rPr>
              <a:t>Magnetic field lines</a:t>
            </a:r>
            <a:endParaRPr lang="en-US">
              <a:solidFill>
                <a:srgbClr val="F36F2C"/>
              </a:solidFill>
              <a:ea typeface="+mn-lt"/>
              <a:cs typeface="+mn-lt"/>
            </a:endParaRPr>
          </a:p>
          <a:p>
            <a:pPr lvl="1" indent="-342900"/>
            <a:r>
              <a:rPr lang="en-GB">
                <a:ea typeface="+mn-lt"/>
                <a:cs typeface="+mn-lt"/>
              </a:rPr>
              <a:t>Imaginary</a:t>
            </a:r>
            <a:endParaRPr lang="en-US">
              <a:ea typeface="+mn-lt"/>
              <a:cs typeface="+mn-lt"/>
            </a:endParaRPr>
          </a:p>
          <a:p>
            <a:pPr lvl="1" indent="-342900"/>
            <a:r>
              <a:rPr lang="en-GB">
                <a:ea typeface="+mn-lt"/>
                <a:cs typeface="+mn-lt"/>
              </a:rPr>
              <a:t>Never cross</a:t>
            </a:r>
            <a:endParaRPr lang="en-US">
              <a:ea typeface="+mn-lt"/>
              <a:cs typeface="+mn-lt"/>
            </a:endParaRPr>
          </a:p>
          <a:p>
            <a:pPr lvl="1" indent="-342900"/>
            <a:r>
              <a:rPr lang="en-GB">
                <a:ea typeface="+mn-lt"/>
                <a:cs typeface="+mn-lt"/>
              </a:rPr>
              <a:t>Close = strong!</a:t>
            </a:r>
            <a:endParaRPr lang="en-US">
              <a:ea typeface="+mn-lt"/>
              <a:cs typeface="+mn-lt"/>
            </a:endParaRPr>
          </a:p>
          <a:p>
            <a:pPr lvl="1" indent="-342900"/>
            <a:r>
              <a:rPr lang="en-GB">
                <a:ea typeface="+mn-lt"/>
                <a:cs typeface="+mn-lt"/>
              </a:rPr>
              <a:t>From N to S </a:t>
            </a:r>
            <a:endParaRPr lang="nl-NL">
              <a:cs typeface="Calibri"/>
            </a:endParaRPr>
          </a:p>
          <a:p>
            <a:pPr lvl="1" indent="-342900"/>
            <a:r>
              <a:rPr lang="en-GB">
                <a:cs typeface="Calibri"/>
              </a:rPr>
              <a:t>Always closed loops</a:t>
            </a:r>
          </a:p>
          <a:p>
            <a:endParaRPr lang="en-GB"/>
          </a:p>
        </p:txBody>
      </p:sp>
      <p:sp>
        <p:nvSpPr>
          <p:cNvPr id="4" name="Footer Placeholder 3">
            <a:extLst>
              <a:ext uri="{FF2B5EF4-FFF2-40B4-BE49-F238E27FC236}">
                <a16:creationId xmlns:a16="http://schemas.microsoft.com/office/drawing/2014/main" id="{809A55E6-9DCC-4CE9-AC3D-EBB59A261C52}"/>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AA68CF5-96E1-4E83-9510-96231493FBF7}"/>
              </a:ext>
            </a:extLst>
          </p:cNvPr>
          <p:cNvSpPr>
            <a:spLocks noGrp="1"/>
          </p:cNvSpPr>
          <p:nvPr>
            <p:ph type="sldNum" sz="quarter" idx="12"/>
          </p:nvPr>
        </p:nvSpPr>
        <p:spPr/>
        <p:txBody>
          <a:bodyPr/>
          <a:lstStyle/>
          <a:p>
            <a:fld id="{607FDA0D-75C2-4509-B589-D4A45AB8915E}" type="slidenum">
              <a:rPr lang="en-GB" smtClean="0"/>
              <a:t>25</a:t>
            </a:fld>
            <a:endParaRPr lang="en-GB"/>
          </a:p>
        </p:txBody>
      </p:sp>
      <p:pic>
        <p:nvPicPr>
          <p:cNvPr id="8" name="Picture 7">
            <a:extLst>
              <a:ext uri="{FF2B5EF4-FFF2-40B4-BE49-F238E27FC236}">
                <a16:creationId xmlns:a16="http://schemas.microsoft.com/office/drawing/2014/main" id="{1AF12C7F-6C09-4C2F-86E3-DDF8E20085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7200" y="2384425"/>
            <a:ext cx="3322320" cy="3322320"/>
          </a:xfrm>
          <a:prstGeom prst="rect">
            <a:avLst/>
          </a:prstGeom>
          <a:ln w="19050">
            <a:solidFill>
              <a:srgbClr val="F36F2C"/>
            </a:solidFill>
          </a:ln>
        </p:spPr>
      </p:pic>
    </p:spTree>
    <p:extLst>
      <p:ext uri="{BB962C8B-B14F-4D97-AF65-F5344CB8AC3E}">
        <p14:creationId xmlns:p14="http://schemas.microsoft.com/office/powerpoint/2010/main" val="8942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DA48-2833-4CF7-9EA7-F142B673C655}"/>
              </a:ext>
            </a:extLst>
          </p:cNvPr>
          <p:cNvSpPr>
            <a:spLocks noGrp="1"/>
          </p:cNvSpPr>
          <p:nvPr>
            <p:ph type="title"/>
          </p:nvPr>
        </p:nvSpPr>
        <p:spPr/>
        <p:txBody>
          <a:bodyPr/>
          <a:lstStyle/>
          <a:p>
            <a:r>
              <a:rPr lang="en-US"/>
              <a:t>Charges in a magnetic field</a:t>
            </a:r>
            <a:endParaRPr lang="en-GB"/>
          </a:p>
        </p:txBody>
      </p:sp>
      <p:sp>
        <p:nvSpPr>
          <p:cNvPr id="3" name="Content Placeholder 2">
            <a:extLst>
              <a:ext uri="{FF2B5EF4-FFF2-40B4-BE49-F238E27FC236}">
                <a16:creationId xmlns:a16="http://schemas.microsoft.com/office/drawing/2014/main" id="{F53C206B-6416-4678-AB81-794E79871B88}"/>
              </a:ext>
            </a:extLst>
          </p:cNvPr>
          <p:cNvSpPr>
            <a:spLocks noGrp="1"/>
          </p:cNvSpPr>
          <p:nvPr>
            <p:ph idx="1"/>
          </p:nvPr>
        </p:nvSpPr>
        <p:spPr/>
        <p:txBody>
          <a:bodyPr/>
          <a:lstStyle/>
          <a:p>
            <a:r>
              <a:rPr lang="en-GB">
                <a:cs typeface="Calibri"/>
              </a:rPr>
              <a:t>Gyromotion</a:t>
            </a:r>
            <a:endParaRPr lang="nl-NL">
              <a:cs typeface="Calibri"/>
            </a:endParaRPr>
          </a:p>
          <a:p>
            <a:pPr lvl="1" indent="-342900"/>
            <a:r>
              <a:rPr lang="en-GB">
                <a:cs typeface="Calibri"/>
              </a:rPr>
              <a:t>Charge interacts with magnetic field</a:t>
            </a:r>
          </a:p>
          <a:p>
            <a:pPr lvl="1" indent="-342900"/>
            <a:r>
              <a:rPr lang="en-GB">
                <a:cs typeface="Calibri"/>
              </a:rPr>
              <a:t>Circular motion around the field line</a:t>
            </a:r>
          </a:p>
          <a:p>
            <a:pPr marL="342900" lvl="1" indent="0">
              <a:buNone/>
            </a:pPr>
            <a:endParaRPr lang="en-GB">
              <a:cs typeface="Calibri"/>
            </a:endParaRPr>
          </a:p>
          <a:p>
            <a:pPr indent="-342900"/>
            <a:r>
              <a:rPr lang="en-GB" sz="2800">
                <a:cs typeface="Calibri"/>
              </a:rPr>
              <a:t>If particle has velocity in direction of field line:</a:t>
            </a:r>
            <a:endParaRPr lang="en-GB" sz="3200">
              <a:solidFill>
                <a:srgbClr val="F36F2C"/>
              </a:solidFill>
              <a:cs typeface="Calibri"/>
            </a:endParaRPr>
          </a:p>
          <a:p>
            <a:pPr lvl="1" indent="-342900"/>
            <a:r>
              <a:rPr lang="en-GB">
                <a:solidFill>
                  <a:srgbClr val="F36F2C"/>
                </a:solidFill>
                <a:cs typeface="Calibri"/>
              </a:rPr>
              <a:t>Helical trajectory </a:t>
            </a:r>
            <a:r>
              <a:rPr lang="en-GB">
                <a:cs typeface="Calibri"/>
              </a:rPr>
              <a:t>around the field line</a:t>
            </a:r>
          </a:p>
          <a:p>
            <a:endParaRPr lang="en-GB"/>
          </a:p>
        </p:txBody>
      </p:sp>
      <p:sp>
        <p:nvSpPr>
          <p:cNvPr id="4" name="Footer Placeholder 3">
            <a:extLst>
              <a:ext uri="{FF2B5EF4-FFF2-40B4-BE49-F238E27FC236}">
                <a16:creationId xmlns:a16="http://schemas.microsoft.com/office/drawing/2014/main" id="{D3A4A969-E3C8-47AF-A555-CD56E22B7BD8}"/>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7FACEE5C-D899-4E3D-A34F-3D01DDB53B37}"/>
              </a:ext>
            </a:extLst>
          </p:cNvPr>
          <p:cNvSpPr>
            <a:spLocks noGrp="1"/>
          </p:cNvSpPr>
          <p:nvPr>
            <p:ph type="sldNum" sz="quarter" idx="12"/>
          </p:nvPr>
        </p:nvSpPr>
        <p:spPr/>
        <p:txBody>
          <a:bodyPr/>
          <a:lstStyle/>
          <a:p>
            <a:fld id="{607FDA0D-75C2-4509-B589-D4A45AB8915E}" type="slidenum">
              <a:rPr lang="en-GB" smtClean="0"/>
              <a:t>26</a:t>
            </a:fld>
            <a:endParaRPr lang="en-GB"/>
          </a:p>
        </p:txBody>
      </p:sp>
      <p:pic>
        <p:nvPicPr>
          <p:cNvPr id="10" name="Picture 9" descr="Diagram, schematic&#10;&#10;Description automatically generated">
            <a:extLst>
              <a:ext uri="{FF2B5EF4-FFF2-40B4-BE49-F238E27FC236}">
                <a16:creationId xmlns:a16="http://schemas.microsoft.com/office/drawing/2014/main" id="{90D00416-EAB6-4D7A-BF79-7F2FE9E30074}"/>
              </a:ext>
            </a:extLst>
          </p:cNvPr>
          <p:cNvPicPr>
            <a:picLocks noChangeAspect="1"/>
          </p:cNvPicPr>
          <p:nvPr/>
        </p:nvPicPr>
        <p:blipFill rotWithShape="1">
          <a:blip r:embed="rId2">
            <a:extLst>
              <a:ext uri="{28A0092B-C50C-407E-A947-70E740481C1C}">
                <a14:useLocalDpi xmlns:a14="http://schemas.microsoft.com/office/drawing/2010/main" val="0"/>
              </a:ext>
            </a:extLst>
          </a:blip>
          <a:srcRect b="56482"/>
          <a:stretch/>
        </p:blipFill>
        <p:spPr>
          <a:xfrm>
            <a:off x="7579466" y="1625599"/>
            <a:ext cx="4277633" cy="1825625"/>
          </a:xfrm>
          <a:prstGeom prst="rect">
            <a:avLst/>
          </a:prstGeom>
        </p:spPr>
      </p:pic>
      <p:pic>
        <p:nvPicPr>
          <p:cNvPr id="11" name="Picture 10" descr="Diagram, schematic&#10;&#10;Description automatically generated">
            <a:extLst>
              <a:ext uri="{FF2B5EF4-FFF2-40B4-BE49-F238E27FC236}">
                <a16:creationId xmlns:a16="http://schemas.microsoft.com/office/drawing/2014/main" id="{0518B357-CF65-4C62-83C7-7AE7DF2A4A7A}"/>
              </a:ext>
            </a:extLst>
          </p:cNvPr>
          <p:cNvPicPr>
            <a:picLocks noChangeAspect="1"/>
          </p:cNvPicPr>
          <p:nvPr/>
        </p:nvPicPr>
        <p:blipFill rotWithShape="1">
          <a:blip r:embed="rId2">
            <a:extLst>
              <a:ext uri="{28A0092B-C50C-407E-A947-70E740481C1C}">
                <a14:useLocalDpi xmlns:a14="http://schemas.microsoft.com/office/drawing/2010/main" val="0"/>
              </a:ext>
            </a:extLst>
          </a:blip>
          <a:srcRect t="48681"/>
          <a:stretch/>
        </p:blipFill>
        <p:spPr>
          <a:xfrm>
            <a:off x="7904581" y="4072105"/>
            <a:ext cx="3627402" cy="1825625"/>
          </a:xfrm>
          <a:prstGeom prst="rect">
            <a:avLst/>
          </a:prstGeom>
        </p:spPr>
      </p:pic>
    </p:spTree>
    <p:extLst>
      <p:ext uri="{BB962C8B-B14F-4D97-AF65-F5344CB8AC3E}">
        <p14:creationId xmlns:p14="http://schemas.microsoft.com/office/powerpoint/2010/main" val="31443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AD0C-9F8F-4DFF-9569-AD8B2D5423C2}"/>
              </a:ext>
            </a:extLst>
          </p:cNvPr>
          <p:cNvSpPr>
            <a:spLocks noGrp="1"/>
          </p:cNvSpPr>
          <p:nvPr>
            <p:ph type="title"/>
          </p:nvPr>
        </p:nvSpPr>
        <p:spPr/>
        <p:txBody>
          <a:bodyPr/>
          <a:lstStyle/>
          <a:p>
            <a:r>
              <a:rPr lang="en-US"/>
              <a:t>Plasma confinement</a:t>
            </a:r>
            <a:endParaRPr lang="en-GB"/>
          </a:p>
        </p:txBody>
      </p:sp>
      <p:sp>
        <p:nvSpPr>
          <p:cNvPr id="3" name="Content Placeholder 2">
            <a:extLst>
              <a:ext uri="{FF2B5EF4-FFF2-40B4-BE49-F238E27FC236}">
                <a16:creationId xmlns:a16="http://schemas.microsoft.com/office/drawing/2014/main" id="{537AE87D-93E7-4C13-881B-994542EDC716}"/>
              </a:ext>
            </a:extLst>
          </p:cNvPr>
          <p:cNvSpPr>
            <a:spLocks noGrp="1"/>
          </p:cNvSpPr>
          <p:nvPr>
            <p:ph idx="1"/>
          </p:nvPr>
        </p:nvSpPr>
        <p:spPr/>
        <p:txBody>
          <a:bodyPr/>
          <a:lstStyle/>
          <a:p>
            <a:r>
              <a:rPr lang="en-US" sz="3200"/>
              <a:t>Why do we need electric and magnetic fields in fusion?</a:t>
            </a:r>
          </a:p>
          <a:p>
            <a:endParaRPr lang="en-US"/>
          </a:p>
          <a:p>
            <a:r>
              <a:rPr lang="en-US"/>
              <a:t>To </a:t>
            </a:r>
            <a:r>
              <a:rPr lang="en-US">
                <a:solidFill>
                  <a:srgbClr val="F36F2C"/>
                </a:solidFill>
              </a:rPr>
              <a:t>confine</a:t>
            </a:r>
            <a:r>
              <a:rPr lang="en-US"/>
              <a:t> the plasma!</a:t>
            </a:r>
          </a:p>
          <a:p>
            <a:r>
              <a:rPr lang="en-US" sz="2800"/>
              <a:t>Plasma → high temperature and high velocity particles</a:t>
            </a:r>
          </a:p>
          <a:p>
            <a:endParaRPr lang="en-US" sz="2800"/>
          </a:p>
          <a:p>
            <a:r>
              <a:rPr lang="en-US" sz="2800"/>
              <a:t>If the particles reach the reactor wall, it will </a:t>
            </a:r>
            <a:r>
              <a:rPr lang="en-US" sz="2800">
                <a:solidFill>
                  <a:srgbClr val="F36F2C"/>
                </a:solidFill>
              </a:rPr>
              <a:t>melt</a:t>
            </a:r>
          </a:p>
          <a:p>
            <a:r>
              <a:rPr lang="en-US" sz="2800"/>
              <a:t>We can use a </a:t>
            </a:r>
            <a:r>
              <a:rPr lang="en-US" sz="2800">
                <a:solidFill>
                  <a:srgbClr val="F36F2C"/>
                </a:solidFill>
              </a:rPr>
              <a:t>magnetic field</a:t>
            </a:r>
            <a:r>
              <a:rPr lang="en-US" sz="2800"/>
              <a:t> to keep the particles away from the wall!</a:t>
            </a:r>
            <a:endParaRPr lang="en-GB" sz="2800"/>
          </a:p>
        </p:txBody>
      </p:sp>
      <p:sp>
        <p:nvSpPr>
          <p:cNvPr id="4" name="Footer Placeholder 3">
            <a:extLst>
              <a:ext uri="{FF2B5EF4-FFF2-40B4-BE49-F238E27FC236}">
                <a16:creationId xmlns:a16="http://schemas.microsoft.com/office/drawing/2014/main" id="{9BC6CC6E-4BF3-4FF8-AD1B-F7F6F7E422BC}"/>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C6DBB6F1-02AD-43FA-8746-9167DBB0801A}"/>
              </a:ext>
            </a:extLst>
          </p:cNvPr>
          <p:cNvSpPr>
            <a:spLocks noGrp="1"/>
          </p:cNvSpPr>
          <p:nvPr>
            <p:ph type="sldNum" sz="quarter" idx="12"/>
          </p:nvPr>
        </p:nvSpPr>
        <p:spPr/>
        <p:txBody>
          <a:bodyPr/>
          <a:lstStyle/>
          <a:p>
            <a:fld id="{607FDA0D-75C2-4509-B589-D4A45AB8915E}" type="slidenum">
              <a:rPr lang="en-GB" smtClean="0"/>
              <a:t>27</a:t>
            </a:fld>
            <a:endParaRPr lang="en-GB"/>
          </a:p>
        </p:txBody>
      </p:sp>
    </p:spTree>
    <p:extLst>
      <p:ext uri="{BB962C8B-B14F-4D97-AF65-F5344CB8AC3E}">
        <p14:creationId xmlns:p14="http://schemas.microsoft.com/office/powerpoint/2010/main" val="178409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a:t>Classroom exercise 1.4</a:t>
            </a:r>
            <a:endParaRPr lang="en-GB"/>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p:txBody>
          <a:bodyPr/>
          <a:lstStyle/>
          <a:p>
            <a:pPr>
              <a:buNone/>
            </a:pPr>
            <a:endParaRPr lang="en-GB" sz="2000">
              <a:cs typeface="Calibri"/>
            </a:endParaRPr>
          </a:p>
          <a:p>
            <a:pPr>
              <a:buNone/>
            </a:pPr>
            <a:endParaRPr lang="en-GB" sz="2000">
              <a:cs typeface="Calibri"/>
            </a:endParaRPr>
          </a:p>
          <a:p>
            <a:pPr>
              <a:buNone/>
            </a:pPr>
            <a:endParaRPr lang="en-GB" sz="2000">
              <a:cs typeface="Calibri"/>
            </a:endParaRPr>
          </a:p>
          <a:p>
            <a:pPr>
              <a:buNone/>
            </a:pPr>
            <a:endParaRPr lang="en-GB" sz="2000">
              <a:cs typeface="Calibri"/>
            </a:endParaRPr>
          </a:p>
          <a:p>
            <a:pPr marL="457200" indent="-457200">
              <a:buFont typeface="+mj-lt"/>
              <a:buAutoNum type="alphaLcParenR"/>
            </a:pPr>
            <a:r>
              <a:rPr lang="en-GB" sz="2000">
                <a:ea typeface="+mn-lt"/>
                <a:cs typeface="+mn-lt"/>
              </a:rPr>
              <a:t>A straight wire through which a current runs.</a:t>
            </a:r>
            <a:endParaRPr lang="nl-NL" sz="2000">
              <a:ea typeface="+mn-lt"/>
              <a:cs typeface="+mn-lt"/>
            </a:endParaRPr>
          </a:p>
          <a:p>
            <a:pPr marL="457200" indent="-457200">
              <a:buFont typeface="+mj-lt"/>
              <a:buAutoNum type="alphaLcParenR"/>
            </a:pPr>
            <a:r>
              <a:rPr lang="en-GB" sz="2000">
                <a:ea typeface="+mn-lt"/>
                <a:cs typeface="+mn-lt"/>
              </a:rPr>
              <a:t>A circular loop of wire through which a current runs in the anti-clockwise direction.</a:t>
            </a:r>
            <a:endParaRPr lang="en-GB" sz="2000">
              <a:cs typeface="Calibri" panose="020F0502020204030204"/>
            </a:endParaRPr>
          </a:p>
          <a:p>
            <a:pPr marL="457200" indent="-457200">
              <a:buFont typeface="+mj-lt"/>
              <a:buAutoNum type="alphaLcParenR"/>
            </a:pPr>
            <a:r>
              <a:rPr lang="en-GB" sz="2000">
                <a:ea typeface="+mn-lt"/>
                <a:cs typeface="+mn-lt"/>
              </a:rPr>
              <a:t>An electron moving in a circle (clockwise) and a proton moving in a circle (anti-clockwise). Compare this with the directions of question b: what do you notice?</a:t>
            </a:r>
            <a:endParaRPr lang="en-GB" sz="2000">
              <a:cs typeface="Calibri" panose="020F0502020204030204"/>
            </a:endParaRPr>
          </a:p>
          <a:p>
            <a:pPr marL="457200" indent="-457200">
              <a:buFont typeface="+mj-lt"/>
              <a:buAutoNum type="alphaLcParenR"/>
            </a:pPr>
            <a:r>
              <a:rPr lang="x-none" sz="2000">
                <a:ea typeface="+mn-lt"/>
                <a:cs typeface="+mn-lt"/>
              </a:rPr>
              <a:t>What can you say about the direction of the magnetic field compared to the direction of motion in general?</a:t>
            </a:r>
            <a:endParaRPr lang="nl-NL" sz="2000"/>
          </a:p>
          <a:p>
            <a:endParaRPr lang="en-GB"/>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28</a:t>
            </a:fld>
            <a:endParaRPr lang="en-GB"/>
          </a:p>
        </p:txBody>
      </p:sp>
      <p:sp>
        <p:nvSpPr>
          <p:cNvPr id="7" name="TextBox 6">
            <a:extLst>
              <a:ext uri="{FF2B5EF4-FFF2-40B4-BE49-F238E27FC236}">
                <a16:creationId xmlns:a16="http://schemas.microsoft.com/office/drawing/2014/main" id="{9E2E0DB7-5B1C-4649-ABDB-52BBC5109F39}"/>
              </a:ext>
            </a:extLst>
          </p:cNvPr>
          <p:cNvSpPr txBox="1"/>
          <p:nvPr/>
        </p:nvSpPr>
        <p:spPr>
          <a:xfrm>
            <a:off x="838200" y="1674496"/>
            <a:ext cx="10515600" cy="1569660"/>
          </a:xfrm>
          <a:prstGeom prst="rect">
            <a:avLst/>
          </a:prstGeom>
          <a:noFill/>
        </p:spPr>
        <p:txBody>
          <a:bodyPr wrap="square">
            <a:spAutoFit/>
          </a:bodyPr>
          <a:lstStyle/>
          <a:p>
            <a:pPr>
              <a:buNone/>
            </a:pPr>
            <a:r>
              <a:rPr lang="en-GB" sz="2400">
                <a:solidFill>
                  <a:schemeClr val="bg1"/>
                </a:solidFill>
                <a:latin typeface="Tahoma" panose="020B0604030504040204" pitchFamily="34" charset="0"/>
                <a:ea typeface="Tahoma" panose="020B0604030504040204" pitchFamily="34" charset="0"/>
                <a:cs typeface="Tahoma" panose="020B0604030504040204" pitchFamily="34" charset="0"/>
              </a:rPr>
              <a:t>The direction of the magnetic field (that is, the direction of the magnetic </a:t>
            </a:r>
            <a:br>
              <a:rPr lang="en-GB" sz="240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400">
                <a:solidFill>
                  <a:schemeClr val="bg1"/>
                </a:solidFill>
                <a:latin typeface="Tahoma" panose="020B0604030504040204" pitchFamily="34" charset="0"/>
                <a:ea typeface="Tahoma" panose="020B0604030504040204" pitchFamily="34" charset="0"/>
                <a:cs typeface="Tahoma" panose="020B0604030504040204" pitchFamily="34" charset="0"/>
              </a:rPr>
              <a:t>field lines) depends on the direction of moving charges. Draw the direction of the magnetic field by drawing several magnetic field lines for the following situations: </a:t>
            </a:r>
            <a:endParaRPr lang="nl-NL" sz="2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0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a:t>Classroom exercise 1.4 – answers</a:t>
            </a:r>
            <a:endParaRPr lang="en-GB"/>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p:txBody>
          <a:bodyPr vert="horz" lIns="91440" tIns="45720" rIns="91440" bIns="45720" rtlCol="0" anchor="t">
            <a:normAutofit fontScale="92500" lnSpcReduction="10000"/>
          </a:bodyPr>
          <a:lstStyle/>
          <a:p>
            <a:pPr marL="457200" indent="-457200">
              <a:buAutoNum type="alphaLcParenR"/>
            </a:pPr>
            <a:r>
              <a:rPr lang="en-GB" sz="2400">
                <a:latin typeface="Tahoma"/>
                <a:ea typeface="Tahoma"/>
                <a:cs typeface="Tahoma"/>
              </a:rPr>
              <a:t>The current goes out of the paper.</a:t>
            </a:r>
            <a:br>
              <a:rPr lang="en-GB" sz="2400">
                <a:latin typeface="Tahoma"/>
                <a:ea typeface="Tahoma"/>
                <a:cs typeface="Tahoma"/>
              </a:rPr>
            </a:br>
            <a:r>
              <a:rPr lang="en-GB" sz="2400">
                <a:latin typeface="Tahoma"/>
                <a:ea typeface="Tahoma"/>
                <a:cs typeface="Tahoma"/>
              </a:rPr>
              <a:t>The magnetic field curls anti-clockwise.</a:t>
            </a:r>
            <a:br>
              <a:rPr lang="en-GB" sz="2400">
                <a:latin typeface="Tahoma"/>
                <a:ea typeface="Tahoma"/>
                <a:cs typeface="Tahoma"/>
              </a:rPr>
            </a:br>
            <a:endParaRPr lang="nl-NL" sz="2400">
              <a:latin typeface="Tahoma"/>
              <a:ea typeface="Tahoma"/>
              <a:cs typeface="Tahoma"/>
            </a:endParaRPr>
          </a:p>
          <a:p>
            <a:pPr marL="457200" indent="-457200">
              <a:buAutoNum type="alphaLcParenR"/>
            </a:pPr>
            <a:r>
              <a:rPr lang="en-GB" sz="2400">
                <a:latin typeface="Tahoma"/>
                <a:ea typeface="Tahoma"/>
                <a:cs typeface="Tahoma"/>
              </a:rPr>
              <a:t>The magnetic field inside the loop is out of the paper</a:t>
            </a:r>
            <a:br>
              <a:rPr lang="en-GB" sz="2400">
                <a:latin typeface="Tahoma"/>
                <a:ea typeface="Tahoma"/>
                <a:cs typeface="Tahoma"/>
              </a:rPr>
            </a:br>
            <a:r>
              <a:rPr lang="en-GB" sz="2400">
                <a:latin typeface="Tahoma"/>
                <a:ea typeface="Tahoma"/>
                <a:cs typeface="Tahoma"/>
              </a:rPr>
              <a:t>The magnetic field outside the loop is into the paper.</a:t>
            </a:r>
            <a:br>
              <a:rPr lang="en-GB" sz="2400">
                <a:latin typeface="Tahoma"/>
                <a:ea typeface="Tahoma"/>
                <a:cs typeface="Tahoma"/>
              </a:rPr>
            </a:br>
            <a:endParaRPr lang="en-GB" sz="2400"/>
          </a:p>
          <a:p>
            <a:pPr marL="457200" indent="-457200">
              <a:buAutoNum type="alphaLcParenR"/>
            </a:pPr>
            <a:r>
              <a:rPr lang="en-GB" sz="2400">
                <a:latin typeface="Tahoma"/>
                <a:ea typeface="Tahoma"/>
                <a:cs typeface="Tahoma"/>
              </a:rPr>
              <a:t>Because of opposite charge and opposite motion the magnetic field has the same direction for both particles</a:t>
            </a:r>
            <a:br>
              <a:rPr lang="en-GB" sz="2400">
                <a:latin typeface="Tahoma"/>
                <a:ea typeface="Tahoma"/>
                <a:cs typeface="Tahoma"/>
              </a:rPr>
            </a:br>
            <a:endParaRPr lang="en-GB" sz="2400">
              <a:latin typeface="Tahoma"/>
              <a:ea typeface="Tahoma"/>
              <a:cs typeface="Tahoma"/>
            </a:endParaRPr>
          </a:p>
          <a:p>
            <a:pPr marL="457200" indent="-457200">
              <a:buAutoNum type="alphaLcParenR"/>
            </a:pPr>
            <a:r>
              <a:rPr lang="en-GB" sz="2400">
                <a:latin typeface="Tahoma"/>
                <a:ea typeface="Tahoma"/>
                <a:cs typeface="Tahoma"/>
              </a:rPr>
              <a:t>The direction of the magnetic field is always perpendicular to the direction of the current</a:t>
            </a:r>
            <a:endParaRPr lang="en-GB" sz="2400"/>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29</a:t>
            </a:fld>
            <a:endParaRPr lang="en-GB"/>
          </a:p>
        </p:txBody>
      </p:sp>
    </p:spTree>
    <p:extLst>
      <p:ext uri="{BB962C8B-B14F-4D97-AF65-F5344CB8AC3E}">
        <p14:creationId xmlns:p14="http://schemas.microsoft.com/office/powerpoint/2010/main" val="13365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Classroom exercise 1.1</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pPr marL="0" indent="0">
              <a:buNone/>
            </a:pPr>
            <a:r>
              <a:rPr lang="en-GB" sz="2400">
                <a:ea typeface="+mn-lt"/>
                <a:cs typeface="+mn-lt"/>
              </a:rPr>
              <a:t>(a) Estimate what percentage of your country’s energy is created by renewable energy sources such as solar, wind, hydro, etc. Explain how you reached your estimate. Did you make any assumptions? </a:t>
            </a:r>
            <a:endParaRPr lang="en-GB" sz="2400">
              <a:cs typeface="Calibri" panose="020F0502020204030204"/>
            </a:endParaRPr>
          </a:p>
          <a:p>
            <a:pPr marL="0" indent="0">
              <a:buNone/>
            </a:pPr>
            <a:endParaRPr lang="en-GB" sz="2400">
              <a:ea typeface="+mn-lt"/>
              <a:cs typeface="+mn-lt"/>
            </a:endParaRPr>
          </a:p>
          <a:p>
            <a:pPr marL="0" indent="0">
              <a:buNone/>
            </a:pPr>
            <a:r>
              <a:rPr lang="en-GB" sz="2400">
                <a:ea typeface="+mn-lt"/>
                <a:cs typeface="+mn-lt"/>
              </a:rPr>
              <a:t>(b) Compare your estimate with the estimate of at least one other student. Do the estimates differ a lot? Compare the reasoning behind the estimates: did you make different assumptions? </a:t>
            </a:r>
          </a:p>
          <a:p>
            <a:pPr marL="0" indent="0">
              <a:buNone/>
            </a:pPr>
            <a:endParaRPr lang="en-GB" sz="2400"/>
          </a:p>
          <a:p>
            <a:pPr marL="0" indent="0">
              <a:buNone/>
            </a:pPr>
            <a:r>
              <a:rPr lang="en-GB" sz="2400">
                <a:ea typeface="+mn-lt"/>
                <a:cs typeface="+mn-lt"/>
              </a:rPr>
              <a:t>(c) Look up the energy mix of your country. Compare your estimates to the data. Were your estimates close?</a:t>
            </a:r>
            <a:endParaRPr lang="en-GB" sz="2400">
              <a:cs typeface="Calibri" panose="020F0502020204030204"/>
            </a:endParaRPr>
          </a:p>
          <a:p>
            <a:endParaRPr lang="en-GB"/>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a:t>Module 1: Fusion Basics</a:t>
            </a:r>
            <a:endParaRPr lang="en-GB"/>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3</a:t>
            </a:fld>
            <a:endParaRPr lang="en-GB"/>
          </a:p>
        </p:txBody>
      </p:sp>
    </p:spTree>
    <p:extLst>
      <p:ext uri="{BB962C8B-B14F-4D97-AF65-F5344CB8AC3E}">
        <p14:creationId xmlns:p14="http://schemas.microsoft.com/office/powerpoint/2010/main" val="109988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3742-4314-4C9D-8916-F0057773ABB5}"/>
              </a:ext>
            </a:extLst>
          </p:cNvPr>
          <p:cNvSpPr>
            <a:spLocks noGrp="1"/>
          </p:cNvSpPr>
          <p:nvPr>
            <p:ph type="title"/>
          </p:nvPr>
        </p:nvSpPr>
        <p:spPr/>
        <p:txBody>
          <a:bodyPr/>
          <a:lstStyle/>
          <a:p>
            <a:r>
              <a:rPr lang="en-US"/>
              <a:t>1.4 Building a fusion device</a:t>
            </a:r>
            <a:endParaRPr lang="en-GB"/>
          </a:p>
        </p:txBody>
      </p:sp>
      <p:sp>
        <p:nvSpPr>
          <p:cNvPr id="3" name="Content Placeholder 2">
            <a:extLst>
              <a:ext uri="{FF2B5EF4-FFF2-40B4-BE49-F238E27FC236}">
                <a16:creationId xmlns:a16="http://schemas.microsoft.com/office/drawing/2014/main" id="{59855761-9F7F-47AE-8906-8C1ED1B1F0E9}"/>
              </a:ext>
            </a:extLst>
          </p:cNvPr>
          <p:cNvSpPr>
            <a:spLocks noGrp="1"/>
          </p:cNvSpPr>
          <p:nvPr>
            <p:ph idx="1"/>
          </p:nvPr>
        </p:nvSpPr>
        <p:spPr/>
        <p:txBody>
          <a:bodyPr/>
          <a:lstStyle/>
          <a:p>
            <a:r>
              <a:rPr lang="en-US" sz="2800"/>
              <a:t>Magnetic confinement fusion (</a:t>
            </a:r>
            <a:r>
              <a:rPr lang="en-US" sz="2800">
                <a:solidFill>
                  <a:srgbClr val="F36F2C"/>
                </a:solidFill>
              </a:rPr>
              <a:t>MCF</a:t>
            </a:r>
            <a:r>
              <a:rPr lang="en-US" sz="2800">
                <a:solidFill>
                  <a:schemeClr val="bg1"/>
                </a:solidFill>
              </a:rPr>
              <a:t>)</a:t>
            </a:r>
          </a:p>
          <a:p>
            <a:pPr marL="914400" lvl="1" indent="-457200">
              <a:buFont typeface="+mj-lt"/>
              <a:buAutoNum type="arabicPeriod"/>
            </a:pPr>
            <a:r>
              <a:rPr lang="en-US" sz="2400">
                <a:solidFill>
                  <a:schemeClr val="bg1"/>
                </a:solidFill>
              </a:rPr>
              <a:t>Confine a plasma with a magnetic field</a:t>
            </a:r>
          </a:p>
          <a:p>
            <a:pPr marL="914400" lvl="1" indent="-457200">
              <a:buFont typeface="+mj-lt"/>
              <a:buAutoNum type="arabicPeriod"/>
            </a:pPr>
            <a:r>
              <a:rPr lang="en-US" sz="2400">
                <a:solidFill>
                  <a:schemeClr val="bg1"/>
                </a:solidFill>
              </a:rPr>
              <a:t>Heat the plasma to fusion conditions</a:t>
            </a:r>
          </a:p>
          <a:p>
            <a:endParaRPr lang="en-US" sz="2800">
              <a:solidFill>
                <a:schemeClr val="bg1"/>
              </a:solidFill>
            </a:endParaRPr>
          </a:p>
          <a:p>
            <a:r>
              <a:rPr lang="en-US" sz="2800">
                <a:solidFill>
                  <a:schemeClr val="bg1"/>
                </a:solidFill>
              </a:rPr>
              <a:t>Best known type of fusion device: </a:t>
            </a:r>
          </a:p>
          <a:p>
            <a:r>
              <a:rPr lang="en-US" sz="2800">
                <a:solidFill>
                  <a:srgbClr val="F36F2C"/>
                </a:solidFill>
              </a:rPr>
              <a:t>Tokamak</a:t>
            </a:r>
          </a:p>
          <a:p>
            <a:r>
              <a:rPr lang="en-US" sz="2400" b="0" i="0" u="none" strike="noStrike" baseline="0">
                <a:solidFill>
                  <a:schemeClr val="bg1"/>
                </a:solidFill>
              </a:rPr>
              <a:t>Russian: </a:t>
            </a:r>
            <a:br>
              <a:rPr lang="en-US" sz="2400" b="0" i="0" u="none" strike="noStrike" baseline="0">
                <a:solidFill>
                  <a:schemeClr val="bg1"/>
                </a:solidFill>
              </a:rPr>
            </a:br>
            <a:r>
              <a:rPr lang="en-US" sz="2400" b="0" i="0" u="none" strike="noStrike" baseline="0">
                <a:solidFill>
                  <a:schemeClr val="bg1"/>
                </a:solidFill>
              </a:rPr>
              <a:t>“Toroidal chamber with magnetic coils” </a:t>
            </a:r>
            <a:endParaRPr lang="en-GB" sz="2400">
              <a:solidFill>
                <a:schemeClr val="bg1"/>
              </a:solidFill>
            </a:endParaRPr>
          </a:p>
        </p:txBody>
      </p:sp>
      <p:sp>
        <p:nvSpPr>
          <p:cNvPr id="4" name="Footer Placeholder 3">
            <a:extLst>
              <a:ext uri="{FF2B5EF4-FFF2-40B4-BE49-F238E27FC236}">
                <a16:creationId xmlns:a16="http://schemas.microsoft.com/office/drawing/2014/main" id="{7D137938-CF94-4469-BDED-0F59891D22AC}"/>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C1788E4-7EB9-4F0A-8496-8CC80A4522A0}"/>
              </a:ext>
            </a:extLst>
          </p:cNvPr>
          <p:cNvSpPr>
            <a:spLocks noGrp="1"/>
          </p:cNvSpPr>
          <p:nvPr>
            <p:ph type="sldNum" sz="quarter" idx="12"/>
          </p:nvPr>
        </p:nvSpPr>
        <p:spPr/>
        <p:txBody>
          <a:bodyPr/>
          <a:lstStyle/>
          <a:p>
            <a:fld id="{607FDA0D-75C2-4509-B589-D4A45AB8915E}" type="slidenum">
              <a:rPr lang="en-GB" smtClean="0"/>
              <a:t>30</a:t>
            </a:fld>
            <a:endParaRPr lang="en-GB"/>
          </a:p>
        </p:txBody>
      </p:sp>
      <p:pic>
        <p:nvPicPr>
          <p:cNvPr id="8" name="Picture 7" descr="A picture containing light, night sky&#10;&#10;Description automatically generated">
            <a:extLst>
              <a:ext uri="{FF2B5EF4-FFF2-40B4-BE49-F238E27FC236}">
                <a16:creationId xmlns:a16="http://schemas.microsoft.com/office/drawing/2014/main" id="{6914794D-C484-4A96-8B52-729F2038FD2C}"/>
              </a:ext>
            </a:extLst>
          </p:cNvPr>
          <p:cNvPicPr>
            <a:picLocks noChangeAspect="1"/>
          </p:cNvPicPr>
          <p:nvPr/>
        </p:nvPicPr>
        <p:blipFill rotWithShape="1">
          <a:blip r:embed="rId2">
            <a:extLst>
              <a:ext uri="{28A0092B-C50C-407E-A947-70E740481C1C}">
                <a14:useLocalDpi xmlns:a14="http://schemas.microsoft.com/office/drawing/2010/main" val="0"/>
              </a:ext>
            </a:extLst>
          </a:blip>
          <a:srcRect l="11479" r="9077"/>
          <a:stretch/>
        </p:blipFill>
        <p:spPr>
          <a:xfrm>
            <a:off x="7440640" y="1690688"/>
            <a:ext cx="4426239" cy="4178618"/>
          </a:xfrm>
          <a:prstGeom prst="rect">
            <a:avLst/>
          </a:prstGeom>
          <a:ln w="19050">
            <a:solidFill>
              <a:srgbClr val="F36F2C"/>
            </a:solidFill>
          </a:ln>
        </p:spPr>
      </p:pic>
      <p:sp>
        <p:nvSpPr>
          <p:cNvPr id="9" name="TextBox 8">
            <a:extLst>
              <a:ext uri="{FF2B5EF4-FFF2-40B4-BE49-F238E27FC236}">
                <a16:creationId xmlns:a16="http://schemas.microsoft.com/office/drawing/2014/main" id="{FB320D45-D0E6-44EF-ADE9-64077B2AB948}"/>
              </a:ext>
            </a:extLst>
          </p:cNvPr>
          <p:cNvSpPr txBox="1"/>
          <p:nvPr/>
        </p:nvSpPr>
        <p:spPr>
          <a:xfrm>
            <a:off x="7440640" y="6044108"/>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MAST (Mega Ampere Spherical Tokamak) | Source: CCFE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26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A9E2-C390-4E3F-BE49-BE18FFF17EB2}"/>
              </a:ext>
            </a:extLst>
          </p:cNvPr>
          <p:cNvSpPr>
            <a:spLocks noGrp="1"/>
          </p:cNvSpPr>
          <p:nvPr>
            <p:ph type="title"/>
          </p:nvPr>
        </p:nvSpPr>
        <p:spPr/>
        <p:txBody>
          <a:bodyPr/>
          <a:lstStyle/>
          <a:p>
            <a:r>
              <a:rPr lang="en-US"/>
              <a:t>The tokamak</a:t>
            </a:r>
            <a:endParaRPr lang="en-GB"/>
          </a:p>
        </p:txBody>
      </p:sp>
      <p:sp>
        <p:nvSpPr>
          <p:cNvPr id="3" name="Content Placeholder 2">
            <a:extLst>
              <a:ext uri="{FF2B5EF4-FFF2-40B4-BE49-F238E27FC236}">
                <a16:creationId xmlns:a16="http://schemas.microsoft.com/office/drawing/2014/main" id="{912C1338-C407-46F2-8A0D-FBB2FD016EEF}"/>
              </a:ext>
            </a:extLst>
          </p:cNvPr>
          <p:cNvSpPr>
            <a:spLocks noGrp="1"/>
          </p:cNvSpPr>
          <p:nvPr>
            <p:ph idx="1"/>
          </p:nvPr>
        </p:nvSpPr>
        <p:spPr/>
        <p:txBody>
          <a:bodyPr/>
          <a:lstStyle/>
          <a:p>
            <a:r>
              <a:rPr lang="en-GB" sz="3200">
                <a:cs typeface="Calibri"/>
              </a:rPr>
              <a:t>Doughnut shape (torus)</a:t>
            </a:r>
            <a:endParaRPr lang="en-US" sz="2400">
              <a:ea typeface="+mn-lt"/>
              <a:cs typeface="+mn-lt"/>
            </a:endParaRPr>
          </a:p>
          <a:p>
            <a:pPr lvl="1"/>
            <a:r>
              <a:rPr lang="en-GB" sz="2400">
                <a:ea typeface="+mn-lt"/>
                <a:cs typeface="+mn-lt"/>
              </a:rPr>
              <a:t>Inside donut: </a:t>
            </a:r>
            <a:r>
              <a:rPr lang="en-GB" sz="2400">
                <a:solidFill>
                  <a:srgbClr val="F36F2C"/>
                </a:solidFill>
                <a:ea typeface="+mn-lt"/>
                <a:cs typeface="+mn-lt"/>
              </a:rPr>
              <a:t>plasma</a:t>
            </a:r>
          </a:p>
          <a:p>
            <a:pPr lvl="1"/>
            <a:r>
              <a:rPr lang="en-GB" sz="2400">
                <a:ea typeface="+mn-lt"/>
                <a:cs typeface="+mn-lt"/>
              </a:rPr>
              <a:t>Outside donut: </a:t>
            </a:r>
            <a:r>
              <a:rPr lang="en-GB" sz="2400">
                <a:solidFill>
                  <a:srgbClr val="F36F2C"/>
                </a:solidFill>
                <a:ea typeface="+mn-lt"/>
                <a:cs typeface="+mn-lt"/>
              </a:rPr>
              <a:t>magnetic coils </a:t>
            </a:r>
            <a:endParaRPr lang="en-US" sz="2400">
              <a:solidFill>
                <a:srgbClr val="F36F2C"/>
              </a:solidFill>
              <a:ea typeface="+mn-lt"/>
              <a:cs typeface="+mn-lt"/>
            </a:endParaRPr>
          </a:p>
          <a:p>
            <a:endParaRPr lang="en-GB" sz="2400">
              <a:ea typeface="+mn-lt"/>
              <a:cs typeface="+mn-lt"/>
            </a:endParaRPr>
          </a:p>
          <a:p>
            <a:r>
              <a:rPr lang="en-GB" sz="3200">
                <a:solidFill>
                  <a:schemeClr val="bg1"/>
                </a:solidFill>
                <a:ea typeface="+mn-lt"/>
                <a:cs typeface="+mn-lt"/>
              </a:rPr>
              <a:t>Geometry</a:t>
            </a:r>
          </a:p>
          <a:p>
            <a:pPr lvl="1"/>
            <a:r>
              <a:rPr lang="en-GB" sz="2400">
                <a:ea typeface="+mn-lt"/>
                <a:cs typeface="+mn-lt"/>
              </a:rPr>
              <a:t>major radius R</a:t>
            </a:r>
          </a:p>
          <a:p>
            <a:pPr lvl="1"/>
            <a:r>
              <a:rPr lang="en-GB" sz="2400">
                <a:ea typeface="+mn-lt"/>
                <a:cs typeface="+mn-lt"/>
              </a:rPr>
              <a:t>minor radius a</a:t>
            </a:r>
          </a:p>
          <a:p>
            <a:pPr lvl="1"/>
            <a:r>
              <a:rPr lang="en-GB" sz="2400">
                <a:ea typeface="+mn-lt"/>
                <a:cs typeface="+mn-lt"/>
              </a:rPr>
              <a:t>poloidal angle θ </a:t>
            </a:r>
          </a:p>
          <a:p>
            <a:pPr lvl="1"/>
            <a:r>
              <a:rPr lang="en-GB" sz="2400">
                <a:ea typeface="+mn-lt"/>
                <a:cs typeface="+mn-lt"/>
              </a:rPr>
              <a:t>toroidal angle φ </a:t>
            </a:r>
            <a:endParaRPr lang="en-GB" sz="2400">
              <a:solidFill>
                <a:srgbClr val="000000"/>
              </a:solidFill>
              <a:ea typeface="+mn-lt"/>
              <a:cs typeface="+mn-lt"/>
            </a:endParaRPr>
          </a:p>
          <a:p>
            <a:endParaRPr lang="en-GB"/>
          </a:p>
        </p:txBody>
      </p:sp>
      <p:sp>
        <p:nvSpPr>
          <p:cNvPr id="4" name="Footer Placeholder 3">
            <a:extLst>
              <a:ext uri="{FF2B5EF4-FFF2-40B4-BE49-F238E27FC236}">
                <a16:creationId xmlns:a16="http://schemas.microsoft.com/office/drawing/2014/main" id="{ABD1BAF9-AA98-4B6C-9DCF-146B5EC317C1}"/>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9C0AFC9A-39C5-4634-83F6-9FFC2AA19C9A}"/>
              </a:ext>
            </a:extLst>
          </p:cNvPr>
          <p:cNvSpPr>
            <a:spLocks noGrp="1"/>
          </p:cNvSpPr>
          <p:nvPr>
            <p:ph type="sldNum" sz="quarter" idx="12"/>
          </p:nvPr>
        </p:nvSpPr>
        <p:spPr/>
        <p:txBody>
          <a:bodyPr/>
          <a:lstStyle/>
          <a:p>
            <a:fld id="{607FDA0D-75C2-4509-B589-D4A45AB8915E}" type="slidenum">
              <a:rPr lang="en-GB" smtClean="0"/>
              <a:t>31</a:t>
            </a:fld>
            <a:endParaRPr lang="en-GB"/>
          </a:p>
        </p:txBody>
      </p:sp>
      <p:pic>
        <p:nvPicPr>
          <p:cNvPr id="7" name="Picture 6" descr="Donuts">
            <a:extLst>
              <a:ext uri="{FF2B5EF4-FFF2-40B4-BE49-F238E27FC236}">
                <a16:creationId xmlns:a16="http://schemas.microsoft.com/office/drawing/2014/main" id="{363D12C9-AFF5-4B85-AB8D-0208394B8C88}"/>
              </a:ext>
            </a:extLst>
          </p:cNvPr>
          <p:cNvPicPr>
            <a:picLocks noChangeAspect="1"/>
          </p:cNvPicPr>
          <p:nvPr/>
        </p:nvPicPr>
        <p:blipFill rotWithShape="1">
          <a:blip r:embed="rId2">
            <a:extLst>
              <a:ext uri="{28A0092B-C50C-407E-A947-70E740481C1C}">
                <a14:useLocalDpi xmlns:a14="http://schemas.microsoft.com/office/drawing/2010/main" val="0"/>
              </a:ext>
            </a:extLst>
          </a:blip>
          <a:srcRect l="23385" r="8173"/>
          <a:stretch/>
        </p:blipFill>
        <p:spPr>
          <a:xfrm flipV="1">
            <a:off x="5961529" y="-20321"/>
            <a:ext cx="6230471" cy="6067425"/>
          </a:xfrm>
          <a:prstGeom prst="rect">
            <a:avLst/>
          </a:prstGeom>
          <a:ln w="19050">
            <a:solidFill>
              <a:srgbClr val="F36F2C"/>
            </a:solidFill>
          </a:ln>
        </p:spPr>
      </p:pic>
      <p:pic>
        <p:nvPicPr>
          <p:cNvPr id="13" name="Picture 12" descr="A picture containing text&#10;&#10;Description automatically generated">
            <a:extLst>
              <a:ext uri="{FF2B5EF4-FFF2-40B4-BE49-F238E27FC236}">
                <a16:creationId xmlns:a16="http://schemas.microsoft.com/office/drawing/2014/main" id="{909B5FA7-B5C4-4B22-BF10-8C988AB543F6}"/>
              </a:ext>
            </a:extLst>
          </p:cNvPr>
          <p:cNvPicPr>
            <a:picLocks noChangeAspect="1"/>
          </p:cNvPicPr>
          <p:nvPr/>
        </p:nvPicPr>
        <p:blipFill rotWithShape="1">
          <a:blip r:embed="rId3">
            <a:extLst>
              <a:ext uri="{28A0092B-C50C-407E-A947-70E740481C1C}">
                <a14:useLocalDpi xmlns:a14="http://schemas.microsoft.com/office/drawing/2010/main" val="0"/>
              </a:ext>
            </a:extLst>
          </a:blip>
          <a:srcRect l="44367"/>
          <a:stretch/>
        </p:blipFill>
        <p:spPr>
          <a:xfrm>
            <a:off x="5831840" y="3187046"/>
            <a:ext cx="3828719" cy="2707659"/>
          </a:xfrm>
          <a:prstGeom prst="rect">
            <a:avLst/>
          </a:prstGeom>
        </p:spPr>
      </p:pic>
      <p:sp>
        <p:nvSpPr>
          <p:cNvPr id="16" name="TextBox 15">
            <a:extLst>
              <a:ext uri="{FF2B5EF4-FFF2-40B4-BE49-F238E27FC236}">
                <a16:creationId xmlns:a16="http://schemas.microsoft.com/office/drawing/2014/main" id="{981795F9-744D-4A18-AEB9-780B5A75256A}"/>
              </a:ext>
            </a:extLst>
          </p:cNvPr>
          <p:cNvSpPr txBox="1"/>
          <p:nvPr/>
        </p:nvSpPr>
        <p:spPr>
          <a:xfrm>
            <a:off x="9804400" y="6033313"/>
            <a:ext cx="2387600" cy="276999"/>
          </a:xfrm>
          <a:prstGeom prst="rect">
            <a:avLst/>
          </a:prstGeom>
          <a:noFill/>
        </p:spPr>
        <p:txBody>
          <a:bodyPr wrap="square">
            <a:spAutoFit/>
          </a:bodyPr>
          <a:lstStyle/>
          <a:p>
            <a:pPr algn="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a:t>
            </a:r>
            <a:r>
              <a:rPr lang="en-US" sz="1200" err="1">
                <a:solidFill>
                  <a:srgbClr val="F36F2C"/>
                </a:solidFill>
                <a:latin typeface="Tahoma" panose="020B0604030504040204" pitchFamily="34" charset="0"/>
                <a:ea typeface="Tahoma" panose="020B0604030504040204" pitchFamily="34" charset="0"/>
                <a:cs typeface="Tahoma" panose="020B0604030504040204" pitchFamily="34" charset="0"/>
              </a:rPr>
              <a:t>Powerpoint</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stock image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24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a:t>Classroom exercise 1.5</a:t>
            </a:r>
            <a:endParaRPr lang="en-GB"/>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a:lstStyle/>
          <a:p>
            <a:pPr>
              <a:buNone/>
            </a:pPr>
            <a:endParaRPr lang="en-GB" sz="2000">
              <a:ea typeface="+mn-lt"/>
              <a:cs typeface="+mn-lt"/>
            </a:endParaRPr>
          </a:p>
          <a:p>
            <a:pPr>
              <a:buNone/>
            </a:pPr>
            <a:endParaRPr lang="en-GB" sz="2000">
              <a:ea typeface="+mn-lt"/>
              <a:cs typeface="+mn-lt"/>
            </a:endParaRPr>
          </a:p>
          <a:p>
            <a:pPr>
              <a:buNone/>
            </a:pPr>
            <a:endParaRPr lang="en-GB" sz="1800" b="1">
              <a:ea typeface="+mn-lt"/>
              <a:cs typeface="+mn-lt"/>
            </a:endParaRPr>
          </a:p>
          <a:p>
            <a:pPr marL="342900" indent="-342900">
              <a:buFont typeface="+mj-lt"/>
              <a:buAutoNum type="alphaLcParenR"/>
            </a:pPr>
            <a:r>
              <a:rPr lang="en-GB" sz="2000">
                <a:ea typeface="+mn-lt"/>
                <a:cs typeface="+mn-lt"/>
              </a:rPr>
              <a:t>Make a sketch of a torus with a large major radius, but with a small minor radius. What does this look like? </a:t>
            </a:r>
          </a:p>
          <a:p>
            <a:pPr marL="342900" indent="-342900">
              <a:buFont typeface="+mj-lt"/>
              <a:buAutoNum type="alphaLcParenR"/>
            </a:pPr>
            <a:r>
              <a:rPr lang="en-GB" sz="2000">
                <a:ea typeface="+mn-lt"/>
                <a:cs typeface="+mn-lt"/>
              </a:rPr>
              <a:t>Now make a sketch of a torus with a small major radius and a large minor radius. Why is it more difficult to draw? </a:t>
            </a:r>
          </a:p>
          <a:p>
            <a:pPr marL="342900" indent="-342900">
              <a:buFont typeface="+mj-lt"/>
              <a:buAutoNum type="alphaLcParenR"/>
            </a:pPr>
            <a:r>
              <a:rPr lang="en-GB" sz="2000">
                <a:ea typeface="+mn-lt"/>
                <a:cs typeface="+mn-lt"/>
              </a:rPr>
              <a:t>What would happen if you make the major radius increasingly small while keeping a large minor radius? What shape do you end up with?</a:t>
            </a:r>
          </a:p>
          <a:p>
            <a:pPr marL="0" indent="0">
              <a:buNone/>
            </a:pPr>
            <a:r>
              <a:rPr lang="en-GB" sz="2000">
                <a:ea typeface="+mn-lt"/>
                <a:cs typeface="+mn-lt"/>
              </a:rPr>
              <a:t>Now look at the aspect ratios of the two sketches from (a) and (b).</a:t>
            </a:r>
          </a:p>
          <a:p>
            <a:pPr marL="457200" indent="-457200">
              <a:buFont typeface="+mj-lt"/>
              <a:buAutoNum type="alphaLcParenR" startAt="4"/>
            </a:pPr>
            <a:r>
              <a:rPr lang="en-GB" sz="2000">
                <a:ea typeface="+mn-lt"/>
                <a:cs typeface="+mn-lt"/>
              </a:rPr>
              <a:t>What happens if the aspect ratio changes? </a:t>
            </a:r>
          </a:p>
          <a:p>
            <a:pPr marL="342900" indent="-342900">
              <a:buFont typeface="+mj-lt"/>
              <a:buAutoNum type="alphaLcParenR" startAt="4"/>
            </a:pPr>
            <a:r>
              <a:rPr lang="en-GB" sz="2000">
                <a:ea typeface="+mn-lt"/>
                <a:cs typeface="+mn-lt"/>
              </a:rPr>
              <a:t>What is the lowest possible aspect ratio for a torus?</a:t>
            </a:r>
            <a:endParaRPr lang="en-GB" sz="1600">
              <a:ea typeface="+mn-lt"/>
              <a:cs typeface="+mn-lt"/>
            </a:endParaRPr>
          </a:p>
          <a:p>
            <a:endParaRPr lang="en-GB"/>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32</a:t>
            </a:fld>
            <a:endParaRPr lang="en-GB"/>
          </a:p>
        </p:txBody>
      </p:sp>
      <p:sp>
        <p:nvSpPr>
          <p:cNvPr id="7" name="TextBox 6">
            <a:extLst>
              <a:ext uri="{FF2B5EF4-FFF2-40B4-BE49-F238E27FC236}">
                <a16:creationId xmlns:a16="http://schemas.microsoft.com/office/drawing/2014/main" id="{C97291F4-4F5C-40C0-AEEF-CFD16FFC3D32}"/>
              </a:ext>
            </a:extLst>
          </p:cNvPr>
          <p:cNvSpPr txBox="1"/>
          <p:nvPr/>
        </p:nvSpPr>
        <p:spPr>
          <a:xfrm>
            <a:off x="838200" y="1680528"/>
            <a:ext cx="10515600" cy="1015663"/>
          </a:xfrm>
          <a:prstGeom prst="rect">
            <a:avLst/>
          </a:prstGeom>
          <a:noFill/>
        </p:spPr>
        <p:txBody>
          <a:bodyPr wrap="square">
            <a:spAutoFit/>
          </a:bodyPr>
          <a:lstStyle/>
          <a:p>
            <a:pPr>
              <a:buNone/>
            </a:pPr>
            <a:r>
              <a:rPr lang="en-GB" sz="2000">
                <a:solidFill>
                  <a:schemeClr val="bg1"/>
                </a:solidFill>
                <a:latin typeface="Tahoma" panose="020B0604030504040204" pitchFamily="34" charset="0"/>
                <a:ea typeface="Tahoma" panose="020B0604030504040204" pitchFamily="34" charset="0"/>
                <a:cs typeface="Tahoma" panose="020B0604030504040204" pitchFamily="34" charset="0"/>
              </a:rPr>
              <a:t>Different tokamaks and toroidal fusion devices have different ‘aspect ratios’: the ratio between the major radius R and the minor radius a. As a result the shapes of these tori can vary quite a bit. Let’s take a closer look at these different shapes. </a:t>
            </a:r>
          </a:p>
        </p:txBody>
      </p:sp>
    </p:spTree>
    <p:extLst>
      <p:ext uri="{BB962C8B-B14F-4D97-AF65-F5344CB8AC3E}">
        <p14:creationId xmlns:p14="http://schemas.microsoft.com/office/powerpoint/2010/main" val="18925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a:t>Classroom exercise 1.5 – answers</a:t>
            </a:r>
            <a:endParaRPr lang="en-GB"/>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vert="horz" lIns="91440" tIns="45720" rIns="91440" bIns="45720" rtlCol="0" anchor="t">
            <a:normAutofit/>
          </a:bodyPr>
          <a:lstStyle/>
          <a:p>
            <a:pPr marL="342900" indent="-342900">
              <a:buAutoNum type="alphaLcParenR"/>
            </a:pPr>
            <a:r>
              <a:rPr lang="en-US" sz="2400">
                <a:latin typeface="Tahoma"/>
                <a:ea typeface="Tahoma"/>
                <a:cs typeface="Tahoma"/>
              </a:rPr>
              <a:t>A</a:t>
            </a:r>
            <a:r>
              <a:rPr lang="en-GB" sz="2400">
                <a:latin typeface="Tahoma"/>
                <a:ea typeface="Tahoma"/>
                <a:cs typeface="Tahoma"/>
              </a:rPr>
              <a:t> doughnut</a:t>
            </a:r>
            <a:endParaRPr lang="en-US" sz="2400">
              <a:latin typeface="Tahoma"/>
              <a:ea typeface="Tahoma"/>
              <a:cs typeface="Tahoma"/>
            </a:endParaRPr>
          </a:p>
          <a:p>
            <a:pPr marL="342900" indent="-342900">
              <a:buAutoNum type="alphaLcParenR"/>
            </a:pPr>
            <a:r>
              <a:rPr lang="en-GB" sz="2400">
                <a:latin typeface="Tahoma"/>
                <a:ea typeface="Tahoma"/>
                <a:cs typeface="Tahoma"/>
              </a:rPr>
              <a:t>The doughnut becomes more spherical, the minor radius cannot be larger than the major radius (otherwise it is no longer a torus!)</a:t>
            </a:r>
          </a:p>
          <a:p>
            <a:pPr marL="342900" indent="-342900">
              <a:buAutoNum type="alphaLcParenR"/>
            </a:pPr>
            <a:r>
              <a:rPr lang="en-GB" sz="2400">
                <a:latin typeface="Tahoma"/>
                <a:ea typeface="Tahoma"/>
                <a:cs typeface="Tahoma"/>
              </a:rPr>
              <a:t>If we allow the minor radius to be larger than the major radius and take the limiting case we get a sphere </a:t>
            </a:r>
          </a:p>
          <a:p>
            <a:pPr marL="342900" indent="-342900">
              <a:buAutoNum type="alphaLcParenR"/>
            </a:pPr>
            <a:r>
              <a:rPr lang="en-GB" sz="2400">
                <a:latin typeface="Tahoma"/>
                <a:ea typeface="Tahoma"/>
                <a:cs typeface="Tahoma"/>
              </a:rPr>
              <a:t>The torus changes shape</a:t>
            </a:r>
          </a:p>
          <a:p>
            <a:pPr marL="342900" indent="-342900">
              <a:buAutoNum type="alphaLcParenR"/>
            </a:pPr>
            <a:r>
              <a:rPr lang="en-GB" sz="2400">
                <a:latin typeface="Tahoma"/>
                <a:ea typeface="Tahoma"/>
                <a:cs typeface="Tahoma"/>
              </a:rPr>
              <a:t>The minor radius cannot be larger than the major radius. If they are equal the aspect ratio is at its minimum, so aspect ratio = 1.</a:t>
            </a:r>
            <a:br>
              <a:rPr lang="en-GB" sz="2400">
                <a:latin typeface="Tahoma"/>
                <a:ea typeface="Tahoma"/>
                <a:cs typeface="Tahoma"/>
              </a:rPr>
            </a:br>
            <a:endParaRPr lang="en-GB" sz="2400">
              <a:latin typeface="Tahoma"/>
              <a:ea typeface="Tahoma"/>
              <a:cs typeface="Tahoma"/>
            </a:endParaRPr>
          </a:p>
          <a:p>
            <a:pPr marL="342900" indent="-342900">
              <a:buAutoNum type="alphaLcParenR"/>
            </a:pPr>
            <a:endParaRPr lang="en-GB" sz="2400">
              <a:latin typeface="Tahoma"/>
              <a:ea typeface="Tahoma"/>
              <a:cs typeface="Tahoma"/>
            </a:endParaRPr>
          </a:p>
          <a:p>
            <a:pPr marL="342900" indent="-342900">
              <a:buAutoNum type="alphaLcParenR"/>
            </a:pPr>
            <a:endParaRPr lang="en-GB" sz="2400">
              <a:latin typeface="Tahoma"/>
              <a:ea typeface="Tahoma"/>
              <a:cs typeface="Tahoma"/>
            </a:endParaRPr>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33</a:t>
            </a:fld>
            <a:endParaRPr lang="en-GB"/>
          </a:p>
        </p:txBody>
      </p:sp>
    </p:spTree>
    <p:extLst>
      <p:ext uri="{BB962C8B-B14F-4D97-AF65-F5344CB8AC3E}">
        <p14:creationId xmlns:p14="http://schemas.microsoft.com/office/powerpoint/2010/main" val="257489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a:t>Classroom exercise 1.6</a:t>
            </a:r>
            <a:endParaRPr lang="en-GB"/>
          </a:p>
        </p:txBody>
      </p:sp>
      <p:sp>
        <p:nvSpPr>
          <p:cNvPr id="3" name="Content Placeholder 2">
            <a:extLst>
              <a:ext uri="{FF2B5EF4-FFF2-40B4-BE49-F238E27FC236}">
                <a16:creationId xmlns:a16="http://schemas.microsoft.com/office/drawing/2014/main" id="{D5A27136-A681-407C-9CC0-7813FCE8F0B9}"/>
              </a:ext>
            </a:extLst>
          </p:cNvPr>
          <p:cNvSpPr>
            <a:spLocks noGrp="1"/>
          </p:cNvSpPr>
          <p:nvPr>
            <p:ph idx="1"/>
          </p:nvPr>
        </p:nvSpPr>
        <p:spPr/>
        <p:txBody>
          <a:bodyPr/>
          <a:lstStyle/>
          <a:p>
            <a:pPr marL="0" indent="0">
              <a:buNone/>
            </a:pPr>
            <a:r>
              <a:rPr lang="en-GB" sz="2800">
                <a:ea typeface="+mn-lt"/>
                <a:cs typeface="+mn-lt"/>
              </a:rPr>
              <a:t>As we have seen, there are two main directions on a torus: the “toroidal” and “poloidal” directions. These can be quite confusing, so let’s take a closer look. </a:t>
            </a:r>
          </a:p>
          <a:p>
            <a:pPr marL="514350" indent="-514350">
              <a:buFont typeface="+mj-lt"/>
              <a:buAutoNum type="alphaLcParenR"/>
            </a:pPr>
            <a:r>
              <a:rPr lang="en-GB" sz="2800">
                <a:ea typeface="+mn-lt"/>
                <a:cs typeface="+mn-lt"/>
              </a:rPr>
              <a:t>Make a sketch of the two possible cross-sections of a torus. </a:t>
            </a:r>
          </a:p>
          <a:p>
            <a:pPr marL="514350" indent="-514350">
              <a:buFont typeface="+mj-lt"/>
              <a:buAutoNum type="alphaLcParenR"/>
            </a:pPr>
            <a:endParaRPr lang="en-GB" sz="2800" b="1">
              <a:ea typeface="+mn-lt"/>
              <a:cs typeface="+mn-lt"/>
            </a:endParaRPr>
          </a:p>
          <a:p>
            <a:pPr marL="514350" indent="-514350">
              <a:buFont typeface="+mj-lt"/>
              <a:buAutoNum type="alphaLcParenR"/>
            </a:pPr>
            <a:r>
              <a:rPr lang="en-GB" sz="2800">
                <a:ea typeface="+mn-lt"/>
                <a:cs typeface="+mn-lt"/>
              </a:rPr>
              <a:t>Which cross-section is the poloidal cross-section? Which one is the toroidal cross-section? What do you notice about the toroidal/poloidal direction and their respective cross-sections? </a:t>
            </a:r>
            <a:endParaRPr lang="en-GB" sz="2800"/>
          </a:p>
          <a:p>
            <a:endParaRPr lang="en-GB"/>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34</a:t>
            </a:fld>
            <a:endParaRPr lang="en-GB"/>
          </a:p>
        </p:txBody>
      </p:sp>
    </p:spTree>
    <p:extLst>
      <p:ext uri="{BB962C8B-B14F-4D97-AF65-F5344CB8AC3E}">
        <p14:creationId xmlns:p14="http://schemas.microsoft.com/office/powerpoint/2010/main" val="2987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a:t>Classroom exercise 1.6 – answers </a:t>
            </a:r>
            <a:endParaRPr lang="en-GB"/>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35</a:t>
            </a:fld>
            <a:endParaRPr lang="en-GB"/>
          </a:p>
        </p:txBody>
      </p:sp>
      <p:sp>
        <p:nvSpPr>
          <p:cNvPr id="10" name="Circle: Hollow 9">
            <a:extLst>
              <a:ext uri="{FF2B5EF4-FFF2-40B4-BE49-F238E27FC236}">
                <a16:creationId xmlns:a16="http://schemas.microsoft.com/office/drawing/2014/main" id="{9F2687CD-F99B-47B2-BFC4-0B8AC3A92CE4}"/>
              </a:ext>
            </a:extLst>
          </p:cNvPr>
          <p:cNvSpPr/>
          <p:nvPr/>
        </p:nvSpPr>
        <p:spPr>
          <a:xfrm>
            <a:off x="7473321" y="1543637"/>
            <a:ext cx="3749799" cy="3637435"/>
          </a:xfrm>
          <a:prstGeom prst="donut">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TextBox 10">
            <a:extLst>
              <a:ext uri="{FF2B5EF4-FFF2-40B4-BE49-F238E27FC236}">
                <a16:creationId xmlns:a16="http://schemas.microsoft.com/office/drawing/2014/main" id="{55C8EB11-DDBD-4C1F-8197-E69302D79B31}"/>
              </a:ext>
            </a:extLst>
          </p:cNvPr>
          <p:cNvSpPr txBox="1"/>
          <p:nvPr/>
        </p:nvSpPr>
        <p:spPr>
          <a:xfrm>
            <a:off x="1260476" y="5181071"/>
            <a:ext cx="4164964" cy="584775"/>
          </a:xfrm>
          <a:prstGeom prst="rect">
            <a:avLst/>
          </a:prstGeom>
          <a:noFill/>
        </p:spPr>
        <p:txBody>
          <a:bodyPr wrap="square" rtlCol="0">
            <a:spAutoFit/>
          </a:bodyPr>
          <a:lstStyle/>
          <a:p>
            <a:pPr algn="ct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Poloidal </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cross-section</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A4ADBF73-28A4-4E2D-91F7-9A717D9B6089}"/>
              </a:ext>
            </a:extLst>
          </p:cNvPr>
          <p:cNvSpPr txBox="1"/>
          <p:nvPr/>
        </p:nvSpPr>
        <p:spPr>
          <a:xfrm>
            <a:off x="7265738" y="5181072"/>
            <a:ext cx="4164964" cy="584775"/>
          </a:xfrm>
          <a:prstGeom prst="rect">
            <a:avLst/>
          </a:prstGeom>
          <a:noFill/>
        </p:spPr>
        <p:txBody>
          <a:bodyPr wrap="square" rtlCol="0">
            <a:spAutoFit/>
          </a:bodyPr>
          <a:lstStyle/>
          <a:p>
            <a:pPr algn="ctr"/>
            <a:r>
              <a:rPr lang="en-US" sz="3200">
                <a:solidFill>
                  <a:srgbClr val="F36F2C"/>
                </a:solidFill>
                <a:latin typeface="Tahoma" panose="020B0604030504040204" pitchFamily="34" charset="0"/>
                <a:ea typeface="Tahoma" panose="020B0604030504040204" pitchFamily="34" charset="0"/>
                <a:cs typeface="Tahoma" panose="020B0604030504040204" pitchFamily="34" charset="0"/>
              </a:rPr>
              <a:t>Toroidal </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cross-section</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Arc 14">
            <a:extLst>
              <a:ext uri="{FF2B5EF4-FFF2-40B4-BE49-F238E27FC236}">
                <a16:creationId xmlns:a16="http://schemas.microsoft.com/office/drawing/2014/main" id="{F0519A13-DC0C-42A2-BA32-C1244D6267E2}"/>
              </a:ext>
            </a:extLst>
          </p:cNvPr>
          <p:cNvSpPr/>
          <p:nvPr/>
        </p:nvSpPr>
        <p:spPr>
          <a:xfrm flipH="1">
            <a:off x="2514307" y="3534226"/>
            <a:ext cx="1641453"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93E57BD4-0845-4D71-B49E-5FA92729338B}"/>
              </a:ext>
            </a:extLst>
          </p:cNvPr>
          <p:cNvSpPr/>
          <p:nvPr/>
        </p:nvSpPr>
        <p:spPr>
          <a:xfrm flipH="1">
            <a:off x="465336" y="2070254"/>
            <a:ext cx="5630664" cy="3862079"/>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9" name="Group 18">
            <a:extLst>
              <a:ext uri="{FF2B5EF4-FFF2-40B4-BE49-F238E27FC236}">
                <a16:creationId xmlns:a16="http://schemas.microsoft.com/office/drawing/2014/main" id="{B50ED70E-7169-4076-86BE-CD7AA03E3A9E}"/>
              </a:ext>
            </a:extLst>
          </p:cNvPr>
          <p:cNvGrpSpPr/>
          <p:nvPr/>
        </p:nvGrpSpPr>
        <p:grpSpPr>
          <a:xfrm>
            <a:off x="438448" y="2070254"/>
            <a:ext cx="5788701" cy="3765851"/>
            <a:chOff x="438448" y="2070254"/>
            <a:chExt cx="5788701" cy="3765851"/>
          </a:xfrm>
        </p:grpSpPr>
        <p:grpSp>
          <p:nvGrpSpPr>
            <p:cNvPr id="7" name="Group 6">
              <a:extLst>
                <a:ext uri="{FF2B5EF4-FFF2-40B4-BE49-F238E27FC236}">
                  <a16:creationId xmlns:a16="http://schemas.microsoft.com/office/drawing/2014/main" id="{BA88C1D9-A361-485C-8937-DAD6672319DB}"/>
                </a:ext>
              </a:extLst>
            </p:cNvPr>
            <p:cNvGrpSpPr/>
            <p:nvPr/>
          </p:nvGrpSpPr>
          <p:grpSpPr>
            <a:xfrm>
              <a:off x="438448" y="2838473"/>
              <a:ext cx="5788701" cy="2133600"/>
              <a:chOff x="0" y="0"/>
              <a:chExt cx="1385153" cy="510639"/>
            </a:xfrm>
            <a:solidFill>
              <a:srgbClr val="F36F2C"/>
            </a:solidFill>
          </p:grpSpPr>
          <p:sp>
            <p:nvSpPr>
              <p:cNvPr id="8" name="Oval 7">
                <a:extLst>
                  <a:ext uri="{FF2B5EF4-FFF2-40B4-BE49-F238E27FC236}">
                    <a16:creationId xmlns:a16="http://schemas.microsoft.com/office/drawing/2014/main" id="{31AB9C51-8D58-47BF-B919-D4572E75CDD3}"/>
                  </a:ext>
                </a:extLst>
              </p:cNvPr>
              <p:cNvSpPr/>
              <p:nvPr/>
            </p:nvSpPr>
            <p:spPr>
              <a:xfrm>
                <a:off x="0" y="0"/>
                <a:ext cx="498764" cy="510639"/>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D19986B9-9304-407D-A7E4-771A1323D2D4}"/>
                  </a:ext>
                </a:extLst>
              </p:cNvPr>
              <p:cNvSpPr/>
              <p:nvPr/>
            </p:nvSpPr>
            <p:spPr>
              <a:xfrm>
                <a:off x="886678" y="0"/>
                <a:ext cx="498475" cy="510540"/>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4" name="Arc 13">
              <a:extLst>
                <a:ext uri="{FF2B5EF4-FFF2-40B4-BE49-F238E27FC236}">
                  <a16:creationId xmlns:a16="http://schemas.microsoft.com/office/drawing/2014/main" id="{380C1F91-AA4E-4C3D-9F5D-6F9E88C79161}"/>
                </a:ext>
              </a:extLst>
            </p:cNvPr>
            <p:cNvSpPr/>
            <p:nvPr/>
          </p:nvSpPr>
          <p:spPr>
            <a:xfrm>
              <a:off x="2367280" y="3534226"/>
              <a:ext cx="1815368"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4C7400C0-1E0C-49CD-BA08-6D74226911EE}"/>
                </a:ext>
              </a:extLst>
            </p:cNvPr>
            <p:cNvSpPr/>
            <p:nvPr/>
          </p:nvSpPr>
          <p:spPr>
            <a:xfrm>
              <a:off x="569127" y="2070254"/>
              <a:ext cx="5630664" cy="3765851"/>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25430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1619-A991-452D-A8EC-A6B6BD0A941C}"/>
              </a:ext>
            </a:extLst>
          </p:cNvPr>
          <p:cNvSpPr>
            <a:spLocks noGrp="1"/>
          </p:cNvSpPr>
          <p:nvPr>
            <p:ph type="title"/>
          </p:nvPr>
        </p:nvSpPr>
        <p:spPr/>
        <p:txBody>
          <a:bodyPr/>
          <a:lstStyle/>
          <a:p>
            <a:r>
              <a:rPr lang="en-US"/>
              <a:t>Magnetic coils of a tokamak</a:t>
            </a:r>
            <a:endParaRPr lang="en-GB"/>
          </a:p>
        </p:txBody>
      </p:sp>
      <p:sp>
        <p:nvSpPr>
          <p:cNvPr id="3" name="Content Placeholder 2">
            <a:extLst>
              <a:ext uri="{FF2B5EF4-FFF2-40B4-BE49-F238E27FC236}">
                <a16:creationId xmlns:a16="http://schemas.microsoft.com/office/drawing/2014/main" id="{4059FC07-1CFD-4FFC-8A1A-582731C19275}"/>
              </a:ext>
            </a:extLst>
          </p:cNvPr>
          <p:cNvSpPr>
            <a:spLocks noGrp="1"/>
          </p:cNvSpPr>
          <p:nvPr>
            <p:ph idx="1"/>
          </p:nvPr>
        </p:nvSpPr>
        <p:spPr/>
        <p:txBody>
          <a:bodyPr/>
          <a:lstStyle/>
          <a:p>
            <a:r>
              <a:rPr lang="en-US"/>
              <a:t>Three main magnet systems:</a:t>
            </a:r>
          </a:p>
          <a:p>
            <a:endParaRPr lang="en-US">
              <a:ea typeface="+mn-lt"/>
              <a:cs typeface="+mn-lt"/>
            </a:endParaRPr>
          </a:p>
          <a:p>
            <a:r>
              <a:rPr lang="en-GB">
                <a:solidFill>
                  <a:srgbClr val="F36F2C"/>
                </a:solidFill>
                <a:ea typeface="+mn-lt"/>
                <a:cs typeface="+mn-lt"/>
              </a:rPr>
              <a:t>Toroidal field coils</a:t>
            </a:r>
          </a:p>
          <a:p>
            <a:pPr>
              <a:buFont typeface="Arial"/>
              <a:buChar char="•"/>
            </a:pPr>
            <a:r>
              <a:rPr lang="en-GB">
                <a:solidFill>
                  <a:srgbClr val="F36F2C"/>
                </a:solidFill>
                <a:ea typeface="+mn-lt"/>
                <a:cs typeface="+mn-lt"/>
              </a:rPr>
              <a:t>Central solenoid</a:t>
            </a:r>
            <a:endParaRPr lang="en-GB">
              <a:solidFill>
                <a:srgbClr val="F36F2C"/>
              </a:solidFill>
            </a:endParaRPr>
          </a:p>
          <a:p>
            <a:pPr>
              <a:buFont typeface="Arial"/>
              <a:buChar char="•"/>
            </a:pPr>
            <a:r>
              <a:rPr lang="en-GB">
                <a:solidFill>
                  <a:srgbClr val="F36F2C"/>
                </a:solidFill>
                <a:ea typeface="+mn-lt"/>
                <a:cs typeface="+mn-lt"/>
              </a:rPr>
              <a:t>Poloidal field coils</a:t>
            </a:r>
          </a:p>
          <a:p>
            <a:endParaRPr lang="en-GB"/>
          </a:p>
        </p:txBody>
      </p:sp>
      <p:sp>
        <p:nvSpPr>
          <p:cNvPr id="4" name="Footer Placeholder 3">
            <a:extLst>
              <a:ext uri="{FF2B5EF4-FFF2-40B4-BE49-F238E27FC236}">
                <a16:creationId xmlns:a16="http://schemas.microsoft.com/office/drawing/2014/main" id="{5FFDA649-CF14-46AB-A255-4C152CCE709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357EBC0F-0EEB-4F95-8335-3CAEB37FC358}"/>
              </a:ext>
            </a:extLst>
          </p:cNvPr>
          <p:cNvSpPr>
            <a:spLocks noGrp="1"/>
          </p:cNvSpPr>
          <p:nvPr>
            <p:ph type="sldNum" sz="quarter" idx="12"/>
          </p:nvPr>
        </p:nvSpPr>
        <p:spPr/>
        <p:txBody>
          <a:bodyPr/>
          <a:lstStyle/>
          <a:p>
            <a:fld id="{607FDA0D-75C2-4509-B589-D4A45AB8915E}" type="slidenum">
              <a:rPr lang="en-GB" smtClean="0"/>
              <a:t>36</a:t>
            </a:fld>
            <a:endParaRPr lang="en-GB"/>
          </a:p>
        </p:txBody>
      </p:sp>
      <p:sp>
        <p:nvSpPr>
          <p:cNvPr id="7" name="TextBox 6">
            <a:extLst>
              <a:ext uri="{FF2B5EF4-FFF2-40B4-BE49-F238E27FC236}">
                <a16:creationId xmlns:a16="http://schemas.microsoft.com/office/drawing/2014/main" id="{9BC3537F-1F4E-4E98-B2B9-F2FAB8C2E8A8}"/>
              </a:ext>
            </a:extLst>
          </p:cNvPr>
          <p:cNvSpPr txBox="1"/>
          <p:nvPr/>
        </p:nvSpPr>
        <p:spPr>
          <a:xfrm>
            <a:off x="7279908" y="6020840"/>
            <a:ext cx="4243397"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hlinkClick r:id="rId2"/>
              </a:rPr>
              <a:t>https://tinyurl.com/4ybcpw65</a:t>
            </a:r>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pic>
        <p:nvPicPr>
          <p:cNvPr id="8" name="Afbeelding 5">
            <a:extLst>
              <a:ext uri="{FF2B5EF4-FFF2-40B4-BE49-F238E27FC236}">
                <a16:creationId xmlns:a16="http://schemas.microsoft.com/office/drawing/2014/main" id="{021F4E4E-91BF-4509-9983-2901597B4398}"/>
              </a:ext>
            </a:extLst>
          </p:cNvPr>
          <p:cNvPicPr>
            <a:picLocks noChangeAspect="1"/>
          </p:cNvPicPr>
          <p:nvPr/>
        </p:nvPicPr>
        <p:blipFill>
          <a:blip r:embed="rId3"/>
          <a:stretch>
            <a:fillRect/>
          </a:stretch>
        </p:blipFill>
        <p:spPr>
          <a:xfrm>
            <a:off x="7279909" y="2353235"/>
            <a:ext cx="4517643" cy="3294529"/>
          </a:xfrm>
          <a:prstGeom prst="rect">
            <a:avLst/>
          </a:prstGeom>
          <a:ln w="19050">
            <a:solidFill>
              <a:srgbClr val="F36F2C"/>
            </a:solidFill>
          </a:ln>
        </p:spPr>
      </p:pic>
    </p:spTree>
    <p:extLst>
      <p:ext uri="{BB962C8B-B14F-4D97-AF65-F5344CB8AC3E}">
        <p14:creationId xmlns:p14="http://schemas.microsoft.com/office/powerpoint/2010/main" val="42588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a:t>Classroom exercise 1.7</a:t>
            </a:r>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lstStyle/>
          <a:p>
            <a:pPr marL="0" indent="0">
              <a:buNone/>
            </a:pPr>
            <a:r>
              <a:rPr lang="en-GB" sz="2800">
                <a:ea typeface="+mn-lt"/>
                <a:cs typeface="+mn-lt"/>
              </a:rPr>
              <a:t>Let us take a look at a standard tokamak, focusing on its three </a:t>
            </a:r>
            <a:br>
              <a:rPr lang="en-GB" sz="2800">
                <a:ea typeface="+mn-lt"/>
                <a:cs typeface="+mn-lt"/>
              </a:rPr>
            </a:br>
            <a:r>
              <a:rPr lang="en-GB" sz="2800">
                <a:ea typeface="+mn-lt"/>
                <a:cs typeface="+mn-lt"/>
              </a:rPr>
              <a:t>main magnet systems. </a:t>
            </a:r>
            <a:endParaRPr lang="nl-NL" sz="2800"/>
          </a:p>
          <a:p>
            <a:pPr marL="742950" indent="-742950">
              <a:buFont typeface="+mj-lt"/>
              <a:buAutoNum type="alphaLcParenR"/>
            </a:pPr>
            <a:r>
              <a:rPr lang="en-GB" sz="2800">
                <a:ea typeface="+mn-lt"/>
                <a:cs typeface="+mn-lt"/>
              </a:rPr>
              <a:t>Which magnets can be seen </a:t>
            </a:r>
            <a:br>
              <a:rPr lang="en-GB" sz="2800">
                <a:ea typeface="+mn-lt"/>
                <a:cs typeface="+mn-lt"/>
              </a:rPr>
            </a:br>
            <a:r>
              <a:rPr lang="en-GB" sz="2800">
                <a:ea typeface="+mn-lt"/>
                <a:cs typeface="+mn-lt"/>
              </a:rPr>
              <a:t>to lie in the poloidal cross section? </a:t>
            </a:r>
            <a:br>
              <a:rPr lang="en-GB" sz="2800">
                <a:ea typeface="+mn-lt"/>
                <a:cs typeface="+mn-lt"/>
              </a:rPr>
            </a:br>
            <a:r>
              <a:rPr lang="en-GB" sz="2800">
                <a:ea typeface="+mn-lt"/>
                <a:cs typeface="+mn-lt"/>
              </a:rPr>
              <a:t>How are these magnets called </a:t>
            </a:r>
            <a:br>
              <a:rPr lang="en-GB" sz="2800">
                <a:ea typeface="+mn-lt"/>
                <a:cs typeface="+mn-lt"/>
              </a:rPr>
            </a:br>
            <a:r>
              <a:rPr lang="en-GB" sz="2800">
                <a:ea typeface="+mn-lt"/>
                <a:cs typeface="+mn-lt"/>
              </a:rPr>
              <a:t>and does this name make sense?</a:t>
            </a:r>
            <a:endParaRPr lang="en-GB" sz="2800">
              <a:cs typeface="Calibri"/>
            </a:endParaRPr>
          </a:p>
          <a:p>
            <a:pPr marL="742950" indent="-742950">
              <a:buFont typeface="+mj-lt"/>
              <a:buAutoNum type="alphaLcParenR"/>
            </a:pPr>
            <a:r>
              <a:rPr lang="en-GB" sz="2800">
                <a:ea typeface="+mn-lt"/>
                <a:cs typeface="+mn-lt"/>
              </a:rPr>
              <a:t>Explain the names of the other </a:t>
            </a:r>
            <a:br>
              <a:rPr lang="en-GB" sz="2800">
                <a:ea typeface="+mn-lt"/>
                <a:cs typeface="+mn-lt"/>
              </a:rPr>
            </a:br>
            <a:r>
              <a:rPr lang="en-GB" sz="2800">
                <a:ea typeface="+mn-lt"/>
                <a:cs typeface="+mn-lt"/>
              </a:rPr>
              <a:t>two groups of magnets. </a:t>
            </a:r>
          </a:p>
          <a:p>
            <a:endParaRPr lang="en-GB"/>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37</a:t>
            </a:fld>
            <a:endParaRPr lang="en-GB"/>
          </a:p>
        </p:txBody>
      </p:sp>
      <p:pic>
        <p:nvPicPr>
          <p:cNvPr id="6" name="Afbeelding 5">
            <a:extLst>
              <a:ext uri="{FF2B5EF4-FFF2-40B4-BE49-F238E27FC236}">
                <a16:creationId xmlns:a16="http://schemas.microsoft.com/office/drawing/2014/main" id="{5B5278CB-463A-42F0-83B8-D27A57C01B06}"/>
              </a:ext>
            </a:extLst>
          </p:cNvPr>
          <p:cNvPicPr>
            <a:picLocks noChangeAspect="1"/>
          </p:cNvPicPr>
          <p:nvPr/>
        </p:nvPicPr>
        <p:blipFill>
          <a:blip r:embed="rId2"/>
          <a:stretch>
            <a:fillRect/>
          </a:stretch>
        </p:blipFill>
        <p:spPr>
          <a:xfrm>
            <a:off x="7279909" y="2353235"/>
            <a:ext cx="4517643" cy="3294529"/>
          </a:xfrm>
          <a:prstGeom prst="rect">
            <a:avLst/>
          </a:prstGeom>
          <a:ln w="19050">
            <a:solidFill>
              <a:srgbClr val="F36F2C"/>
            </a:solidFill>
          </a:ln>
        </p:spPr>
      </p:pic>
      <p:sp>
        <p:nvSpPr>
          <p:cNvPr id="8" name="TextBox 7">
            <a:extLst>
              <a:ext uri="{FF2B5EF4-FFF2-40B4-BE49-F238E27FC236}">
                <a16:creationId xmlns:a16="http://schemas.microsoft.com/office/drawing/2014/main" id="{E309D061-9D88-4516-9CF9-8AA64EFF96B5}"/>
              </a:ext>
            </a:extLst>
          </p:cNvPr>
          <p:cNvSpPr txBox="1"/>
          <p:nvPr/>
        </p:nvSpPr>
        <p:spPr>
          <a:xfrm>
            <a:off x="7279908" y="6020840"/>
            <a:ext cx="4243397"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3"/>
              </a:rPr>
              <a:t>https://tinyurl.com/4ybcpw65</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183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a:t>Classroom exercise 1.7 – answers </a:t>
            </a:r>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lstStyle/>
          <a:p>
            <a:pPr marL="514350" indent="-514350">
              <a:buAutoNum type="alphaLcPeriod"/>
            </a:pPr>
            <a:r>
              <a:rPr lang="en-GB" sz="2800">
                <a:solidFill>
                  <a:srgbClr val="F36F2C"/>
                </a:solidFill>
                <a:ea typeface="+mn-lt"/>
                <a:cs typeface="+mn-lt"/>
              </a:rPr>
              <a:t>Toroidal field coils </a:t>
            </a:r>
            <a:r>
              <a:rPr lang="en-GB" sz="2800">
                <a:ea typeface="+mn-lt"/>
                <a:cs typeface="+mn-lt"/>
              </a:rPr>
              <a:t>– lie in the poloidal cross-section of the tokamak</a:t>
            </a:r>
          </a:p>
          <a:p>
            <a:pPr marL="0" indent="0">
              <a:buNone/>
            </a:pPr>
            <a:endParaRPr lang="en-GB" sz="2800">
              <a:ea typeface="+mn-lt"/>
              <a:cs typeface="+mn-lt"/>
            </a:endParaRPr>
          </a:p>
          <a:p>
            <a:pPr marL="514350" indent="-514350">
              <a:buFont typeface="+mj-lt"/>
              <a:buAutoNum type="alphaLcPeriod" startAt="2"/>
            </a:pPr>
            <a:r>
              <a:rPr lang="en-GB" sz="2800">
                <a:solidFill>
                  <a:srgbClr val="F36F2C"/>
                </a:solidFill>
                <a:ea typeface="+mn-lt"/>
                <a:cs typeface="+mn-lt"/>
              </a:rPr>
              <a:t>Central solenoid </a:t>
            </a:r>
            <a:r>
              <a:rPr lang="en-GB" sz="2800">
                <a:ea typeface="+mn-lt"/>
                <a:cs typeface="+mn-lt"/>
              </a:rPr>
              <a:t>– lies in the hole of the doughnut, i.e. in the centre</a:t>
            </a:r>
            <a:br>
              <a:rPr lang="en-GB" sz="2800">
                <a:ea typeface="+mn-lt"/>
                <a:cs typeface="+mn-lt"/>
              </a:rPr>
            </a:br>
            <a:r>
              <a:rPr lang="en-GB" sz="2800">
                <a:solidFill>
                  <a:srgbClr val="F36F2C"/>
                </a:solidFill>
                <a:ea typeface="+mn-lt"/>
                <a:cs typeface="+mn-lt"/>
              </a:rPr>
              <a:t>Poloidal field coils </a:t>
            </a:r>
            <a:r>
              <a:rPr lang="en-GB" sz="2800">
                <a:ea typeface="+mn-lt"/>
                <a:cs typeface="+mn-lt"/>
              </a:rPr>
              <a:t>– lie at the top and bottom of the torus</a:t>
            </a:r>
          </a:p>
          <a:p>
            <a:pPr marL="0" indent="0">
              <a:buNone/>
            </a:pPr>
            <a:r>
              <a:rPr lang="en-GB" sz="2800">
                <a:ea typeface="+mn-lt"/>
                <a:cs typeface="+mn-lt"/>
              </a:rPr>
              <a:t>	</a:t>
            </a:r>
            <a:br>
              <a:rPr lang="en-GB" sz="2800">
                <a:ea typeface="+mn-lt"/>
                <a:cs typeface="+mn-lt"/>
              </a:rPr>
            </a:br>
            <a:endParaRPr lang="en-GB"/>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38</a:t>
            </a:fld>
            <a:endParaRPr lang="en-GB"/>
          </a:p>
        </p:txBody>
      </p:sp>
    </p:spTree>
    <p:extLst>
      <p:ext uri="{BB962C8B-B14F-4D97-AF65-F5344CB8AC3E}">
        <p14:creationId xmlns:p14="http://schemas.microsoft.com/office/powerpoint/2010/main" val="14420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112E-3D06-4E5E-BD26-D9238101A888}"/>
              </a:ext>
            </a:extLst>
          </p:cNvPr>
          <p:cNvSpPr>
            <a:spLocks noGrp="1"/>
          </p:cNvSpPr>
          <p:nvPr>
            <p:ph type="title"/>
          </p:nvPr>
        </p:nvSpPr>
        <p:spPr/>
        <p:txBody>
          <a:bodyPr/>
          <a:lstStyle/>
          <a:p>
            <a:r>
              <a:rPr lang="en-US"/>
              <a:t>Toroidal field coils</a:t>
            </a:r>
            <a:endParaRPr lang="en-GB"/>
          </a:p>
        </p:txBody>
      </p:sp>
      <p:sp>
        <p:nvSpPr>
          <p:cNvPr id="3" name="Content Placeholder 2">
            <a:extLst>
              <a:ext uri="{FF2B5EF4-FFF2-40B4-BE49-F238E27FC236}">
                <a16:creationId xmlns:a16="http://schemas.microsoft.com/office/drawing/2014/main" id="{12FF5D18-CFFB-420E-8CE5-2BA6F3665D21}"/>
              </a:ext>
            </a:extLst>
          </p:cNvPr>
          <p:cNvSpPr>
            <a:spLocks noGrp="1"/>
          </p:cNvSpPr>
          <p:nvPr>
            <p:ph idx="1"/>
          </p:nvPr>
        </p:nvSpPr>
        <p:spPr/>
        <p:txBody>
          <a:bodyPr/>
          <a:lstStyle/>
          <a:p>
            <a:pPr>
              <a:buFont typeface="Arial"/>
              <a:buChar char="•"/>
            </a:pPr>
            <a:r>
              <a:rPr lang="en-GB" sz="2800" dirty="0">
                <a:ea typeface="+mn-lt"/>
                <a:cs typeface="+mn-lt"/>
              </a:rPr>
              <a:t>Strongest field in tokamak</a:t>
            </a:r>
          </a:p>
          <a:p>
            <a:pPr>
              <a:buFont typeface="Arial"/>
              <a:buChar char="•"/>
            </a:pPr>
            <a:r>
              <a:rPr lang="en-GB" sz="2800" dirty="0">
                <a:ea typeface="+mn-lt"/>
                <a:cs typeface="+mn-lt"/>
              </a:rPr>
              <a:t>D-shaped</a:t>
            </a:r>
          </a:p>
          <a:p>
            <a:pPr>
              <a:buFont typeface="Arial"/>
              <a:buChar char="•"/>
            </a:pPr>
            <a:r>
              <a:rPr lang="en-GB" sz="2800" dirty="0">
                <a:ea typeface="+mn-lt"/>
                <a:cs typeface="+mn-lt"/>
              </a:rPr>
              <a:t>Wrap around doughnut</a:t>
            </a:r>
          </a:p>
          <a:p>
            <a:pPr>
              <a:buFont typeface="Arial"/>
              <a:buChar char="•"/>
            </a:pPr>
            <a:endParaRPr lang="en-GB" dirty="0">
              <a:ea typeface="+mn-lt"/>
              <a:cs typeface="+mn-lt"/>
            </a:endParaRPr>
          </a:p>
          <a:p>
            <a:pPr>
              <a:buFont typeface="Arial"/>
              <a:buChar char="•"/>
            </a:pPr>
            <a:r>
              <a:rPr lang="en-GB" sz="2800" dirty="0">
                <a:ea typeface="+mn-lt"/>
                <a:cs typeface="+mn-lt"/>
              </a:rPr>
              <a:t>Additional magnetic fields needed </a:t>
            </a:r>
            <a:br>
              <a:rPr lang="en-GB" sz="2800" dirty="0">
                <a:ea typeface="+mn-lt"/>
                <a:cs typeface="+mn-lt"/>
              </a:rPr>
            </a:br>
            <a:r>
              <a:rPr lang="en-GB" sz="2800" dirty="0">
                <a:ea typeface="+mn-lt"/>
                <a:cs typeface="+mn-lt"/>
              </a:rPr>
              <a:t>for stable confinement</a:t>
            </a:r>
            <a:endParaRPr lang="nl-NL" sz="2800" dirty="0">
              <a:ea typeface="+mn-lt"/>
              <a:cs typeface="+mn-lt"/>
            </a:endParaRPr>
          </a:p>
        </p:txBody>
      </p:sp>
      <p:sp>
        <p:nvSpPr>
          <p:cNvPr id="4" name="Footer Placeholder 3">
            <a:extLst>
              <a:ext uri="{FF2B5EF4-FFF2-40B4-BE49-F238E27FC236}">
                <a16:creationId xmlns:a16="http://schemas.microsoft.com/office/drawing/2014/main" id="{B7CCEEF2-FC60-40D5-A379-6733464BAAA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F58CDE31-D387-4DC7-901B-D637E6DB68DA}"/>
              </a:ext>
            </a:extLst>
          </p:cNvPr>
          <p:cNvSpPr>
            <a:spLocks noGrp="1"/>
          </p:cNvSpPr>
          <p:nvPr>
            <p:ph type="sldNum" sz="quarter" idx="12"/>
          </p:nvPr>
        </p:nvSpPr>
        <p:spPr/>
        <p:txBody>
          <a:bodyPr/>
          <a:lstStyle/>
          <a:p>
            <a:fld id="{607FDA0D-75C2-4509-B589-D4A45AB8915E}" type="slidenum">
              <a:rPr lang="en-GB" smtClean="0"/>
              <a:t>39</a:t>
            </a:fld>
            <a:endParaRPr lang="en-GB"/>
          </a:p>
        </p:txBody>
      </p:sp>
      <p:pic>
        <p:nvPicPr>
          <p:cNvPr id="10" name="Picture 9">
            <a:extLst>
              <a:ext uri="{FF2B5EF4-FFF2-40B4-BE49-F238E27FC236}">
                <a16:creationId xmlns:a16="http://schemas.microsoft.com/office/drawing/2014/main" id="{D5EC650F-89D9-4F04-9B44-FD0AC7EB599F}"/>
              </a:ext>
            </a:extLst>
          </p:cNvPr>
          <p:cNvPicPr>
            <a:picLocks noChangeAspect="1"/>
          </p:cNvPicPr>
          <p:nvPr/>
        </p:nvPicPr>
        <p:blipFill rotWithShape="1">
          <a:blip r:embed="rId2"/>
          <a:srcRect l="19919" r="12060" b="9276"/>
          <a:stretch/>
        </p:blipFill>
        <p:spPr>
          <a:xfrm>
            <a:off x="7660051" y="1690688"/>
            <a:ext cx="4196915" cy="4029554"/>
          </a:xfrm>
          <a:prstGeom prst="rect">
            <a:avLst/>
          </a:prstGeom>
          <a:ln w="19050">
            <a:solidFill>
              <a:srgbClr val="F36F2C"/>
            </a:solidFill>
          </a:ln>
        </p:spPr>
      </p:pic>
      <p:sp>
        <p:nvSpPr>
          <p:cNvPr id="7" name="TextBox 6">
            <a:extLst>
              <a:ext uri="{FF2B5EF4-FFF2-40B4-BE49-F238E27FC236}">
                <a16:creationId xmlns:a16="http://schemas.microsoft.com/office/drawing/2014/main" id="{265C96B0-FC6E-4485-9445-A68CCC4E7E0F}"/>
              </a:ext>
            </a:extLst>
          </p:cNvPr>
          <p:cNvSpPr txBox="1"/>
          <p:nvPr/>
        </p:nvSpPr>
        <p:spPr>
          <a:xfrm>
            <a:off x="7613569" y="6067425"/>
            <a:ext cx="4243397"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Credit: ITER</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GB"/>
              <a:t>Classroom exercise 1.1  - answers </a:t>
            </a:r>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US"/>
              <a:t>Discuss!</a:t>
            </a:r>
            <a:endParaRPr lang="en-GB"/>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a:t>Module 1: Fusion Basics</a:t>
            </a:r>
            <a:endParaRPr lang="en-GB"/>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4</a:t>
            </a:fld>
            <a:endParaRPr lang="en-GB"/>
          </a:p>
        </p:txBody>
      </p:sp>
    </p:spTree>
    <p:extLst>
      <p:ext uri="{BB962C8B-B14F-4D97-AF65-F5344CB8AC3E}">
        <p14:creationId xmlns:p14="http://schemas.microsoft.com/office/powerpoint/2010/main" val="133919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3D81-F67A-4127-B113-0C2A232C3E44}"/>
              </a:ext>
            </a:extLst>
          </p:cNvPr>
          <p:cNvSpPr>
            <a:spLocks noGrp="1"/>
          </p:cNvSpPr>
          <p:nvPr>
            <p:ph type="title"/>
          </p:nvPr>
        </p:nvSpPr>
        <p:spPr/>
        <p:txBody>
          <a:bodyPr/>
          <a:lstStyle/>
          <a:p>
            <a:r>
              <a:rPr lang="en-US"/>
              <a:t>Central solenoid</a:t>
            </a:r>
            <a:endParaRPr lang="en-GB"/>
          </a:p>
        </p:txBody>
      </p:sp>
      <p:sp>
        <p:nvSpPr>
          <p:cNvPr id="3" name="Content Placeholder 2">
            <a:extLst>
              <a:ext uri="{FF2B5EF4-FFF2-40B4-BE49-F238E27FC236}">
                <a16:creationId xmlns:a16="http://schemas.microsoft.com/office/drawing/2014/main" id="{BF8CDBA6-8900-4D48-BB97-37AA1399A491}"/>
              </a:ext>
            </a:extLst>
          </p:cNvPr>
          <p:cNvSpPr>
            <a:spLocks noGrp="1"/>
          </p:cNvSpPr>
          <p:nvPr>
            <p:ph idx="1"/>
          </p:nvPr>
        </p:nvSpPr>
        <p:spPr/>
        <p:txBody>
          <a:bodyPr/>
          <a:lstStyle/>
          <a:p>
            <a:r>
              <a:rPr lang="en-US" sz="2800"/>
              <a:t>Stacked set of coils located in the hole of the doughnut</a:t>
            </a:r>
            <a:endParaRPr lang="en-US"/>
          </a:p>
          <a:p>
            <a:r>
              <a:rPr lang="en-US" sz="2800"/>
              <a:t>Field used indirectly: </a:t>
            </a:r>
            <a:br>
              <a:rPr lang="en-US" sz="2800"/>
            </a:br>
            <a:r>
              <a:rPr lang="en-US" sz="2800">
                <a:solidFill>
                  <a:srgbClr val="F36F2C"/>
                </a:solidFill>
              </a:rPr>
              <a:t>magnetic induction </a:t>
            </a:r>
            <a:r>
              <a:rPr lang="en-US" sz="2800"/>
              <a:t>to create a </a:t>
            </a:r>
            <a:r>
              <a:rPr lang="en-US" sz="2800">
                <a:solidFill>
                  <a:srgbClr val="F36F2C"/>
                </a:solidFill>
              </a:rPr>
              <a:t>current</a:t>
            </a:r>
            <a:r>
              <a:rPr lang="en-US" sz="2800"/>
              <a:t> in the plasma</a:t>
            </a:r>
          </a:p>
          <a:p>
            <a:endParaRPr lang="en-US" sz="2800"/>
          </a:p>
          <a:p>
            <a:r>
              <a:rPr lang="en-US" sz="2800"/>
              <a:t>This current creates a </a:t>
            </a:r>
            <a:r>
              <a:rPr lang="en-US" sz="2800">
                <a:solidFill>
                  <a:srgbClr val="F36F2C"/>
                </a:solidFill>
              </a:rPr>
              <a:t>poloidal magnetic field</a:t>
            </a:r>
          </a:p>
          <a:p>
            <a:endParaRPr lang="en-US" sz="2800">
              <a:solidFill>
                <a:srgbClr val="F36F2C"/>
              </a:solidFill>
            </a:endParaRPr>
          </a:p>
          <a:p>
            <a:r>
              <a:rPr lang="en-US" sz="2800">
                <a:solidFill>
                  <a:schemeClr val="bg1"/>
                </a:solidFill>
              </a:rPr>
              <a:t>Toroidal + poloidal field → </a:t>
            </a:r>
            <a:r>
              <a:rPr lang="en-US" sz="2800">
                <a:solidFill>
                  <a:srgbClr val="F36F2C"/>
                </a:solidFill>
              </a:rPr>
              <a:t>helical magnetic field</a:t>
            </a:r>
          </a:p>
          <a:p>
            <a:r>
              <a:rPr lang="en-US" sz="2800">
                <a:solidFill>
                  <a:schemeClr val="bg1"/>
                </a:solidFill>
              </a:rPr>
              <a:t>Helical field necessary for stable confinement</a:t>
            </a:r>
            <a:endParaRPr lang="en-GB" sz="2800">
              <a:solidFill>
                <a:schemeClr val="bg1"/>
              </a:solidFill>
            </a:endParaRPr>
          </a:p>
        </p:txBody>
      </p:sp>
      <p:sp>
        <p:nvSpPr>
          <p:cNvPr id="4" name="Footer Placeholder 3">
            <a:extLst>
              <a:ext uri="{FF2B5EF4-FFF2-40B4-BE49-F238E27FC236}">
                <a16:creationId xmlns:a16="http://schemas.microsoft.com/office/drawing/2014/main" id="{CAFF9B23-AE15-4E9B-A2EF-C4CFFC5DFC81}"/>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E63DD037-1C32-4ACE-8FDD-F0637C676AE4}"/>
              </a:ext>
            </a:extLst>
          </p:cNvPr>
          <p:cNvSpPr>
            <a:spLocks noGrp="1"/>
          </p:cNvSpPr>
          <p:nvPr>
            <p:ph type="sldNum" sz="quarter" idx="12"/>
          </p:nvPr>
        </p:nvSpPr>
        <p:spPr/>
        <p:txBody>
          <a:bodyPr/>
          <a:lstStyle/>
          <a:p>
            <a:fld id="{607FDA0D-75C2-4509-B589-D4A45AB8915E}" type="slidenum">
              <a:rPr lang="en-GB" smtClean="0"/>
              <a:t>40</a:t>
            </a:fld>
            <a:endParaRPr lang="en-GB"/>
          </a:p>
        </p:txBody>
      </p:sp>
    </p:spTree>
    <p:extLst>
      <p:ext uri="{BB962C8B-B14F-4D97-AF65-F5344CB8AC3E}">
        <p14:creationId xmlns:p14="http://schemas.microsoft.com/office/powerpoint/2010/main" val="28110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a:t>Magnetic properties</a:t>
            </a: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a:xfrm>
                <a:off x="838200" y="1690688"/>
                <a:ext cx="10832184" cy="4376737"/>
              </a:xfrm>
            </p:spPr>
            <p:txBody>
              <a:bodyPr/>
              <a:lstStyle/>
              <a:p>
                <a:r>
                  <a:rPr lang="en-GB" sz="3200" dirty="0">
                    <a:solidFill>
                      <a:srgbClr val="F36F2C"/>
                    </a:solidFill>
                    <a:cs typeface="Calibri"/>
                  </a:rPr>
                  <a:t>Magnetic field strength </a:t>
                </a:r>
                <a14:m>
                  <m:oMath xmlns:m="http://schemas.openxmlformats.org/officeDocument/2006/math">
                    <m:r>
                      <a:rPr lang="en-GB" sz="3200" i="1" dirty="0" smtClean="0">
                        <a:solidFill>
                          <a:srgbClr val="F36F2C"/>
                        </a:solidFill>
                        <a:latin typeface="Cambria Math" panose="02040503050406030204" pitchFamily="18" charset="0"/>
                        <a:cs typeface="Calibri"/>
                      </a:rPr>
                      <m:t>𝐵</m:t>
                    </m:r>
                  </m:oMath>
                </a14:m>
                <a:endParaRPr lang="en-GB" sz="2400" dirty="0">
                  <a:solidFill>
                    <a:srgbClr val="F36F2C"/>
                  </a:solidFill>
                  <a:ea typeface="+mn-lt"/>
                  <a:cs typeface="+mn-lt"/>
                </a:endParaRPr>
              </a:p>
              <a:p>
                <a:pPr lvl="1" indent="-285750"/>
                <a:r>
                  <a:rPr lang="en-GB" dirty="0">
                    <a:ea typeface="+mn-lt"/>
                    <a:cs typeface="+mn-lt"/>
                  </a:rPr>
                  <a:t>Higher density of magnetic field lines leads to higher value of B</a:t>
                </a:r>
                <a:br>
                  <a:rPr lang="en-GB" dirty="0">
                    <a:ea typeface="+mn-lt"/>
                    <a:cs typeface="+mn-lt"/>
                  </a:rPr>
                </a:br>
                <a:endParaRPr lang="en-GB" dirty="0">
                  <a:ea typeface="+mn-lt"/>
                  <a:cs typeface="+mn-lt"/>
                </a:endParaRPr>
              </a:p>
              <a:p>
                <a:pPr lvl="1" indent="-285750"/>
                <a:endParaRPr lang="en-GB" dirty="0">
                  <a:cs typeface="Calibri"/>
                </a:endParaRPr>
              </a:p>
              <a:p>
                <a:r>
                  <a:rPr lang="en-GB" sz="3200" dirty="0">
                    <a:solidFill>
                      <a:srgbClr val="F36F2C"/>
                    </a:solidFill>
                    <a:cs typeface="Calibri"/>
                  </a:rPr>
                  <a:t>Magnetic flux </a:t>
                </a:r>
                <a14:m>
                  <m:oMath xmlns:m="http://schemas.openxmlformats.org/officeDocument/2006/math">
                    <m:r>
                      <m:rPr>
                        <m:sty m:val="p"/>
                      </m:rPr>
                      <a:rPr lang="el-GR" sz="3200" i="1" smtClean="0">
                        <a:solidFill>
                          <a:srgbClr val="F36F2C"/>
                        </a:solidFill>
                        <a:latin typeface="Cambria Math" panose="02040503050406030204" pitchFamily="18" charset="0"/>
                        <a:ea typeface="Cambria Math" panose="02040503050406030204" pitchFamily="18" charset="0"/>
                        <a:cs typeface="Calibri"/>
                      </a:rPr>
                      <m:t>Φ</m:t>
                    </m:r>
                  </m:oMath>
                </a14:m>
                <a:endParaRPr lang="en-GB" sz="3200" dirty="0">
                  <a:solidFill>
                    <a:srgbClr val="F36F2C"/>
                  </a:solidFill>
                  <a:cs typeface="Calibri"/>
                </a:endParaRPr>
              </a:p>
              <a:p>
                <a:pPr lvl="1" indent="-285750"/>
                <a:r>
                  <a:rPr lang="en-GB" dirty="0">
                    <a:cs typeface="Calibri"/>
                  </a:rPr>
                  <a:t>‘Phi' </a:t>
                </a:r>
              </a:p>
              <a:p>
                <a:pPr lvl="1" indent="-285750"/>
                <a:r>
                  <a:rPr lang="en-GB" dirty="0">
                    <a:cs typeface="Calibri"/>
                  </a:rPr>
                  <a:t>Density of magnetic field lines though a surface</a:t>
                </a:r>
              </a:p>
              <a:p>
                <a:pPr lvl="1" indent="-285750"/>
                <a:r>
                  <a:rPr lang="en-GB" dirty="0">
                    <a:cs typeface="Calibri"/>
                  </a:rPr>
                  <a:t>Field lines are perpendicular to surface</a:t>
                </a:r>
              </a:p>
              <a:p>
                <a:pPr marL="400050" lvl="1" indent="0">
                  <a:buNone/>
                </a:pPr>
                <a:endParaRPr lang="en-GB" sz="2400" dirty="0">
                  <a:cs typeface="Calibri"/>
                </a:endParaRPr>
              </a:p>
            </p:txBody>
          </p:sp>
        </mc:Choice>
        <mc:Fallback xmlns="">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xfrm>
                <a:off x="838200" y="1690688"/>
                <a:ext cx="10832184" cy="4376737"/>
              </a:xfrm>
              <a:blipFill>
                <a:blip r:embed="rId2"/>
                <a:stretch>
                  <a:fillRect l="-1295" t="-3064" r="-901"/>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41</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9E0D4F-1714-48E2-9971-219CCC4DF639}"/>
                  </a:ext>
                </a:extLst>
              </p:cNvPr>
              <p:cNvSpPr txBox="1"/>
              <p:nvPr/>
            </p:nvSpPr>
            <p:spPr>
              <a:xfrm>
                <a:off x="4580040" y="2701420"/>
                <a:ext cx="3031920"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l-GR" sz="3200" i="1" smtClean="0">
                          <a:solidFill>
                            <a:schemeClr val="bg1"/>
                          </a:solidFill>
                          <a:latin typeface="Cambria Math" panose="02040503050406030204" pitchFamily="18" charset="0"/>
                          <a:ea typeface="Cambria Math" panose="02040503050406030204" pitchFamily="18" charset="0"/>
                        </a:rPr>
                        <m:t>Φ</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𝐵</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𝐴</m:t>
                      </m:r>
                      <m:r>
                        <a:rPr lang="en-US" sz="3200" b="0" i="1" smtClean="0">
                          <a:solidFill>
                            <a:schemeClr val="bg1"/>
                          </a:solidFill>
                          <a:latin typeface="Cambria Math" panose="02040503050406030204" pitchFamily="18" charset="0"/>
                          <a:ea typeface="Cambria Math" panose="02040503050406030204" pitchFamily="18" charset="0"/>
                        </a:rPr>
                        <m:t> </m:t>
                      </m:r>
                      <m:r>
                        <m:rPr>
                          <m:nor/>
                        </m:rPr>
                        <a:rPr lang="en-US" sz="3200" b="0" i="0" smtClean="0">
                          <a:solidFill>
                            <a:schemeClr val="bg1"/>
                          </a:solidFill>
                          <a:latin typeface="Cambria Math" panose="02040503050406030204" pitchFamily="18" charset="0"/>
                          <a:ea typeface="Cambria Math" panose="02040503050406030204" pitchFamily="18" charset="0"/>
                        </a:rPr>
                        <m:t>cos</m:t>
                      </m:r>
                      <m:r>
                        <m:rPr>
                          <m:nor/>
                        </m:rPr>
                        <a:rPr lang="en-US" sz="3200" b="0" i="0" smtClean="0">
                          <a:solidFill>
                            <a:schemeClr val="bg1"/>
                          </a:solidFill>
                          <a:latin typeface="Cambria Math" panose="02040503050406030204" pitchFamily="18" charset="0"/>
                          <a:ea typeface="Cambria Math" panose="02040503050406030204" pitchFamily="18" charset="0"/>
                        </a:rPr>
                        <m:t>(</m:t>
                      </m:r>
                      <m:r>
                        <m:rPr>
                          <m:sty m:val="p"/>
                        </m:rPr>
                        <a:rPr lang="el-GR" sz="3200" b="0" i="1" smtClean="0">
                          <a:solidFill>
                            <a:schemeClr val="bg1"/>
                          </a:solidFill>
                          <a:latin typeface="Cambria Math" panose="02040503050406030204" pitchFamily="18" charset="0"/>
                          <a:ea typeface="Cambria Math" panose="02040503050406030204" pitchFamily="18" charset="0"/>
                        </a:rPr>
                        <m:t>α</m:t>
                      </m:r>
                      <m:r>
                        <a:rPr lang="en-US" sz="3200" b="0" i="1" smtClean="0">
                          <a:solidFill>
                            <a:schemeClr val="bg1"/>
                          </a:solidFill>
                          <a:latin typeface="Cambria Math" panose="02040503050406030204" pitchFamily="18" charset="0"/>
                          <a:ea typeface="Cambria Math" panose="02040503050406030204" pitchFamily="18" charset="0"/>
                        </a:rPr>
                        <m:t>)</m:t>
                      </m:r>
                    </m:oMath>
                  </m:oMathPara>
                </a14:m>
                <a:endParaRPr lang="en-GB" sz="2800" dirty="0">
                  <a:solidFill>
                    <a:schemeClr val="bg1"/>
                  </a:solidFill>
                </a:endParaRPr>
              </a:p>
            </p:txBody>
          </p:sp>
        </mc:Choice>
        <mc:Fallback xmlns="">
          <p:sp>
            <p:nvSpPr>
              <p:cNvPr id="6" name="TextBox 5">
                <a:extLst>
                  <a:ext uri="{FF2B5EF4-FFF2-40B4-BE49-F238E27FC236}">
                    <a16:creationId xmlns:a16="http://schemas.microsoft.com/office/drawing/2014/main" id="{CC9E0D4F-1714-48E2-9971-219CCC4DF639}"/>
                  </a:ext>
                </a:extLst>
              </p:cNvPr>
              <p:cNvSpPr txBox="1">
                <a:spLocks noRot="1" noChangeAspect="1" noMove="1" noResize="1" noEditPoints="1" noAdjustHandles="1" noChangeArrowheads="1" noChangeShapeType="1" noTextEdit="1"/>
              </p:cNvSpPr>
              <p:nvPr/>
            </p:nvSpPr>
            <p:spPr>
              <a:xfrm>
                <a:off x="4580040" y="2701420"/>
                <a:ext cx="3031920" cy="492443"/>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762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a:t>Electromotive force (EMF)</a:t>
            </a:r>
            <a:endParaRPr lang="en-GB"/>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lstStyle/>
              <a:p>
                <a:pPr>
                  <a:buFont typeface="Arial"/>
                  <a:buChar char="•"/>
                </a:pPr>
                <a:r>
                  <a:rPr lang="en-GB" sz="3200" dirty="0">
                    <a:ea typeface="+mn-lt"/>
                    <a:cs typeface="+mn-lt"/>
                  </a:rPr>
                  <a:t>Depends on the </a:t>
                </a:r>
                <a:r>
                  <a:rPr lang="en-GB" sz="3200" dirty="0">
                    <a:solidFill>
                      <a:srgbClr val="F36F2C"/>
                    </a:solidFill>
                    <a:ea typeface="+mn-lt"/>
                    <a:cs typeface="+mn-lt"/>
                  </a:rPr>
                  <a:t>rate of change of magnetic flux</a:t>
                </a:r>
                <a:endParaRPr lang="en-GB" sz="3200" dirty="0">
                  <a:solidFill>
                    <a:srgbClr val="F36F2C"/>
                  </a:solidFill>
                  <a:cs typeface="Calibri"/>
                </a:endParaRPr>
              </a:p>
              <a:p>
                <a:pPr>
                  <a:buFont typeface="Arial"/>
                  <a:buChar char="•"/>
                </a:pPr>
                <a:r>
                  <a:rPr lang="en-GB" sz="3200" dirty="0">
                    <a:ea typeface="+mn-lt"/>
                    <a:cs typeface="+mn-lt"/>
                  </a:rPr>
                  <a:t>Calculated by: </a:t>
                </a:r>
              </a:p>
              <a:p>
                <a:pPr>
                  <a:buFont typeface="Arial"/>
                  <a:buChar char="•"/>
                </a:pPr>
                <a:endParaRPr lang="en-GB" sz="3200" dirty="0">
                  <a:ea typeface="+mn-lt"/>
                  <a:cs typeface="+mn-lt"/>
                </a:endParaRPr>
              </a:p>
              <a:p>
                <a:pPr>
                  <a:buFont typeface="Arial"/>
                  <a:buChar char="•"/>
                </a:pPr>
                <a:endParaRPr lang="en-GB" sz="3200" dirty="0">
                  <a:ea typeface="+mn-lt"/>
                  <a:cs typeface="+mn-lt"/>
                </a:endParaRPr>
              </a:p>
              <a:p>
                <a:pPr>
                  <a:buFont typeface="Arial"/>
                  <a:buChar char="•"/>
                </a:pPr>
                <a:r>
                  <a:rPr lang="en-GB" sz="3200" dirty="0">
                    <a:ea typeface="+mn-lt"/>
                    <a:cs typeface="+mn-lt"/>
                  </a:rPr>
                  <a:t>EMF: </a:t>
                </a:r>
                <a14:m>
                  <m:oMath xmlns:m="http://schemas.openxmlformats.org/officeDocument/2006/math">
                    <m:r>
                      <a:rPr lang="en-GB" i="1" smtClean="0">
                        <a:latin typeface="Cambria Math" panose="02040503050406030204" pitchFamily="18" charset="0"/>
                        <a:ea typeface="Cambria Math" panose="02040503050406030204" pitchFamily="18" charset="0"/>
                        <a:cs typeface="+mn-lt"/>
                      </a:rPr>
                      <m:t>𝜀</m:t>
                    </m:r>
                  </m:oMath>
                </a14:m>
                <a:r>
                  <a:rPr lang="en-GB" sz="3200" dirty="0">
                    <a:ea typeface="+mn-lt"/>
                    <a:cs typeface="+mn-lt"/>
                  </a:rPr>
                  <a:t> (epsilon)</a:t>
                </a:r>
              </a:p>
              <a:p>
                <a:pPr>
                  <a:buFont typeface="Arial"/>
                  <a:buChar char="•"/>
                </a:pPr>
                <a:endParaRPr lang="en-GB" sz="3200" dirty="0">
                  <a:ea typeface="+mn-lt"/>
                  <a:cs typeface="+mn-lt"/>
                </a:endParaRPr>
              </a:p>
              <a:p>
                <a:r>
                  <a:rPr lang="en-GB" sz="2800" dirty="0">
                    <a:ea typeface="+mn-lt"/>
                    <a:cs typeface="+mn-lt"/>
                  </a:rPr>
                  <a:t>Used by transformers</a:t>
                </a:r>
              </a:p>
              <a:p>
                <a:pPr>
                  <a:buFont typeface="Arial"/>
                  <a:buChar char="•"/>
                </a:pPr>
                <a:endParaRPr lang="en-GB" sz="3200" dirty="0">
                  <a:ea typeface="+mn-lt"/>
                  <a:cs typeface="+mn-lt"/>
                </a:endParaRPr>
              </a:p>
              <a:p>
                <a:pPr>
                  <a:buFont typeface="Arial"/>
                  <a:buChar char="•"/>
                </a:pPr>
                <a:endParaRPr lang="en-GB" sz="3200" dirty="0">
                  <a:ea typeface="+mn-lt"/>
                  <a:cs typeface="+mn-lt"/>
                </a:endParaRPr>
              </a:p>
              <a:p>
                <a:pPr marL="457200" lvl="1" indent="0">
                  <a:buNone/>
                </a:pPr>
                <a:r>
                  <a:rPr lang="en-GB" sz="2400" b="1" dirty="0">
                    <a:ea typeface="+mn-lt"/>
                    <a:cs typeface="+mn-lt"/>
                  </a:rPr>
                  <a:t> </a:t>
                </a:r>
                <a:endParaRPr lang="en-US" sz="2400" dirty="0">
                  <a:cs typeface="Calibri"/>
                </a:endParaRPr>
              </a:p>
              <a:p>
                <a:endParaRPr lang="en-GB" dirty="0"/>
              </a:p>
            </p:txBody>
          </p:sp>
        </mc:Choice>
        <mc:Fallback>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blipFill>
                <a:blip r:embed="rId2"/>
                <a:stretch>
                  <a:fillRect l="-1333" t="-2925"/>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42</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1A0EF5-EC9F-48A5-B516-747DCA4A44EA}"/>
                  </a:ext>
                </a:extLst>
              </p:cNvPr>
              <p:cNvSpPr txBox="1"/>
              <p:nvPr/>
            </p:nvSpPr>
            <p:spPr>
              <a:xfrm>
                <a:off x="881380" y="2927658"/>
                <a:ext cx="10429240" cy="584775"/>
              </a:xfrm>
              <a:prstGeom prst="rect">
                <a:avLst/>
              </a:prstGeom>
              <a:noFill/>
            </p:spPr>
            <p:txBody>
              <a:bodyPr wrap="square">
                <a:spAutoFit/>
              </a:bodyPr>
              <a:lstStyle/>
              <a:p>
                <a14:m>
                  <m:oMath xmlns:m="http://schemas.openxmlformats.org/officeDocument/2006/math">
                    <m:r>
                      <m:rPr>
                        <m:nor/>
                      </m:rPr>
                      <a:rPr lang="en-US" sz="3200" b="0" i="0" smtClean="0">
                        <a:solidFill>
                          <a:schemeClr val="bg1"/>
                        </a:solidFill>
                        <a:latin typeface="Cambria Math" panose="02040503050406030204" pitchFamily="18" charset="0"/>
                        <a:ea typeface="Cambria Math" panose="02040503050406030204" pitchFamily="18" charset="0"/>
                        <a:cs typeface="+mn-lt"/>
                      </a:rPr>
                      <m:t>Number</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of</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windings</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of</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the</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coil</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a:rPr lang="en-US" sz="3200" b="0" i="1" smtClean="0">
                        <a:solidFill>
                          <a:schemeClr val="bg1"/>
                        </a:solidFill>
                        <a:latin typeface="Cambria Math" panose="02040503050406030204" pitchFamily="18" charset="0"/>
                        <a:ea typeface="Cambria Math" panose="02040503050406030204" pitchFamily="18" charset="0"/>
                        <a:cs typeface="+mn-lt"/>
                      </a:rPr>
                      <m:t>×</m:t>
                    </m:r>
                    <m:r>
                      <m:rPr>
                        <m:nor/>
                      </m:rPr>
                      <a:rPr lang="en-US" sz="3200" b="0" i="0" smtClean="0">
                        <a:solidFill>
                          <a:schemeClr val="bg1"/>
                        </a:solidFill>
                        <a:latin typeface="Cambria Math" panose="02040503050406030204" pitchFamily="18" charset="0"/>
                        <a:ea typeface="Cambria Math" panose="02040503050406030204" pitchFamily="18" charset="0"/>
                        <a:cs typeface="+mn-lt"/>
                      </a:rPr>
                      <m:t>change</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in</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magnetic</m:t>
                    </m:r>
                    <m:r>
                      <m:rPr>
                        <m:nor/>
                      </m:rPr>
                      <a:rPr lang="en-US" sz="3200" b="0" i="0" smtClean="0">
                        <a:solidFill>
                          <a:schemeClr val="bg1"/>
                        </a:solidFill>
                        <a:latin typeface="Cambria Math" panose="02040503050406030204" pitchFamily="18" charset="0"/>
                        <a:ea typeface="Cambria Math" panose="02040503050406030204" pitchFamily="18" charset="0"/>
                        <a:cs typeface="+mn-lt"/>
                      </a:rPr>
                      <m:t> </m:t>
                    </m:r>
                    <m:r>
                      <m:rPr>
                        <m:nor/>
                      </m:rPr>
                      <a:rPr lang="en-US" sz="3200" b="0" i="0" smtClean="0">
                        <a:solidFill>
                          <a:schemeClr val="bg1"/>
                        </a:solidFill>
                        <a:latin typeface="Cambria Math" panose="02040503050406030204" pitchFamily="18" charset="0"/>
                        <a:ea typeface="Cambria Math" panose="02040503050406030204" pitchFamily="18" charset="0"/>
                        <a:cs typeface="+mn-lt"/>
                      </a:rPr>
                      <m:t>flux</m:t>
                    </m:r>
                  </m:oMath>
                </a14:m>
                <a:r>
                  <a:rPr lang="en-GB" sz="3200" i="1">
                    <a:solidFill>
                      <a:schemeClr val="bg1"/>
                    </a:solidFill>
                    <a:latin typeface="Cambria Math" panose="02040503050406030204" pitchFamily="18" charset="0"/>
                    <a:ea typeface="Cambria Math" panose="02040503050406030204" pitchFamily="18" charset="0"/>
                    <a:cs typeface="Calibri"/>
                  </a:rPr>
                  <a:t> </a:t>
                </a:r>
              </a:p>
            </p:txBody>
          </p:sp>
        </mc:Choice>
        <mc:Fallback xmlns="">
          <p:sp>
            <p:nvSpPr>
              <p:cNvPr id="7" name="TextBox 6">
                <a:extLst>
                  <a:ext uri="{FF2B5EF4-FFF2-40B4-BE49-F238E27FC236}">
                    <a16:creationId xmlns:a16="http://schemas.microsoft.com/office/drawing/2014/main" id="{AF1A0EF5-EC9F-48A5-B516-747DCA4A44EA}"/>
                  </a:ext>
                </a:extLst>
              </p:cNvPr>
              <p:cNvSpPr txBox="1">
                <a:spLocks noRot="1" noChangeAspect="1" noMove="1" noResize="1" noEditPoints="1" noAdjustHandles="1" noChangeArrowheads="1" noChangeShapeType="1" noTextEdit="1"/>
              </p:cNvSpPr>
              <p:nvPr/>
            </p:nvSpPr>
            <p:spPr>
              <a:xfrm>
                <a:off x="881380" y="2927658"/>
                <a:ext cx="10429240"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B9CBD0-2655-4188-9500-7742A53AFC96}"/>
                  </a:ext>
                </a:extLst>
              </p:cNvPr>
              <p:cNvSpPr txBox="1"/>
              <p:nvPr/>
            </p:nvSpPr>
            <p:spPr>
              <a:xfrm>
                <a:off x="4610100" y="4226293"/>
                <a:ext cx="2971800" cy="9351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3200" i="1" smtClean="0">
                          <a:solidFill>
                            <a:schemeClr val="bg1"/>
                          </a:solidFill>
                          <a:latin typeface="Cambria Math" panose="02040503050406030204" pitchFamily="18" charset="0"/>
                          <a:ea typeface="Cambria Math" panose="02040503050406030204" pitchFamily="18" charset="0"/>
                        </a:rPr>
                        <m:t>𝜀</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𝑁</m:t>
                      </m:r>
                      <m:r>
                        <a:rPr lang="en-US" sz="3200" b="0" i="1" smtClean="0">
                          <a:solidFill>
                            <a:schemeClr val="bg1"/>
                          </a:solidFill>
                          <a:latin typeface="Cambria Math" panose="02040503050406030204" pitchFamily="18" charset="0"/>
                          <a:ea typeface="Cambria Math" panose="02040503050406030204" pitchFamily="18" charset="0"/>
                        </a:rPr>
                        <m:t>∙−</m:t>
                      </m:r>
                      <m:f>
                        <m:fPr>
                          <m:ctrlPr>
                            <a:rPr lang="en-US" sz="3200" b="0" i="1" smtClean="0">
                              <a:solidFill>
                                <a:schemeClr val="bg1"/>
                              </a:solidFill>
                              <a:latin typeface="Cambria Math" panose="02040503050406030204" pitchFamily="18" charset="0"/>
                              <a:ea typeface="Cambria Math" panose="02040503050406030204" pitchFamily="18" charset="0"/>
                            </a:rPr>
                          </m:ctrlPr>
                        </m:fPr>
                        <m:num>
                          <m:r>
                            <m:rPr>
                              <m:nor/>
                            </m:rPr>
                            <a:rPr lang="en-US" sz="3200" b="0" i="0" smtClean="0">
                              <a:solidFill>
                                <a:schemeClr val="bg1"/>
                              </a:solidFill>
                              <a:latin typeface="Cambria Math" panose="02040503050406030204" pitchFamily="18" charset="0"/>
                              <a:ea typeface="Cambria Math" panose="02040503050406030204" pitchFamily="18" charset="0"/>
                            </a:rPr>
                            <m:t>d</m:t>
                          </m:r>
                          <m:r>
                            <m:rPr>
                              <m:sty m:val="p"/>
                            </m:rPr>
                            <a:rPr lang="el-GR" sz="3200" b="0" i="1" smtClean="0">
                              <a:solidFill>
                                <a:schemeClr val="bg1"/>
                              </a:solidFill>
                              <a:latin typeface="Cambria Math" panose="02040503050406030204" pitchFamily="18" charset="0"/>
                              <a:ea typeface="Cambria Math" panose="02040503050406030204" pitchFamily="18" charset="0"/>
                            </a:rPr>
                            <m:t>Φ</m:t>
                          </m:r>
                        </m:num>
                        <m:den>
                          <m:r>
                            <m:rPr>
                              <m:nor/>
                            </m:rPr>
                            <a:rPr lang="en-US" sz="3200" b="0" i="0" smtClean="0">
                              <a:solidFill>
                                <a:schemeClr val="bg1"/>
                              </a:solidFill>
                              <a:latin typeface="Cambria Math" panose="02040503050406030204" pitchFamily="18" charset="0"/>
                              <a:ea typeface="Cambria Math" panose="02040503050406030204" pitchFamily="18" charset="0"/>
                            </a:rPr>
                            <m:t>d</m:t>
                          </m:r>
                          <m:r>
                            <a:rPr lang="en-US" sz="3200" b="0" i="1" smtClean="0">
                              <a:solidFill>
                                <a:schemeClr val="bg1"/>
                              </a:solidFill>
                              <a:latin typeface="Cambria Math" panose="02040503050406030204" pitchFamily="18" charset="0"/>
                              <a:ea typeface="Cambria Math" panose="02040503050406030204" pitchFamily="18" charset="0"/>
                            </a:rPr>
                            <m:t>𝑡</m:t>
                          </m:r>
                        </m:den>
                      </m:f>
                    </m:oMath>
                  </m:oMathPara>
                </a14:m>
                <a:endParaRPr lang="en-GB" sz="3200">
                  <a:solidFill>
                    <a:schemeClr val="bg1"/>
                  </a:solidFill>
                </a:endParaRPr>
              </a:p>
            </p:txBody>
          </p:sp>
        </mc:Choice>
        <mc:Fallback xmlns="">
          <p:sp>
            <p:nvSpPr>
              <p:cNvPr id="8" name="TextBox 7">
                <a:extLst>
                  <a:ext uri="{FF2B5EF4-FFF2-40B4-BE49-F238E27FC236}">
                    <a16:creationId xmlns:a16="http://schemas.microsoft.com/office/drawing/2014/main" id="{DAB9CBD0-2655-4188-9500-7742A53AFC96}"/>
                  </a:ext>
                </a:extLst>
              </p:cNvPr>
              <p:cNvSpPr txBox="1">
                <a:spLocks noRot="1" noChangeAspect="1" noMove="1" noResize="1" noEditPoints="1" noAdjustHandles="1" noChangeArrowheads="1" noChangeShapeType="1" noTextEdit="1"/>
              </p:cNvSpPr>
              <p:nvPr/>
            </p:nvSpPr>
            <p:spPr>
              <a:xfrm>
                <a:off x="4610100" y="4226293"/>
                <a:ext cx="2971800" cy="93519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13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5ED5-A732-4BAF-B36E-5CFF0115DFBC}"/>
              </a:ext>
            </a:extLst>
          </p:cNvPr>
          <p:cNvSpPr>
            <a:spLocks noGrp="1"/>
          </p:cNvSpPr>
          <p:nvPr>
            <p:ph type="title"/>
          </p:nvPr>
        </p:nvSpPr>
        <p:spPr/>
        <p:txBody>
          <a:bodyPr/>
          <a:lstStyle/>
          <a:p>
            <a:r>
              <a:rPr lang="en-US"/>
              <a:t>EMF &amp; Magnetic induction</a:t>
            </a:r>
            <a:endParaRPr lang="en-GB"/>
          </a:p>
        </p:txBody>
      </p:sp>
      <p:sp>
        <p:nvSpPr>
          <p:cNvPr id="3" name="Content Placeholder 2">
            <a:extLst>
              <a:ext uri="{FF2B5EF4-FFF2-40B4-BE49-F238E27FC236}">
                <a16:creationId xmlns:a16="http://schemas.microsoft.com/office/drawing/2014/main" id="{C6A3B8A4-DAFB-478B-94BA-98932A51A18D}"/>
              </a:ext>
            </a:extLst>
          </p:cNvPr>
          <p:cNvSpPr>
            <a:spLocks noGrp="1"/>
          </p:cNvSpPr>
          <p:nvPr>
            <p:ph idx="1"/>
          </p:nvPr>
        </p:nvSpPr>
        <p:spPr/>
        <p:txBody>
          <a:bodyPr/>
          <a:lstStyle/>
          <a:p>
            <a:pPr marL="0" indent="0">
              <a:buNone/>
            </a:pPr>
            <a:r>
              <a:rPr lang="en-GB" sz="2800" dirty="0">
                <a:ea typeface="+mn-lt"/>
                <a:cs typeface="+mn-lt"/>
              </a:rPr>
              <a:t>EMF counteracts the change in magnetic flux</a:t>
            </a:r>
            <a:endParaRPr lang="en-US" sz="2800" dirty="0">
              <a:ea typeface="+mn-lt"/>
              <a:cs typeface="+mn-lt"/>
            </a:endParaRPr>
          </a:p>
          <a:p>
            <a:pPr marL="971550" lvl="1" indent="-514350">
              <a:buFont typeface="+mj-lt"/>
              <a:buAutoNum type="arabicPeriod"/>
            </a:pPr>
            <a:r>
              <a:rPr lang="en-GB" dirty="0">
                <a:ea typeface="+mn-lt"/>
                <a:cs typeface="+mn-lt"/>
              </a:rPr>
              <a:t>Creating a voltage</a:t>
            </a:r>
            <a:endParaRPr lang="en-US" dirty="0">
              <a:ea typeface="+mn-lt"/>
              <a:cs typeface="+mn-lt"/>
            </a:endParaRPr>
          </a:p>
          <a:p>
            <a:pPr marL="971550" lvl="1" indent="-514350">
              <a:buFont typeface="+mj-lt"/>
              <a:buAutoNum type="arabicPeriod"/>
            </a:pPr>
            <a:r>
              <a:rPr lang="en-GB" dirty="0">
                <a:ea typeface="+mn-lt"/>
                <a:cs typeface="+mn-lt"/>
              </a:rPr>
              <a:t>Voltage creating current</a:t>
            </a:r>
            <a:endParaRPr lang="en-US" dirty="0">
              <a:ea typeface="+mn-lt"/>
              <a:cs typeface="+mn-lt"/>
            </a:endParaRPr>
          </a:p>
          <a:p>
            <a:pPr marL="971550" lvl="1" indent="-514350">
              <a:buFont typeface="+mj-lt"/>
              <a:buAutoNum type="arabicPeriod"/>
            </a:pPr>
            <a:r>
              <a:rPr lang="en-GB" dirty="0">
                <a:ea typeface="+mn-lt"/>
                <a:cs typeface="+mn-lt"/>
              </a:rPr>
              <a:t>Current creating opposing magnetic field</a:t>
            </a:r>
          </a:p>
          <a:p>
            <a:pPr marL="457200" lvl="1" indent="0">
              <a:buNone/>
            </a:pPr>
            <a:r>
              <a:rPr lang="en-GB" dirty="0">
                <a:ea typeface="+mn-lt"/>
                <a:cs typeface="Calibri"/>
              </a:rPr>
              <a:t>So an opposing magnetic field is </a:t>
            </a:r>
            <a:r>
              <a:rPr lang="en-GB" dirty="0">
                <a:solidFill>
                  <a:srgbClr val="F36F2C"/>
                </a:solidFill>
                <a:ea typeface="+mn-lt"/>
                <a:cs typeface="Calibri"/>
              </a:rPr>
              <a:t>induced </a:t>
            </a:r>
            <a:r>
              <a:rPr lang="en-GB" dirty="0">
                <a:solidFill>
                  <a:schemeClr val="bg1"/>
                </a:solidFill>
                <a:ea typeface="+mn-lt"/>
                <a:cs typeface="Calibri"/>
              </a:rPr>
              <a:t>by the EMF:</a:t>
            </a:r>
            <a:br>
              <a:rPr lang="en-GB" dirty="0">
                <a:solidFill>
                  <a:schemeClr val="bg1"/>
                </a:solidFill>
                <a:ea typeface="+mn-lt"/>
                <a:cs typeface="Calibri"/>
              </a:rPr>
            </a:br>
            <a:r>
              <a:rPr lang="en-GB" dirty="0">
                <a:solidFill>
                  <a:srgbClr val="F36F2C"/>
                </a:solidFill>
                <a:ea typeface="+mn-lt"/>
                <a:cs typeface="Calibri"/>
              </a:rPr>
              <a:t>Magnetic induction</a:t>
            </a:r>
          </a:p>
          <a:p>
            <a:pPr marL="457200" lvl="1" indent="0">
              <a:buNone/>
            </a:pPr>
            <a:endParaRPr lang="en-GB" dirty="0">
              <a:solidFill>
                <a:srgbClr val="F36F2C"/>
              </a:solidFill>
              <a:cs typeface="Calibri"/>
            </a:endParaRPr>
          </a:p>
          <a:p>
            <a:pPr marL="0" indent="0">
              <a:buNone/>
            </a:pPr>
            <a:r>
              <a:rPr lang="en-GB" sz="2800" dirty="0">
                <a:ea typeface="+mn-lt"/>
                <a:cs typeface="+mn-lt"/>
              </a:rPr>
              <a:t>This way, varying current through one loop can induce a current in another loop when the loops are not connected!</a:t>
            </a:r>
          </a:p>
          <a:p>
            <a:endParaRPr lang="en-GB" dirty="0"/>
          </a:p>
        </p:txBody>
      </p:sp>
      <p:sp>
        <p:nvSpPr>
          <p:cNvPr id="4" name="Footer Placeholder 3">
            <a:extLst>
              <a:ext uri="{FF2B5EF4-FFF2-40B4-BE49-F238E27FC236}">
                <a16:creationId xmlns:a16="http://schemas.microsoft.com/office/drawing/2014/main" id="{8E92D2F1-0A9F-4B67-BBDF-C5E75EBF5573}"/>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BD60E3FF-57DB-4537-B318-D50266820CD3}"/>
              </a:ext>
            </a:extLst>
          </p:cNvPr>
          <p:cNvSpPr>
            <a:spLocks noGrp="1"/>
          </p:cNvSpPr>
          <p:nvPr>
            <p:ph type="sldNum" sz="quarter" idx="12"/>
          </p:nvPr>
        </p:nvSpPr>
        <p:spPr/>
        <p:txBody>
          <a:bodyPr/>
          <a:lstStyle/>
          <a:p>
            <a:fld id="{607FDA0D-75C2-4509-B589-D4A45AB8915E}" type="slidenum">
              <a:rPr lang="en-GB" smtClean="0"/>
              <a:t>43</a:t>
            </a:fld>
            <a:endParaRPr lang="en-GB"/>
          </a:p>
        </p:txBody>
      </p:sp>
    </p:spTree>
    <p:extLst>
      <p:ext uri="{BB962C8B-B14F-4D97-AF65-F5344CB8AC3E}">
        <p14:creationId xmlns:p14="http://schemas.microsoft.com/office/powerpoint/2010/main" val="363472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487A-147B-4A82-A46D-252721E2BE06}"/>
              </a:ext>
            </a:extLst>
          </p:cNvPr>
          <p:cNvSpPr>
            <a:spLocks noGrp="1"/>
          </p:cNvSpPr>
          <p:nvPr>
            <p:ph type="title"/>
          </p:nvPr>
        </p:nvSpPr>
        <p:spPr/>
        <p:txBody>
          <a:bodyPr/>
          <a:lstStyle/>
          <a:p>
            <a:r>
              <a:rPr lang="en-US"/>
              <a:t>Transformers</a:t>
            </a:r>
            <a:endParaRPr lang="en-GB"/>
          </a:p>
        </p:txBody>
      </p:sp>
      <p:sp>
        <p:nvSpPr>
          <p:cNvPr id="3" name="Content Placeholder 2">
            <a:extLst>
              <a:ext uri="{FF2B5EF4-FFF2-40B4-BE49-F238E27FC236}">
                <a16:creationId xmlns:a16="http://schemas.microsoft.com/office/drawing/2014/main" id="{97E85895-4425-4236-8ED7-E8181851027F}"/>
              </a:ext>
            </a:extLst>
          </p:cNvPr>
          <p:cNvSpPr>
            <a:spLocks noGrp="1"/>
          </p:cNvSpPr>
          <p:nvPr>
            <p:ph idx="1"/>
          </p:nvPr>
        </p:nvSpPr>
        <p:spPr/>
        <p:txBody>
          <a:bodyPr/>
          <a:lstStyle/>
          <a:p>
            <a:pPr>
              <a:buFont typeface="Arial,Sans-Serif"/>
              <a:buChar char="•"/>
            </a:pPr>
            <a:r>
              <a:rPr lang="en-GB" sz="3200" dirty="0">
                <a:ea typeface="+mn-lt"/>
                <a:cs typeface="+mn-lt"/>
              </a:rPr>
              <a:t>Consist out of two coils</a:t>
            </a:r>
          </a:p>
          <a:p>
            <a:pPr lvl="1">
              <a:buFont typeface="Arial,Sans-Serif"/>
              <a:buChar char="•"/>
            </a:pPr>
            <a:r>
              <a:rPr lang="en-GB" dirty="0">
                <a:ea typeface="+mn-lt"/>
                <a:cs typeface="+mn-lt"/>
              </a:rPr>
              <a:t>Primary coil</a:t>
            </a:r>
          </a:p>
          <a:p>
            <a:pPr lvl="1">
              <a:buFont typeface="Arial,Sans-Serif"/>
              <a:buChar char="•"/>
            </a:pPr>
            <a:r>
              <a:rPr lang="en-GB" dirty="0">
                <a:ea typeface="+mn-lt"/>
                <a:cs typeface="+mn-lt"/>
              </a:rPr>
              <a:t>Secondary coil</a:t>
            </a:r>
          </a:p>
          <a:p>
            <a:pPr lvl="1">
              <a:buFont typeface="Arial,Sans-Serif"/>
              <a:buChar char="•"/>
            </a:pPr>
            <a:r>
              <a:rPr lang="en-GB" dirty="0">
                <a:ea typeface="+mn-lt"/>
                <a:cs typeface="+mn-lt"/>
              </a:rPr>
              <a:t>Different amount of windings </a:t>
            </a:r>
          </a:p>
          <a:p>
            <a:pPr lvl="1">
              <a:buFont typeface="Arial,Sans-Serif"/>
              <a:buChar char="•"/>
            </a:pPr>
            <a:r>
              <a:rPr lang="en-GB" dirty="0">
                <a:ea typeface="+mn-lt"/>
                <a:cs typeface="+mn-lt"/>
              </a:rPr>
              <a:t>Uses </a:t>
            </a:r>
            <a:r>
              <a:rPr lang="en-GB" dirty="0">
                <a:solidFill>
                  <a:srgbClr val="F36F2C"/>
                </a:solidFill>
                <a:ea typeface="+mn-lt"/>
                <a:cs typeface="+mn-lt"/>
              </a:rPr>
              <a:t>magnetic induction</a:t>
            </a:r>
          </a:p>
          <a:p>
            <a:pPr lvl="1">
              <a:buFont typeface="Arial,Sans-Serif"/>
              <a:buChar char="•"/>
            </a:pPr>
            <a:endParaRPr lang="en-GB" dirty="0">
              <a:ea typeface="+mn-lt"/>
              <a:cs typeface="+mn-lt"/>
            </a:endParaRPr>
          </a:p>
          <a:p>
            <a:pPr>
              <a:buFont typeface="Arial,Sans-Serif"/>
              <a:buChar char="•"/>
            </a:pPr>
            <a:r>
              <a:rPr lang="en-GB" sz="3200" dirty="0">
                <a:ea typeface="+mn-lt"/>
                <a:cs typeface="+mn-lt"/>
              </a:rPr>
              <a:t>Ideal transformer</a:t>
            </a:r>
            <a:endParaRPr lang="nl-NL" sz="3200" dirty="0">
              <a:ea typeface="+mn-lt"/>
              <a:cs typeface="+mn-lt"/>
            </a:endParaRPr>
          </a:p>
          <a:p>
            <a:pPr lvl="1">
              <a:buFont typeface="Arial,Sans-Serif"/>
              <a:buChar char="•"/>
            </a:pPr>
            <a:r>
              <a:rPr lang="en-GB" sz="2800" dirty="0">
                <a:ea typeface="+mn-lt"/>
                <a:cs typeface="+mn-lt"/>
              </a:rPr>
              <a:t>No power loss: P</a:t>
            </a:r>
            <a:r>
              <a:rPr lang="en-GB" sz="2800" baseline="-25000" dirty="0">
                <a:ea typeface="+mn-lt"/>
                <a:cs typeface="+mn-lt"/>
              </a:rPr>
              <a:t>coil1</a:t>
            </a:r>
            <a:r>
              <a:rPr lang="en-GB" sz="2800" dirty="0">
                <a:ea typeface="+mn-lt"/>
                <a:cs typeface="+mn-lt"/>
              </a:rPr>
              <a:t> = P</a:t>
            </a:r>
            <a:r>
              <a:rPr lang="en-GB" sz="2800" baseline="-25000" dirty="0">
                <a:ea typeface="+mn-lt"/>
                <a:cs typeface="+mn-lt"/>
              </a:rPr>
              <a:t>coil2</a:t>
            </a:r>
            <a:r>
              <a:rPr lang="en-GB" sz="2800" dirty="0">
                <a:ea typeface="+mn-lt"/>
                <a:cs typeface="+mn-lt"/>
              </a:rPr>
              <a:t> </a:t>
            </a:r>
            <a:endParaRPr lang="en-GB" dirty="0">
              <a:cs typeface="Calibri"/>
            </a:endParaRPr>
          </a:p>
          <a:p>
            <a:endParaRPr lang="en-GB" dirty="0"/>
          </a:p>
        </p:txBody>
      </p:sp>
      <p:sp>
        <p:nvSpPr>
          <p:cNvPr id="4" name="Footer Placeholder 3">
            <a:extLst>
              <a:ext uri="{FF2B5EF4-FFF2-40B4-BE49-F238E27FC236}">
                <a16:creationId xmlns:a16="http://schemas.microsoft.com/office/drawing/2014/main" id="{2B6A8C7A-C1EA-4F89-8E2F-AA2CF345CD3A}"/>
              </a:ext>
            </a:extLst>
          </p:cNvPr>
          <p:cNvSpPr>
            <a:spLocks noGrp="1"/>
          </p:cNvSpPr>
          <p:nvPr>
            <p:ph type="ftr" sz="quarter" idx="11"/>
          </p:nvPr>
        </p:nvSpPr>
        <p:spPr/>
        <p:txBody>
          <a:bodyPr/>
          <a:lstStyle/>
          <a:p>
            <a:r>
              <a:rPr lang="en-US" dirty="0"/>
              <a:t>Module 1: Fusion Basics</a:t>
            </a:r>
            <a:endParaRPr lang="en-GB" dirty="0"/>
          </a:p>
        </p:txBody>
      </p:sp>
      <p:sp>
        <p:nvSpPr>
          <p:cNvPr id="5" name="Slide Number Placeholder 4">
            <a:extLst>
              <a:ext uri="{FF2B5EF4-FFF2-40B4-BE49-F238E27FC236}">
                <a16:creationId xmlns:a16="http://schemas.microsoft.com/office/drawing/2014/main" id="{03913F9C-7122-4305-83DC-A58F53DC6993}"/>
              </a:ext>
            </a:extLst>
          </p:cNvPr>
          <p:cNvSpPr>
            <a:spLocks noGrp="1"/>
          </p:cNvSpPr>
          <p:nvPr>
            <p:ph type="sldNum" sz="quarter" idx="12"/>
          </p:nvPr>
        </p:nvSpPr>
        <p:spPr/>
        <p:txBody>
          <a:bodyPr/>
          <a:lstStyle/>
          <a:p>
            <a:fld id="{607FDA0D-75C2-4509-B589-D4A45AB8915E}" type="slidenum">
              <a:rPr lang="en-GB" smtClean="0"/>
              <a:t>44</a:t>
            </a:fld>
            <a:endParaRPr lang="en-GB" dirty="0"/>
          </a:p>
        </p:txBody>
      </p:sp>
      <p:grpSp>
        <p:nvGrpSpPr>
          <p:cNvPr id="10" name="Group 9">
            <a:extLst>
              <a:ext uri="{FF2B5EF4-FFF2-40B4-BE49-F238E27FC236}">
                <a16:creationId xmlns:a16="http://schemas.microsoft.com/office/drawing/2014/main" id="{2D7D5E3B-6707-48A6-B8C3-9C6BDEE701C8}"/>
              </a:ext>
            </a:extLst>
          </p:cNvPr>
          <p:cNvGrpSpPr/>
          <p:nvPr/>
        </p:nvGrpSpPr>
        <p:grpSpPr>
          <a:xfrm>
            <a:off x="6728869" y="4625623"/>
            <a:ext cx="4785360" cy="1295263"/>
            <a:chOff x="6678069" y="2593623"/>
            <a:chExt cx="4785360" cy="129526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D6221ED-7874-4864-AC5C-935113AB8610}"/>
                    </a:ext>
                  </a:extLst>
                </p:cNvPr>
                <p:cNvSpPr txBox="1"/>
                <p:nvPr/>
              </p:nvSpPr>
              <p:spPr>
                <a:xfrm>
                  <a:off x="6678069" y="2934779"/>
                  <a:ext cx="4785360" cy="95410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m:rPr>
                            <m:nor/>
                          </m:rPr>
                          <a:rPr lang="en-GB" sz="2800" i="0" dirty="0" smtClean="0">
                            <a:solidFill>
                              <a:schemeClr val="bg1"/>
                            </a:solidFill>
                            <a:latin typeface="Cambria Math" panose="02040503050406030204" pitchFamily="18" charset="0"/>
                            <a:ea typeface="+mn-lt"/>
                            <a:cs typeface="+mn-lt"/>
                          </a:rPr>
                          <m:t>Power</m:t>
                        </m:r>
                        <m:r>
                          <a:rPr lang="en-GB" sz="2800" i="1" dirty="0" smtClean="0">
                            <a:solidFill>
                              <a:schemeClr val="bg1"/>
                            </a:solidFill>
                            <a:latin typeface="Cambria Math" panose="02040503050406030204" pitchFamily="18" charset="0"/>
                            <a:ea typeface="+mn-lt"/>
                            <a:cs typeface="+mn-lt"/>
                          </a:rPr>
                          <m:t> = </m:t>
                        </m:r>
                        <m:r>
                          <m:rPr>
                            <m:nor/>
                          </m:rPr>
                          <a:rPr lang="en-US" sz="2800" b="0" i="0" dirty="0" smtClean="0">
                            <a:solidFill>
                              <a:schemeClr val="bg1"/>
                            </a:solidFill>
                            <a:latin typeface="Cambria Math" panose="02040503050406030204" pitchFamily="18" charset="0"/>
                            <a:ea typeface="+mn-lt"/>
                            <a:cs typeface="+mn-lt"/>
                          </a:rPr>
                          <m:t>V</m:t>
                        </m:r>
                        <m:r>
                          <m:rPr>
                            <m:nor/>
                          </m:rPr>
                          <a:rPr lang="en-GB" sz="2800" i="0" dirty="0" smtClean="0">
                            <a:solidFill>
                              <a:schemeClr val="bg1"/>
                            </a:solidFill>
                            <a:latin typeface="Cambria Math" panose="02040503050406030204" pitchFamily="18" charset="0"/>
                            <a:ea typeface="+mn-lt"/>
                            <a:cs typeface="+mn-lt"/>
                          </a:rPr>
                          <m:t>oltage</m:t>
                        </m:r>
                        <m:r>
                          <a:rPr lang="en-GB" sz="2800" i="1" dirty="0" smtClean="0">
                            <a:solidFill>
                              <a:schemeClr val="bg1"/>
                            </a:solidFill>
                            <a:latin typeface="Cambria Math" panose="02040503050406030204" pitchFamily="18" charset="0"/>
                            <a:ea typeface="+mn-lt"/>
                            <a:cs typeface="+mn-lt"/>
                          </a:rPr>
                          <m:t> </m:t>
                        </m:r>
                        <m:r>
                          <a:rPr lang="en-GB" sz="2800" i="1" dirty="0" smtClean="0">
                            <a:solidFill>
                              <a:schemeClr val="bg1"/>
                            </a:solidFill>
                            <a:latin typeface="Cambria Math" panose="02040503050406030204" pitchFamily="18" charset="0"/>
                            <a:ea typeface="Cambria Math" panose="02040503050406030204" pitchFamily="18" charset="0"/>
                            <a:cs typeface="+mn-lt"/>
                          </a:rPr>
                          <m:t>×</m:t>
                        </m:r>
                        <m:r>
                          <a:rPr lang="en-GB" sz="2800" i="1" dirty="0" smtClean="0">
                            <a:solidFill>
                              <a:schemeClr val="bg1"/>
                            </a:solidFill>
                            <a:latin typeface="Cambria Math" panose="02040503050406030204" pitchFamily="18" charset="0"/>
                            <a:ea typeface="+mn-lt"/>
                            <a:cs typeface="+mn-lt"/>
                          </a:rPr>
                          <m:t> </m:t>
                        </m:r>
                        <m:r>
                          <m:rPr>
                            <m:nor/>
                          </m:rPr>
                          <a:rPr lang="en-GB" sz="2800" i="0" dirty="0" smtClean="0">
                            <a:solidFill>
                              <a:schemeClr val="bg1"/>
                            </a:solidFill>
                            <a:latin typeface="Cambria Math" panose="02040503050406030204" pitchFamily="18" charset="0"/>
                            <a:ea typeface="+mn-lt"/>
                            <a:cs typeface="+mn-lt"/>
                          </a:rPr>
                          <m:t>Current</m:t>
                        </m:r>
                      </m:oMath>
                      <m:oMath xmlns:m="http://schemas.openxmlformats.org/officeDocument/2006/math">
                        <m:r>
                          <m:rPr>
                            <m:nor/>
                          </m:rPr>
                          <a:rPr lang="en-GB" sz="2800" i="1" dirty="0">
                            <a:solidFill>
                              <a:schemeClr val="bg1"/>
                            </a:solidFill>
                            <a:latin typeface="Cambria Math" panose="02040503050406030204" pitchFamily="18" charset="0"/>
                            <a:ea typeface="Cambria Math" panose="02040503050406030204" pitchFamily="18" charset="0"/>
                            <a:cs typeface="Calibri"/>
                          </a:rPr>
                          <m:t>P</m:t>
                        </m:r>
                        <m:r>
                          <m:rPr>
                            <m:nor/>
                          </m:rPr>
                          <a:rPr lang="en-GB" sz="2800" i="1" dirty="0">
                            <a:solidFill>
                              <a:schemeClr val="bg1"/>
                            </a:solidFill>
                            <a:latin typeface="Cambria Math" panose="02040503050406030204" pitchFamily="18" charset="0"/>
                            <a:ea typeface="Cambria Math" panose="02040503050406030204" pitchFamily="18" charset="0"/>
                            <a:cs typeface="Calibri"/>
                          </a:rPr>
                          <m:t> </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 </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V</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 </m:t>
                        </m:r>
                        <m:r>
                          <a:rPr lang="en-US" sz="2800" b="0" i="1" dirty="0" smtClean="0">
                            <a:solidFill>
                              <a:schemeClr val="bg1"/>
                            </a:solidFill>
                            <a:latin typeface="Cambria Math" panose="02040503050406030204" pitchFamily="18" charset="0"/>
                            <a:ea typeface="Cambria Math" panose="02040503050406030204" pitchFamily="18" charset="0"/>
                            <a:cs typeface="Calibri"/>
                          </a:rPr>
                          <m:t>× </m:t>
                        </m:r>
                        <m:r>
                          <m:rPr>
                            <m:nor/>
                          </m:rPr>
                          <a:rPr lang="en-GB" sz="2800" i="1" dirty="0">
                            <a:solidFill>
                              <a:schemeClr val="bg1"/>
                            </a:solidFill>
                            <a:latin typeface="Cambria Math" panose="02040503050406030204" pitchFamily="18" charset="0"/>
                            <a:ea typeface="Cambria Math" panose="02040503050406030204" pitchFamily="18" charset="0"/>
                            <a:cs typeface="Calibri"/>
                          </a:rPr>
                          <m:t>I</m:t>
                        </m:r>
                      </m:oMath>
                    </m:oMathPara>
                  </a14:m>
                  <a:endParaRPr lang="en-GB" i="1" dirty="0">
                    <a:solidFill>
                      <a:schemeClr val="bg1"/>
                    </a:solidFill>
                    <a:latin typeface="Cambria Math" panose="02040503050406030204" pitchFamily="18" charset="0"/>
                    <a:ea typeface="Cambria Math" panose="02040503050406030204" pitchFamily="18" charset="0"/>
                    <a:cs typeface="Calibri"/>
                  </a:endParaRPr>
                </a:p>
              </p:txBody>
            </p:sp>
          </mc:Choice>
          <mc:Fallback xmlns="">
            <p:sp>
              <p:nvSpPr>
                <p:cNvPr id="8" name="TextBox 7">
                  <a:extLst>
                    <a:ext uri="{FF2B5EF4-FFF2-40B4-BE49-F238E27FC236}">
                      <a16:creationId xmlns:a16="http://schemas.microsoft.com/office/drawing/2014/main" id="{5D6221ED-7874-4864-AC5C-935113AB8610}"/>
                    </a:ext>
                  </a:extLst>
                </p:cNvPr>
                <p:cNvSpPr txBox="1">
                  <a:spLocks noRot="1" noChangeAspect="1" noMove="1" noResize="1" noEditPoints="1" noAdjustHandles="1" noChangeArrowheads="1" noChangeShapeType="1" noTextEdit="1"/>
                </p:cNvSpPr>
                <p:nvPr/>
              </p:nvSpPr>
              <p:spPr>
                <a:xfrm>
                  <a:off x="6678069" y="2934779"/>
                  <a:ext cx="4785360" cy="954107"/>
                </a:xfrm>
                <a:prstGeom prst="rect">
                  <a:avLst/>
                </a:prstGeom>
                <a:blipFill>
                  <a:blip r:embed="rId2"/>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69267558-6F67-435F-8641-C2FF4C1A258F}"/>
                </a:ext>
              </a:extLst>
            </p:cNvPr>
            <p:cNvSpPr txBox="1"/>
            <p:nvPr/>
          </p:nvSpPr>
          <p:spPr>
            <a:xfrm>
              <a:off x="7862775" y="2593623"/>
              <a:ext cx="2346960" cy="461665"/>
            </a:xfrm>
            <a:prstGeom prst="rect">
              <a:avLst/>
            </a:prstGeom>
            <a:noFill/>
          </p:spPr>
          <p:txBody>
            <a:bodyPr wrap="square" rtlCol="0">
              <a:spAutoFit/>
            </a:bodyPr>
            <a:lstStyle/>
            <a:p>
              <a:pPr algn="ctr"/>
              <a:r>
                <a:rPr 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Remember!</a:t>
              </a:r>
              <a:endParaRPr lang="en-GB" sz="24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26" name="Picture 2">
            <a:extLst>
              <a:ext uri="{FF2B5EF4-FFF2-40B4-BE49-F238E27FC236}">
                <a16:creationId xmlns:a16="http://schemas.microsoft.com/office/drawing/2014/main" id="{A8A700B1-DEBE-4421-A6CF-98105D6F1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470" y="786949"/>
            <a:ext cx="4877759" cy="3662134"/>
          </a:xfrm>
          <a:prstGeom prst="rect">
            <a:avLst/>
          </a:prstGeom>
          <a:noFill/>
          <a:ln w="19050">
            <a:solidFill>
              <a:srgbClr val="F36F2C"/>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4BD95A-461F-4634-A5D8-9CB3BF74D7E8}"/>
              </a:ext>
            </a:extLst>
          </p:cNvPr>
          <p:cNvSpPr txBox="1"/>
          <p:nvPr/>
        </p:nvSpPr>
        <p:spPr>
          <a:xfrm>
            <a:off x="6636470" y="6031209"/>
            <a:ext cx="4637988" cy="461665"/>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Credit: By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BillC</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the English-language Wikipedia, CC BY-SA 3.0,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4"/>
              </a:rPr>
              <a:t>https://tinyurl.com/ye55fpxv</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08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EA23-215C-48E0-9448-8B8B29B01A12}"/>
              </a:ext>
            </a:extLst>
          </p:cNvPr>
          <p:cNvSpPr>
            <a:spLocks noGrp="1"/>
          </p:cNvSpPr>
          <p:nvPr>
            <p:ph type="title"/>
          </p:nvPr>
        </p:nvSpPr>
        <p:spPr/>
        <p:txBody>
          <a:bodyPr/>
          <a:lstStyle/>
          <a:p>
            <a:r>
              <a:rPr lang="en-US"/>
              <a:t>Poloidal field coils</a:t>
            </a:r>
            <a:endParaRPr lang="en-GB"/>
          </a:p>
        </p:txBody>
      </p:sp>
      <p:sp>
        <p:nvSpPr>
          <p:cNvPr id="3" name="Content Placeholder 2">
            <a:extLst>
              <a:ext uri="{FF2B5EF4-FFF2-40B4-BE49-F238E27FC236}">
                <a16:creationId xmlns:a16="http://schemas.microsoft.com/office/drawing/2014/main" id="{382D535B-1BE1-4FD4-BE11-B48C12F2853A}"/>
              </a:ext>
            </a:extLst>
          </p:cNvPr>
          <p:cNvSpPr>
            <a:spLocks noGrp="1"/>
          </p:cNvSpPr>
          <p:nvPr>
            <p:ph idx="1"/>
          </p:nvPr>
        </p:nvSpPr>
        <p:spPr/>
        <p:txBody>
          <a:bodyPr>
            <a:normAutofit/>
          </a:bodyPr>
          <a:lstStyle/>
          <a:p>
            <a:r>
              <a:rPr lang="en-US" sz="3200" dirty="0"/>
              <a:t>Help control the shape and position of the plasma</a:t>
            </a:r>
            <a:endParaRPr lang="en-US" sz="3200" dirty="0">
              <a:solidFill>
                <a:srgbClr val="F36F2C"/>
              </a:solidFill>
            </a:endParaRPr>
          </a:p>
          <a:p>
            <a:pPr lvl="1"/>
            <a:r>
              <a:rPr lang="en-GB" dirty="0">
                <a:solidFill>
                  <a:schemeClr val="bg1"/>
                </a:solidFill>
              </a:rPr>
              <a:t>Necessary to keep plasma stable</a:t>
            </a:r>
          </a:p>
          <a:p>
            <a:pPr lvl="1"/>
            <a:endParaRPr lang="en-GB" dirty="0">
              <a:solidFill>
                <a:schemeClr val="bg1"/>
              </a:solidFill>
            </a:endParaRPr>
          </a:p>
          <a:p>
            <a:r>
              <a:rPr lang="en-GB" sz="2800" dirty="0">
                <a:solidFill>
                  <a:schemeClr val="bg1"/>
                </a:solidFill>
              </a:rPr>
              <a:t>So not used to create a poloidal</a:t>
            </a:r>
            <a:br>
              <a:rPr lang="en-GB" sz="2800" dirty="0">
                <a:solidFill>
                  <a:schemeClr val="bg1"/>
                </a:solidFill>
              </a:rPr>
            </a:br>
            <a:r>
              <a:rPr lang="en-GB" sz="2800" dirty="0">
                <a:solidFill>
                  <a:schemeClr val="bg1"/>
                </a:solidFill>
              </a:rPr>
              <a:t>field!</a:t>
            </a:r>
          </a:p>
          <a:p>
            <a:pPr marL="0" indent="0">
              <a:buNone/>
            </a:pPr>
            <a:r>
              <a:rPr lang="en-GB" sz="2400" dirty="0">
                <a:solidFill>
                  <a:schemeClr val="bg1"/>
                </a:solidFill>
              </a:rPr>
              <a:t>  (Central solenoid creates poloidal</a:t>
            </a:r>
            <a:br>
              <a:rPr lang="en-GB" sz="2400" dirty="0">
                <a:solidFill>
                  <a:schemeClr val="bg1"/>
                </a:solidFill>
              </a:rPr>
            </a:br>
            <a:r>
              <a:rPr lang="en-GB" sz="2400" dirty="0">
                <a:solidFill>
                  <a:schemeClr val="bg1"/>
                </a:solidFill>
              </a:rPr>
              <a:t>  field through magnetic induction)</a:t>
            </a:r>
          </a:p>
        </p:txBody>
      </p:sp>
      <p:sp>
        <p:nvSpPr>
          <p:cNvPr id="4" name="Footer Placeholder 3">
            <a:extLst>
              <a:ext uri="{FF2B5EF4-FFF2-40B4-BE49-F238E27FC236}">
                <a16:creationId xmlns:a16="http://schemas.microsoft.com/office/drawing/2014/main" id="{4B1164DE-AAAD-41C1-A208-38518AD7DF6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EE3EEEA6-58B4-434B-9644-C7B8083423BD}"/>
              </a:ext>
            </a:extLst>
          </p:cNvPr>
          <p:cNvSpPr>
            <a:spLocks noGrp="1"/>
          </p:cNvSpPr>
          <p:nvPr>
            <p:ph type="sldNum" sz="quarter" idx="12"/>
          </p:nvPr>
        </p:nvSpPr>
        <p:spPr/>
        <p:txBody>
          <a:bodyPr/>
          <a:lstStyle/>
          <a:p>
            <a:fld id="{607FDA0D-75C2-4509-B589-D4A45AB8915E}" type="slidenum">
              <a:rPr lang="en-GB" smtClean="0"/>
              <a:t>45</a:t>
            </a:fld>
            <a:endParaRPr lang="en-GB"/>
          </a:p>
        </p:txBody>
      </p:sp>
      <p:pic>
        <p:nvPicPr>
          <p:cNvPr id="6" name="Afbeelding 5">
            <a:extLst>
              <a:ext uri="{FF2B5EF4-FFF2-40B4-BE49-F238E27FC236}">
                <a16:creationId xmlns:a16="http://schemas.microsoft.com/office/drawing/2014/main" id="{A56BF8E6-5BFB-4B95-A372-B8C9402F4B76}"/>
              </a:ext>
            </a:extLst>
          </p:cNvPr>
          <p:cNvPicPr>
            <a:picLocks noChangeAspect="1"/>
          </p:cNvPicPr>
          <p:nvPr/>
        </p:nvPicPr>
        <p:blipFill>
          <a:blip r:embed="rId2"/>
          <a:stretch>
            <a:fillRect/>
          </a:stretch>
        </p:blipFill>
        <p:spPr>
          <a:xfrm>
            <a:off x="7279909" y="2353235"/>
            <a:ext cx="4517643" cy="3294529"/>
          </a:xfrm>
          <a:prstGeom prst="rect">
            <a:avLst/>
          </a:prstGeom>
          <a:ln w="19050">
            <a:solidFill>
              <a:srgbClr val="F36F2C"/>
            </a:solidFill>
          </a:ln>
        </p:spPr>
      </p:pic>
      <p:sp>
        <p:nvSpPr>
          <p:cNvPr id="8" name="TextBox 7">
            <a:extLst>
              <a:ext uri="{FF2B5EF4-FFF2-40B4-BE49-F238E27FC236}">
                <a16:creationId xmlns:a16="http://schemas.microsoft.com/office/drawing/2014/main" id="{22C58C6B-2230-452E-AEA4-C159D9610412}"/>
              </a:ext>
            </a:extLst>
          </p:cNvPr>
          <p:cNvSpPr txBox="1"/>
          <p:nvPr/>
        </p:nvSpPr>
        <p:spPr>
          <a:xfrm>
            <a:off x="7279908" y="6020840"/>
            <a:ext cx="4243397"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3"/>
              </a:rPr>
              <a:t>https://tinyurl.com/4ybcpw65</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7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2018-E82C-4372-A5E1-073C539EA9F8}"/>
              </a:ext>
            </a:extLst>
          </p:cNvPr>
          <p:cNvSpPr>
            <a:spLocks noGrp="1"/>
          </p:cNvSpPr>
          <p:nvPr>
            <p:ph type="title"/>
          </p:nvPr>
        </p:nvSpPr>
        <p:spPr/>
        <p:txBody>
          <a:bodyPr/>
          <a:lstStyle/>
          <a:p>
            <a:r>
              <a:rPr lang="en-US"/>
              <a:t>Classroom exercise 1.8</a:t>
            </a:r>
            <a:endParaRPr lang="en-GB"/>
          </a:p>
        </p:txBody>
      </p:sp>
      <p:sp>
        <p:nvSpPr>
          <p:cNvPr id="3" name="Content Placeholder 2">
            <a:extLst>
              <a:ext uri="{FF2B5EF4-FFF2-40B4-BE49-F238E27FC236}">
                <a16:creationId xmlns:a16="http://schemas.microsoft.com/office/drawing/2014/main" id="{7C4AC842-A4B5-4D39-BD98-7EE78B46EA4D}"/>
              </a:ext>
            </a:extLst>
          </p:cNvPr>
          <p:cNvSpPr>
            <a:spLocks noGrp="1"/>
          </p:cNvSpPr>
          <p:nvPr>
            <p:ph idx="1"/>
          </p:nvPr>
        </p:nvSpPr>
        <p:spPr/>
        <p:txBody>
          <a:bodyPr/>
          <a:lstStyle/>
          <a:p>
            <a:pPr>
              <a:buNone/>
            </a:pPr>
            <a:endParaRPr lang="en-GB" sz="2800">
              <a:ea typeface="+mn-lt"/>
              <a:cs typeface="+mn-lt"/>
            </a:endParaRPr>
          </a:p>
          <a:p>
            <a:pPr>
              <a:buNone/>
            </a:pPr>
            <a:endParaRPr lang="en-GB" sz="2800">
              <a:ea typeface="+mn-lt"/>
              <a:cs typeface="+mn-lt"/>
            </a:endParaRPr>
          </a:p>
          <a:p>
            <a:pPr>
              <a:buNone/>
            </a:pPr>
            <a:endParaRPr lang="en-GB" sz="2800">
              <a:ea typeface="+mn-lt"/>
              <a:cs typeface="+mn-lt"/>
            </a:endParaRPr>
          </a:p>
          <a:p>
            <a:pPr marL="457200" indent="-457200">
              <a:buFont typeface="+mj-lt"/>
              <a:buAutoNum type="alphaLcParenR"/>
            </a:pPr>
            <a:r>
              <a:rPr lang="en-GB" sz="2800">
                <a:ea typeface="+mn-lt"/>
                <a:cs typeface="+mn-lt"/>
              </a:rPr>
              <a:t>How does magnetic induction lead to pulsed operation? </a:t>
            </a:r>
          </a:p>
          <a:p>
            <a:pPr marL="457200" indent="-457200">
              <a:buFont typeface="+mj-lt"/>
              <a:buAutoNum type="alphaLcParenR"/>
            </a:pPr>
            <a:r>
              <a:rPr lang="en-GB" sz="2800">
                <a:ea typeface="+mn-lt"/>
                <a:cs typeface="+mn-lt"/>
              </a:rPr>
              <a:t>Why is this a problem for a fusion reactor? </a:t>
            </a:r>
          </a:p>
          <a:p>
            <a:endParaRPr lang="en-GB"/>
          </a:p>
        </p:txBody>
      </p:sp>
      <p:sp>
        <p:nvSpPr>
          <p:cNvPr id="4" name="Footer Placeholder 3">
            <a:extLst>
              <a:ext uri="{FF2B5EF4-FFF2-40B4-BE49-F238E27FC236}">
                <a16:creationId xmlns:a16="http://schemas.microsoft.com/office/drawing/2014/main" id="{428205C9-1EBA-436F-9BE0-1806E0A2C733}"/>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BDF15C6-DB46-416A-AD2B-783B8BD3DA9C}"/>
              </a:ext>
            </a:extLst>
          </p:cNvPr>
          <p:cNvSpPr>
            <a:spLocks noGrp="1"/>
          </p:cNvSpPr>
          <p:nvPr>
            <p:ph type="sldNum" sz="quarter" idx="12"/>
          </p:nvPr>
        </p:nvSpPr>
        <p:spPr/>
        <p:txBody>
          <a:bodyPr/>
          <a:lstStyle/>
          <a:p>
            <a:fld id="{607FDA0D-75C2-4509-B589-D4A45AB8915E}" type="slidenum">
              <a:rPr lang="en-GB" smtClean="0"/>
              <a:t>46</a:t>
            </a:fld>
            <a:endParaRPr lang="en-GB"/>
          </a:p>
        </p:txBody>
      </p:sp>
      <p:sp>
        <p:nvSpPr>
          <p:cNvPr id="7" name="TextBox 6">
            <a:extLst>
              <a:ext uri="{FF2B5EF4-FFF2-40B4-BE49-F238E27FC236}">
                <a16:creationId xmlns:a16="http://schemas.microsoft.com/office/drawing/2014/main" id="{08FD2745-F815-4D8E-A849-E1B30B2F5880}"/>
              </a:ext>
            </a:extLst>
          </p:cNvPr>
          <p:cNvSpPr txBox="1"/>
          <p:nvPr/>
        </p:nvSpPr>
        <p:spPr>
          <a:xfrm>
            <a:off x="838200" y="1651576"/>
            <a:ext cx="10515600" cy="1384995"/>
          </a:xfrm>
          <a:prstGeom prst="rect">
            <a:avLst/>
          </a:prstGeom>
          <a:noFill/>
        </p:spPr>
        <p:txBody>
          <a:bodyPr wrap="square">
            <a:spAutoFit/>
          </a:bodyPr>
          <a:lstStyle/>
          <a:p>
            <a:pPr>
              <a:buNone/>
            </a:pP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The use of induction to generate a plasma current</a:t>
            </a:r>
            <a:br>
              <a:rPr lang="en-GB" sz="280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which creates our poloidal field has one major drawback: </a:t>
            </a:r>
            <a:br>
              <a:rPr lang="en-GB" sz="280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800">
                <a:solidFill>
                  <a:schemeClr val="bg1"/>
                </a:solidFill>
                <a:latin typeface="Tahoma" panose="020B0604030504040204" pitchFamily="34" charset="0"/>
                <a:ea typeface="Tahoma" panose="020B0604030504040204" pitchFamily="34" charset="0"/>
                <a:cs typeface="Tahoma" panose="020B0604030504040204" pitchFamily="34" charset="0"/>
              </a:rPr>
              <a:t>it makes a tokamak a pulsed device. </a:t>
            </a:r>
          </a:p>
        </p:txBody>
      </p:sp>
    </p:spTree>
    <p:extLst>
      <p:ext uri="{BB962C8B-B14F-4D97-AF65-F5344CB8AC3E}">
        <p14:creationId xmlns:p14="http://schemas.microsoft.com/office/powerpoint/2010/main" val="282874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a:t>Classroom exercise 1.8 – answers </a:t>
            </a:r>
            <a:endParaRPr lang="en-GB"/>
          </a:p>
        </p:txBody>
      </p:sp>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normAutofit/>
          </a:bodyPr>
          <a:lstStyle/>
          <a:p>
            <a:pPr marL="742950" indent="-742950">
              <a:buFont typeface="+mj-lt"/>
              <a:buAutoNum type="alphaLcParenR"/>
            </a:pPr>
            <a:r>
              <a:rPr lang="en-US" sz="2800"/>
              <a:t>Induction depends on a change of the magnetic flux. </a:t>
            </a:r>
            <a:br>
              <a:rPr lang="en-US" sz="2800"/>
            </a:br>
            <a:r>
              <a:rPr lang="en-US" sz="2800"/>
              <a:t>The magnetic flux cannot keep changing continuously, at some point the magnets are at their limit. </a:t>
            </a:r>
            <a:br>
              <a:rPr lang="en-US" sz="2800"/>
            </a:br>
            <a:r>
              <a:rPr lang="en-US" sz="2800"/>
              <a:t>Hence, the central solenoid operates in pulses, leading to pulsed operation</a:t>
            </a:r>
          </a:p>
          <a:p>
            <a:pPr marL="742950" indent="-742950">
              <a:buFont typeface="+mj-lt"/>
              <a:buAutoNum type="alphaLcParenR"/>
            </a:pPr>
            <a:r>
              <a:rPr lang="en-GB" sz="2800"/>
              <a:t>Ideally, a fusion reactor runs non-stop. If it is pulsed, there are times in which no energy is generated</a:t>
            </a:r>
          </a:p>
        </p:txBody>
      </p:sp>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47</a:t>
            </a:fld>
            <a:endParaRPr lang="en-GB"/>
          </a:p>
        </p:txBody>
      </p:sp>
    </p:spTree>
    <p:extLst>
      <p:ext uri="{BB962C8B-B14F-4D97-AF65-F5344CB8AC3E}">
        <p14:creationId xmlns:p14="http://schemas.microsoft.com/office/powerpoint/2010/main" val="330033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85F2-B0F2-45D1-8B20-39CD79A4BF3F}"/>
              </a:ext>
            </a:extLst>
          </p:cNvPr>
          <p:cNvSpPr>
            <a:spLocks noGrp="1"/>
          </p:cNvSpPr>
          <p:nvPr>
            <p:ph type="title"/>
          </p:nvPr>
        </p:nvSpPr>
        <p:spPr/>
        <p:txBody>
          <a:bodyPr/>
          <a:lstStyle/>
          <a:p>
            <a:r>
              <a:rPr lang="en-US" dirty="0"/>
              <a:t>Magnetic confinement</a:t>
            </a:r>
            <a:endParaRPr lang="en-GB" dirty="0"/>
          </a:p>
        </p:txBody>
      </p:sp>
      <p:sp>
        <p:nvSpPr>
          <p:cNvPr id="3" name="Content Placeholder 2">
            <a:extLst>
              <a:ext uri="{FF2B5EF4-FFF2-40B4-BE49-F238E27FC236}">
                <a16:creationId xmlns:a16="http://schemas.microsoft.com/office/drawing/2014/main" id="{C365A926-855A-4762-A38D-CF4AA0D240AA}"/>
              </a:ext>
            </a:extLst>
          </p:cNvPr>
          <p:cNvSpPr>
            <a:spLocks noGrp="1"/>
          </p:cNvSpPr>
          <p:nvPr>
            <p:ph idx="1"/>
          </p:nvPr>
        </p:nvSpPr>
        <p:spPr/>
        <p:txBody>
          <a:bodyPr/>
          <a:lstStyle/>
          <a:p>
            <a:r>
              <a:rPr lang="en-US" dirty="0"/>
              <a:t>Pressure balance in tokamak</a:t>
            </a:r>
          </a:p>
          <a:p>
            <a:pPr lvl="1"/>
            <a:r>
              <a:rPr lang="en-US" sz="3200" dirty="0"/>
              <a:t>Outward pressure:		plasma</a:t>
            </a:r>
          </a:p>
          <a:p>
            <a:pPr lvl="1"/>
            <a:r>
              <a:rPr lang="en-US" sz="3200" dirty="0"/>
              <a:t>Inward pressure: 		magnetic field</a:t>
            </a:r>
          </a:p>
          <a:p>
            <a:pPr marL="457200" lvl="1" indent="0">
              <a:buNone/>
            </a:pPr>
            <a:r>
              <a:rPr lang="en-US" sz="3200" dirty="0"/>
              <a:t>						</a:t>
            </a:r>
            <a:r>
              <a:rPr lang="en-US" sz="3200" dirty="0">
                <a:solidFill>
                  <a:srgbClr val="F36F2C"/>
                </a:solidFill>
              </a:rPr>
              <a:t>→</a:t>
            </a:r>
            <a:r>
              <a:rPr lang="en-US" sz="3200" dirty="0"/>
              <a:t> </a:t>
            </a:r>
            <a:r>
              <a:rPr lang="en-US" sz="3200" dirty="0">
                <a:solidFill>
                  <a:srgbClr val="F36F2C"/>
                </a:solidFill>
              </a:rPr>
              <a:t>Lorentz force!</a:t>
            </a:r>
          </a:p>
          <a:p>
            <a:pPr lvl="1"/>
            <a:r>
              <a:rPr lang="en-US" sz="3200" dirty="0">
                <a:solidFill>
                  <a:srgbClr val="F36F2C"/>
                </a:solidFill>
              </a:rPr>
              <a:t>Equilibrium!</a:t>
            </a:r>
          </a:p>
          <a:p>
            <a:pPr lvl="1"/>
            <a:endParaRPr lang="en-US" sz="3200" dirty="0">
              <a:solidFill>
                <a:srgbClr val="F36F2C"/>
              </a:solidFill>
            </a:endParaRPr>
          </a:p>
          <a:p>
            <a:pPr lvl="1"/>
            <a:r>
              <a:rPr lang="en-US" sz="3200" dirty="0"/>
              <a:t>Allows for fusion on Earth!</a:t>
            </a:r>
          </a:p>
          <a:p>
            <a:pPr marL="457200" lvl="1" indent="0">
              <a:buNone/>
            </a:pPr>
            <a:endParaRPr lang="en-US" dirty="0"/>
          </a:p>
        </p:txBody>
      </p:sp>
      <p:sp>
        <p:nvSpPr>
          <p:cNvPr id="4" name="Footer Placeholder 3">
            <a:extLst>
              <a:ext uri="{FF2B5EF4-FFF2-40B4-BE49-F238E27FC236}">
                <a16:creationId xmlns:a16="http://schemas.microsoft.com/office/drawing/2014/main" id="{CB8F7236-E689-4EAD-B6C7-4F423F31A196}"/>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F76A809-3625-4CD0-A0D4-FCE750586026}"/>
              </a:ext>
            </a:extLst>
          </p:cNvPr>
          <p:cNvSpPr>
            <a:spLocks noGrp="1"/>
          </p:cNvSpPr>
          <p:nvPr>
            <p:ph type="sldNum" sz="quarter" idx="12"/>
          </p:nvPr>
        </p:nvSpPr>
        <p:spPr/>
        <p:txBody>
          <a:bodyPr/>
          <a:lstStyle/>
          <a:p>
            <a:fld id="{607FDA0D-75C2-4509-B589-D4A45AB8915E}" type="slidenum">
              <a:rPr lang="en-GB" smtClean="0"/>
              <a:t>48</a:t>
            </a:fld>
            <a:endParaRPr lang="en-GB"/>
          </a:p>
        </p:txBody>
      </p:sp>
    </p:spTree>
    <p:extLst>
      <p:ext uri="{BB962C8B-B14F-4D97-AF65-F5344CB8AC3E}">
        <p14:creationId xmlns:p14="http://schemas.microsoft.com/office/powerpoint/2010/main" val="33593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67B1-A4D0-483C-8FC4-27EF192D2E5B}"/>
              </a:ext>
            </a:extLst>
          </p:cNvPr>
          <p:cNvSpPr>
            <a:spLocks noGrp="1"/>
          </p:cNvSpPr>
          <p:nvPr>
            <p:ph type="title"/>
          </p:nvPr>
        </p:nvSpPr>
        <p:spPr/>
        <p:txBody>
          <a:bodyPr/>
          <a:lstStyle/>
          <a:p>
            <a:r>
              <a:rPr lang="en-US"/>
              <a:t>Want to learn more about fusion?</a:t>
            </a:r>
            <a:endParaRPr lang="en-GB"/>
          </a:p>
        </p:txBody>
      </p:sp>
      <p:sp>
        <p:nvSpPr>
          <p:cNvPr id="3" name="Content Placeholder 2">
            <a:extLst>
              <a:ext uri="{FF2B5EF4-FFF2-40B4-BE49-F238E27FC236}">
                <a16:creationId xmlns:a16="http://schemas.microsoft.com/office/drawing/2014/main" id="{FFFFE1A7-9647-447E-862F-AE01AD65629B}"/>
              </a:ext>
            </a:extLst>
          </p:cNvPr>
          <p:cNvSpPr>
            <a:spLocks noGrp="1"/>
          </p:cNvSpPr>
          <p:nvPr>
            <p:ph idx="1"/>
          </p:nvPr>
        </p:nvSpPr>
        <p:spPr/>
        <p:txBody>
          <a:bodyPr/>
          <a:lstStyle/>
          <a:p>
            <a:pPr marL="0" indent="0">
              <a:buNone/>
            </a:pPr>
            <a:r>
              <a:rPr lang="en-US">
                <a:solidFill>
                  <a:srgbClr val="F36F2C"/>
                </a:solidFill>
              </a:rPr>
              <a:t>Have a look at the other 4 modules!</a:t>
            </a:r>
          </a:p>
          <a:p>
            <a:r>
              <a:rPr lang="en-US" sz="2800">
                <a:solidFill>
                  <a:schemeClr val="bg1"/>
                </a:solidFill>
              </a:rPr>
              <a:t>Module 2: Road to fusion</a:t>
            </a:r>
          </a:p>
          <a:p>
            <a:r>
              <a:rPr lang="en-US" sz="2800">
                <a:solidFill>
                  <a:schemeClr val="bg1"/>
                </a:solidFill>
              </a:rPr>
              <a:t>Module 3: Plasma control</a:t>
            </a:r>
          </a:p>
          <a:p>
            <a:r>
              <a:rPr lang="en-US" sz="2800"/>
              <a:t>Module 4: Fusion materials</a:t>
            </a:r>
          </a:p>
          <a:p>
            <a:r>
              <a:rPr lang="en-US" sz="2800"/>
              <a:t>Module 5: Fusion deployment</a:t>
            </a:r>
          </a:p>
          <a:p>
            <a:endParaRPr lang="en-US"/>
          </a:p>
          <a:p>
            <a:r>
              <a:rPr lang="en-US"/>
              <a:t>Or look at ‘Further reading’ in the student reader</a:t>
            </a:r>
            <a:endParaRPr lang="en-GB"/>
          </a:p>
        </p:txBody>
      </p:sp>
      <p:sp>
        <p:nvSpPr>
          <p:cNvPr id="4" name="Footer Placeholder 3">
            <a:extLst>
              <a:ext uri="{FF2B5EF4-FFF2-40B4-BE49-F238E27FC236}">
                <a16:creationId xmlns:a16="http://schemas.microsoft.com/office/drawing/2014/main" id="{5EBE6C3A-02CD-44BD-99DD-3C5EBB6ED93F}"/>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DB4CAB6F-7B10-447F-89EF-C3EABF1A81FE}"/>
              </a:ext>
            </a:extLst>
          </p:cNvPr>
          <p:cNvSpPr>
            <a:spLocks noGrp="1"/>
          </p:cNvSpPr>
          <p:nvPr>
            <p:ph type="sldNum" sz="quarter" idx="12"/>
          </p:nvPr>
        </p:nvSpPr>
        <p:spPr/>
        <p:txBody>
          <a:bodyPr/>
          <a:lstStyle/>
          <a:p>
            <a:fld id="{607FDA0D-75C2-4509-B589-D4A45AB8915E}" type="slidenum">
              <a:rPr lang="en-GB" smtClean="0"/>
              <a:t>49</a:t>
            </a:fld>
            <a:endParaRPr lang="en-GB"/>
          </a:p>
        </p:txBody>
      </p:sp>
    </p:spTree>
    <p:extLst>
      <p:ext uri="{BB962C8B-B14F-4D97-AF65-F5344CB8AC3E}">
        <p14:creationId xmlns:p14="http://schemas.microsoft.com/office/powerpoint/2010/main" val="16752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The energy problem</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US"/>
              <a:t>Problem</a:t>
            </a:r>
          </a:p>
          <a:p>
            <a:pPr lvl="1"/>
            <a:r>
              <a:rPr lang="en-US"/>
              <a:t>Increasing </a:t>
            </a:r>
            <a:r>
              <a:rPr lang="en-US">
                <a:solidFill>
                  <a:srgbClr val="F36F2C"/>
                </a:solidFill>
              </a:rPr>
              <a:t>population</a:t>
            </a:r>
          </a:p>
          <a:p>
            <a:pPr lvl="1"/>
            <a:r>
              <a:rPr lang="en-US"/>
              <a:t>Increasing </a:t>
            </a:r>
            <a:r>
              <a:rPr lang="en-US">
                <a:solidFill>
                  <a:srgbClr val="F36F2C"/>
                </a:solidFill>
              </a:rPr>
              <a:t>energy use</a:t>
            </a:r>
          </a:p>
          <a:p>
            <a:pPr lvl="1"/>
            <a:r>
              <a:rPr lang="en-US"/>
              <a:t>Environmental </a:t>
            </a:r>
            <a:r>
              <a:rPr lang="en-US">
                <a:solidFill>
                  <a:schemeClr val="bg1"/>
                </a:solidFill>
              </a:rPr>
              <a:t>harmful </a:t>
            </a:r>
            <a:br>
              <a:rPr lang="en-US">
                <a:solidFill>
                  <a:schemeClr val="bg1"/>
                </a:solidFill>
              </a:rPr>
            </a:br>
            <a:r>
              <a:rPr lang="en-US">
                <a:solidFill>
                  <a:schemeClr val="bg1"/>
                </a:solidFill>
              </a:rPr>
              <a:t>sources</a:t>
            </a:r>
            <a:endParaRPr lang="en-GB">
              <a:solidFill>
                <a:schemeClr val="bg1"/>
              </a:solidFill>
            </a:endParaRPr>
          </a:p>
          <a:p>
            <a:pPr marL="0" indent="0">
              <a:buNone/>
            </a:pPr>
            <a:endParaRPr lang="en-GB"/>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a:t>Module 1: Fusion Basics</a:t>
            </a:r>
            <a:endParaRPr lang="en-GB"/>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5</a:t>
            </a:fld>
            <a:endParaRPr lang="en-GB"/>
          </a:p>
        </p:txBody>
      </p:sp>
      <p:pic>
        <p:nvPicPr>
          <p:cNvPr id="9" name="Picture 8" descr="Chart, line chart&#10;&#10;Description automatically generated">
            <a:extLst>
              <a:ext uri="{FF2B5EF4-FFF2-40B4-BE49-F238E27FC236}">
                <a16:creationId xmlns:a16="http://schemas.microsoft.com/office/drawing/2014/main" id="{1D5FB14B-3CA3-4B97-80A3-B0B0C7A9D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801" y="1690688"/>
            <a:ext cx="5867999" cy="3915072"/>
          </a:xfrm>
          <a:prstGeom prst="rect">
            <a:avLst/>
          </a:prstGeom>
          <a:ln w="19050">
            <a:solidFill>
              <a:srgbClr val="F36F2C"/>
            </a:solidFill>
          </a:ln>
        </p:spPr>
      </p:pic>
      <p:sp>
        <p:nvSpPr>
          <p:cNvPr id="11" name="TextBox 10">
            <a:extLst>
              <a:ext uri="{FF2B5EF4-FFF2-40B4-BE49-F238E27FC236}">
                <a16:creationId xmlns:a16="http://schemas.microsoft.com/office/drawing/2014/main" id="{9C705E05-17A5-46DA-AD39-7CC2D61F8418}"/>
              </a:ext>
            </a:extLst>
          </p:cNvPr>
          <p:cNvSpPr txBox="1"/>
          <p:nvPr/>
        </p:nvSpPr>
        <p:spPr>
          <a:xfrm>
            <a:off x="5403742" y="6031209"/>
            <a:ext cx="6068276" cy="461665"/>
          </a:xfrm>
          <a:prstGeom prst="rect">
            <a:avLst/>
          </a:prstGeom>
          <a:noFill/>
        </p:spPr>
        <p:txBody>
          <a:bodyPr wrap="square">
            <a:spAutoFit/>
          </a:bodyPr>
          <a:lstStyle/>
          <a:p>
            <a:r>
              <a:rPr lang="en-US" sz="1200" b="0" i="0" u="none" strike="noStrike" baseline="0">
                <a:solidFill>
                  <a:srgbClr val="F36F2C"/>
                </a:solidFill>
                <a:latin typeface="Tahoma" panose="020B0604030504040204" pitchFamily="34" charset="0"/>
                <a:ea typeface="Tahoma" panose="020B0604030504040204" pitchFamily="34" charset="0"/>
                <a:cs typeface="Tahoma" panose="020B0604030504040204" pitchFamily="34" charset="0"/>
              </a:rPr>
              <a:t>Source: United Nations, Department of Economic and Social Affairs, Population Division (2019). World Population Prospects 2019: Highlights. ST/ESA/SER.A/423. </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36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1D446-ABF7-4853-87A5-46FE8EF1F447}"/>
              </a:ext>
            </a:extLst>
          </p:cNvPr>
          <p:cNvSpPr>
            <a:spLocks noGrp="1"/>
          </p:cNvSpPr>
          <p:nvPr>
            <p:ph idx="1"/>
          </p:nvPr>
        </p:nvSpPr>
        <p:spPr>
          <a:xfrm>
            <a:off x="838200" y="710971"/>
            <a:ext cx="10515600" cy="4376737"/>
          </a:xfrm>
        </p:spPr>
        <p:txBody>
          <a:bodyPr>
            <a:noAutofit/>
          </a:bodyPr>
          <a:lstStyle/>
          <a:p>
            <a:pPr marL="0" indent="0">
              <a:buNone/>
            </a:pPr>
            <a:r>
              <a:rPr lang="en-US" sz="2400">
                <a:latin typeface="Myriad Pro" panose="020B0703030403020204" pitchFamily="34" charset="0"/>
              </a:rPr>
              <a:t>This module has been written as part of the FuseNet educational materials for secondary school and can be found in the FuseNet educational materials browser: </a:t>
            </a:r>
            <a:r>
              <a:rPr lang="en-US" sz="2400">
                <a:latin typeface="Myriad Pro" panose="020B0703030403020204" pitchFamily="34" charset="0"/>
                <a:hlinkClick r:id="rId2"/>
              </a:rPr>
              <a:t>https://fusenet.eu/education/materials</a:t>
            </a:r>
            <a:r>
              <a:rPr lang="en-US" sz="2400">
                <a:latin typeface="Myriad Pro" panose="020B0703030403020204" pitchFamily="34" charset="0"/>
              </a:rPr>
              <a:t> </a:t>
            </a:r>
          </a:p>
          <a:p>
            <a:pPr marL="0" indent="0">
              <a:buNone/>
            </a:pPr>
            <a:endParaRPr lang="en-US" sz="2400">
              <a:latin typeface="Myriad Pro" panose="020B0703030403020204" pitchFamily="34" charset="0"/>
            </a:endParaRPr>
          </a:p>
          <a:p>
            <a:pPr marL="0" indent="0">
              <a:buNone/>
            </a:pPr>
            <a:r>
              <a:rPr lang="en-US" sz="2400">
                <a:latin typeface="Myriad Pro" panose="020B0703030403020204" pitchFamily="34" charset="0"/>
              </a:rPr>
              <a:t>For more information, see </a:t>
            </a:r>
            <a:r>
              <a:rPr lang="en-US" sz="2400">
                <a:latin typeface="Myriad Pro" panose="020B0703030403020204" pitchFamily="34" charset="0"/>
                <a:hlinkClick r:id="rId3"/>
              </a:rPr>
              <a:t>https://fusenet.eu</a:t>
            </a:r>
            <a:endParaRPr lang="en-US" sz="2400">
              <a:latin typeface="Myriad Pro" panose="020B0703030403020204" pitchFamily="34" charset="0"/>
            </a:endParaRPr>
          </a:p>
          <a:p>
            <a:pPr marL="0" indent="0">
              <a:buNone/>
            </a:pPr>
            <a:endParaRPr lang="en-US" sz="2400">
              <a:latin typeface="Myriad Pro" panose="020B0703030403020204" pitchFamily="34" charset="0"/>
            </a:endParaRPr>
          </a:p>
          <a:p>
            <a:pPr marL="0" indent="0">
              <a:buNone/>
            </a:pPr>
            <a:r>
              <a:rPr lang="en-US" sz="2400">
                <a:latin typeface="Myriad Pro" panose="020B0703030403020204" pitchFamily="34" charset="0"/>
              </a:rPr>
              <a:t>Created by: Sander Korteweg</a:t>
            </a:r>
          </a:p>
          <a:p>
            <a:pPr marL="0" indent="0">
              <a:buNone/>
            </a:pPr>
            <a:r>
              <a:rPr lang="en-US" sz="2400">
                <a:latin typeface="Myriad Pro" panose="020B0703030403020204" pitchFamily="34" charset="0"/>
              </a:rPr>
              <a:t>Chief editors: Sjoukje Tijmensen-Hoekstra, Sander Korteweg</a:t>
            </a:r>
            <a:endParaRPr lang="en-GB" sz="2400">
              <a:latin typeface="Myriad Pro" panose="020B0703030403020204" pitchFamily="34" charset="0"/>
            </a:endParaRPr>
          </a:p>
        </p:txBody>
      </p:sp>
      <p:sp>
        <p:nvSpPr>
          <p:cNvPr id="4" name="Footer Placeholder 3">
            <a:extLst>
              <a:ext uri="{FF2B5EF4-FFF2-40B4-BE49-F238E27FC236}">
                <a16:creationId xmlns:a16="http://schemas.microsoft.com/office/drawing/2014/main" id="{CDA216B9-25EC-482D-83D7-33FA284BE1F6}"/>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5210A4FC-2CF0-4B10-916C-F481958376C7}"/>
              </a:ext>
            </a:extLst>
          </p:cNvPr>
          <p:cNvSpPr>
            <a:spLocks noGrp="1"/>
          </p:cNvSpPr>
          <p:nvPr>
            <p:ph type="sldNum" sz="quarter" idx="12"/>
          </p:nvPr>
        </p:nvSpPr>
        <p:spPr/>
        <p:txBody>
          <a:bodyPr/>
          <a:lstStyle/>
          <a:p>
            <a:fld id="{607FDA0D-75C2-4509-B589-D4A45AB8915E}" type="slidenum">
              <a:rPr lang="en-GB" smtClean="0"/>
              <a:t>50</a:t>
            </a:fld>
            <a:endParaRPr lang="en-GB"/>
          </a:p>
        </p:txBody>
      </p:sp>
      <p:pic>
        <p:nvPicPr>
          <p:cNvPr id="7" name="Picture 6" descr="Logo&#10;&#10;Description automatically generated">
            <a:extLst>
              <a:ext uri="{FF2B5EF4-FFF2-40B4-BE49-F238E27FC236}">
                <a16:creationId xmlns:a16="http://schemas.microsoft.com/office/drawing/2014/main" id="{C0710A6C-5BD6-4C7E-87AB-F3E8D07B2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836" y="4147592"/>
            <a:ext cx="6500327" cy="1880232"/>
          </a:xfrm>
          <a:prstGeom prst="rect">
            <a:avLst/>
          </a:prstGeom>
        </p:spPr>
      </p:pic>
    </p:spTree>
    <p:extLst>
      <p:ext uri="{BB962C8B-B14F-4D97-AF65-F5344CB8AC3E}">
        <p14:creationId xmlns:p14="http://schemas.microsoft.com/office/powerpoint/2010/main" val="30903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a:t>The energy problem</a:t>
            </a:r>
            <a:endParaRPr lang="en-GB"/>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GB" dirty="0"/>
              <a:t>Solutions</a:t>
            </a:r>
          </a:p>
          <a:p>
            <a:pPr lvl="1"/>
            <a:r>
              <a:rPr lang="en-GB" dirty="0"/>
              <a:t>Decreasing </a:t>
            </a:r>
            <a:r>
              <a:rPr lang="en-GB" dirty="0">
                <a:solidFill>
                  <a:schemeClr val="bg1"/>
                </a:solidFill>
              </a:rPr>
              <a:t>energy needs</a:t>
            </a:r>
          </a:p>
          <a:p>
            <a:pPr lvl="1"/>
            <a:r>
              <a:rPr lang="en-GB" dirty="0"/>
              <a:t>Increasing </a:t>
            </a:r>
            <a:r>
              <a:rPr lang="en-GB" dirty="0">
                <a:solidFill>
                  <a:schemeClr val="bg1"/>
                </a:solidFill>
              </a:rPr>
              <a:t>sustainable sources</a:t>
            </a:r>
            <a:endParaRPr lang="en-GB" dirty="0"/>
          </a:p>
          <a:p>
            <a:r>
              <a:rPr lang="en-GB" dirty="0"/>
              <a:t>How?</a:t>
            </a:r>
          </a:p>
          <a:p>
            <a:pPr lvl="1"/>
            <a:r>
              <a:rPr lang="en-GB" dirty="0"/>
              <a:t>Better storage</a:t>
            </a:r>
          </a:p>
          <a:p>
            <a:pPr lvl="1"/>
            <a:r>
              <a:rPr lang="en-GB" dirty="0"/>
              <a:t>Alternative energy sources</a:t>
            </a:r>
          </a:p>
          <a:p>
            <a:pPr lvl="1"/>
            <a:r>
              <a:rPr lang="en-GB" dirty="0"/>
              <a:t>Backup solution: </a:t>
            </a:r>
            <a:r>
              <a:rPr lang="en-GB" dirty="0">
                <a:solidFill>
                  <a:srgbClr val="F36F2C"/>
                </a:solidFill>
              </a:rPr>
              <a:t>Nuclear fusion!</a:t>
            </a:r>
          </a:p>
          <a:p>
            <a:pPr marL="0" indent="0">
              <a:buNone/>
            </a:pPr>
            <a:endParaRPr lang="en-GB"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a:t>Module 1: Fusion Basics</a:t>
            </a:r>
            <a:endParaRPr lang="en-GB"/>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6</a:t>
            </a:fld>
            <a:endParaRPr lang="en-GB"/>
          </a:p>
        </p:txBody>
      </p:sp>
      <p:pic>
        <p:nvPicPr>
          <p:cNvPr id="11" name="Picture 10" descr="A picture containing light, night sky&#10;&#10;Description automatically generated">
            <a:extLst>
              <a:ext uri="{FF2B5EF4-FFF2-40B4-BE49-F238E27FC236}">
                <a16:creationId xmlns:a16="http://schemas.microsoft.com/office/drawing/2014/main" id="{7E64CB57-6FC7-4F33-86E9-969A6638F16E}"/>
              </a:ext>
            </a:extLst>
          </p:cNvPr>
          <p:cNvPicPr>
            <a:picLocks noChangeAspect="1"/>
          </p:cNvPicPr>
          <p:nvPr/>
        </p:nvPicPr>
        <p:blipFill rotWithShape="1">
          <a:blip r:embed="rId2">
            <a:extLst>
              <a:ext uri="{28A0092B-C50C-407E-A947-70E740481C1C}">
                <a14:useLocalDpi xmlns:a14="http://schemas.microsoft.com/office/drawing/2010/main" val="0"/>
              </a:ext>
            </a:extLst>
          </a:blip>
          <a:srcRect l="11771" r="33854"/>
          <a:stretch/>
        </p:blipFill>
        <p:spPr>
          <a:xfrm>
            <a:off x="7340276" y="0"/>
            <a:ext cx="4972050" cy="6858000"/>
          </a:xfrm>
          <a:prstGeom prst="rect">
            <a:avLst/>
          </a:prstGeom>
          <a:ln w="19050">
            <a:solidFill>
              <a:srgbClr val="F36F2C"/>
            </a:solidFill>
          </a:ln>
        </p:spPr>
      </p:pic>
      <p:sp>
        <p:nvSpPr>
          <p:cNvPr id="12" name="TextBox 11">
            <a:extLst>
              <a:ext uri="{FF2B5EF4-FFF2-40B4-BE49-F238E27FC236}">
                <a16:creationId xmlns:a16="http://schemas.microsoft.com/office/drawing/2014/main" id="{1D80819E-02F8-4F85-93FB-80C76B7CDADC}"/>
              </a:ext>
            </a:extLst>
          </p:cNvPr>
          <p:cNvSpPr txBox="1"/>
          <p:nvPr/>
        </p:nvSpPr>
        <p:spPr>
          <a:xfrm>
            <a:off x="7340276" y="6514415"/>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CCFE</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04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7348-B91D-41E3-9713-5AB190A89F5B}"/>
              </a:ext>
            </a:extLst>
          </p:cNvPr>
          <p:cNvSpPr>
            <a:spLocks noGrp="1"/>
          </p:cNvSpPr>
          <p:nvPr>
            <p:ph type="title"/>
          </p:nvPr>
        </p:nvSpPr>
        <p:spPr/>
        <p:txBody>
          <a:bodyPr/>
          <a:lstStyle/>
          <a:p>
            <a:r>
              <a:rPr lang="en-US"/>
              <a:t>1.2 Fusion inside our own sun</a:t>
            </a:r>
            <a:endParaRPr lang="en-GB"/>
          </a:p>
        </p:txBody>
      </p:sp>
      <p:sp>
        <p:nvSpPr>
          <p:cNvPr id="3" name="Content Placeholder 2">
            <a:extLst>
              <a:ext uri="{FF2B5EF4-FFF2-40B4-BE49-F238E27FC236}">
                <a16:creationId xmlns:a16="http://schemas.microsoft.com/office/drawing/2014/main" id="{0487A707-F763-458A-B9DB-F8AE0EB6B94D}"/>
              </a:ext>
            </a:extLst>
          </p:cNvPr>
          <p:cNvSpPr>
            <a:spLocks noGrp="1"/>
          </p:cNvSpPr>
          <p:nvPr>
            <p:ph idx="1"/>
          </p:nvPr>
        </p:nvSpPr>
        <p:spPr/>
        <p:txBody>
          <a:bodyPr/>
          <a:lstStyle/>
          <a:p>
            <a:r>
              <a:rPr lang="en-US" dirty="0"/>
              <a:t>The Sun</a:t>
            </a:r>
          </a:p>
          <a:p>
            <a:pPr lvl="1"/>
            <a:r>
              <a:rPr lang="en-US" dirty="0"/>
              <a:t>Star</a:t>
            </a:r>
          </a:p>
          <a:p>
            <a:pPr lvl="1"/>
            <a:r>
              <a:rPr lang="en-US" dirty="0"/>
              <a:t>Held together by </a:t>
            </a:r>
            <a:r>
              <a:rPr lang="en-US" dirty="0">
                <a:solidFill>
                  <a:srgbClr val="F36F2C"/>
                </a:solidFill>
              </a:rPr>
              <a:t>gravity</a:t>
            </a:r>
          </a:p>
          <a:p>
            <a:pPr lvl="1"/>
            <a:r>
              <a:rPr lang="en-US" dirty="0">
                <a:solidFill>
                  <a:schemeClr val="bg1"/>
                </a:solidFill>
              </a:rPr>
              <a:t>Immense </a:t>
            </a:r>
            <a:r>
              <a:rPr lang="en-US" dirty="0">
                <a:solidFill>
                  <a:srgbClr val="F36F2C"/>
                </a:solidFill>
              </a:rPr>
              <a:t>pressure</a:t>
            </a:r>
          </a:p>
          <a:p>
            <a:pPr lvl="1"/>
            <a:r>
              <a:rPr lang="en-US" dirty="0"/>
              <a:t>In</a:t>
            </a:r>
            <a:r>
              <a:rPr lang="en-US" dirty="0">
                <a:solidFill>
                  <a:srgbClr val="F36F2C"/>
                </a:solidFill>
              </a:rPr>
              <a:t> equilibrium</a:t>
            </a:r>
          </a:p>
          <a:p>
            <a:pPr lvl="1"/>
            <a:endParaRPr lang="en-US" dirty="0">
              <a:solidFill>
                <a:srgbClr val="F36F2C"/>
              </a:solidFill>
            </a:endParaRPr>
          </a:p>
          <a:p>
            <a:r>
              <a:rPr lang="en-US" dirty="0">
                <a:solidFill>
                  <a:schemeClr val="bg1"/>
                </a:solidFill>
              </a:rPr>
              <a:t>Gets its energy from </a:t>
            </a:r>
            <a:r>
              <a:rPr lang="en-US" dirty="0">
                <a:solidFill>
                  <a:srgbClr val="F36F2C"/>
                </a:solidFill>
              </a:rPr>
              <a:t>fusion</a:t>
            </a:r>
            <a:r>
              <a:rPr lang="en-US" dirty="0">
                <a:solidFill>
                  <a:schemeClr val="bg1"/>
                </a:solidFill>
              </a:rPr>
              <a:t>!</a:t>
            </a:r>
          </a:p>
          <a:p>
            <a:pPr lvl="1"/>
            <a:r>
              <a:rPr lang="en-US" dirty="0">
                <a:solidFill>
                  <a:schemeClr val="bg1"/>
                </a:solidFill>
              </a:rPr>
              <a:t>Let’s take a really close look!</a:t>
            </a:r>
          </a:p>
          <a:p>
            <a:endParaRPr lang="en-US" dirty="0">
              <a:solidFill>
                <a:schemeClr val="bg1"/>
              </a:solidFill>
            </a:endParaRPr>
          </a:p>
        </p:txBody>
      </p:sp>
      <p:sp>
        <p:nvSpPr>
          <p:cNvPr id="4" name="Footer Placeholder 3">
            <a:extLst>
              <a:ext uri="{FF2B5EF4-FFF2-40B4-BE49-F238E27FC236}">
                <a16:creationId xmlns:a16="http://schemas.microsoft.com/office/drawing/2014/main" id="{33D54A87-8758-4632-860B-AD61344632A3}"/>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A9E6D8D5-5EE6-4514-A402-48DD246A70A5}"/>
              </a:ext>
            </a:extLst>
          </p:cNvPr>
          <p:cNvSpPr>
            <a:spLocks noGrp="1"/>
          </p:cNvSpPr>
          <p:nvPr>
            <p:ph type="sldNum" sz="quarter" idx="12"/>
          </p:nvPr>
        </p:nvSpPr>
        <p:spPr/>
        <p:txBody>
          <a:bodyPr/>
          <a:lstStyle/>
          <a:p>
            <a:fld id="{607FDA0D-75C2-4509-B589-D4A45AB8915E}" type="slidenum">
              <a:rPr lang="en-GB" smtClean="0"/>
              <a:t>7</a:t>
            </a:fld>
            <a:endParaRPr lang="en-GB"/>
          </a:p>
        </p:txBody>
      </p:sp>
      <p:pic>
        <p:nvPicPr>
          <p:cNvPr id="6" name="Afbeelding 7">
            <a:extLst>
              <a:ext uri="{FF2B5EF4-FFF2-40B4-BE49-F238E27FC236}">
                <a16:creationId xmlns:a16="http://schemas.microsoft.com/office/drawing/2014/main" id="{93BC3B1C-A146-4AF2-A511-0905B97C1B9B}"/>
              </a:ext>
            </a:extLst>
          </p:cNvPr>
          <p:cNvPicPr>
            <a:picLocks noChangeAspect="1"/>
          </p:cNvPicPr>
          <p:nvPr/>
        </p:nvPicPr>
        <p:blipFill rotWithShape="1">
          <a:blip r:embed="rId2">
            <a:extLst>
              <a:ext uri="{28A0092B-C50C-407E-A947-70E740481C1C}">
                <a14:useLocalDpi xmlns:a14="http://schemas.microsoft.com/office/drawing/2010/main" val="0"/>
              </a:ext>
            </a:extLst>
          </a:blip>
          <a:srcRect l="791" t="-336" r="37928" b="336"/>
          <a:stretch/>
        </p:blipFill>
        <p:spPr>
          <a:xfrm>
            <a:off x="8486288" y="0"/>
            <a:ext cx="3705711" cy="6047105"/>
          </a:xfrm>
          <a:prstGeom prst="rect">
            <a:avLst/>
          </a:prstGeom>
          <a:ln w="19050">
            <a:solidFill>
              <a:srgbClr val="F36F2C"/>
            </a:solidFill>
          </a:ln>
        </p:spPr>
      </p:pic>
      <p:sp>
        <p:nvSpPr>
          <p:cNvPr id="14" name="TextBox 13">
            <a:extLst>
              <a:ext uri="{FF2B5EF4-FFF2-40B4-BE49-F238E27FC236}">
                <a16:creationId xmlns:a16="http://schemas.microsoft.com/office/drawing/2014/main" id="{3277D750-985A-4C04-8740-A0AED1D0E502}"/>
              </a:ext>
            </a:extLst>
          </p:cNvPr>
          <p:cNvSpPr txBox="1"/>
          <p:nvPr/>
        </p:nvSpPr>
        <p:spPr>
          <a:xfrm>
            <a:off x="8409434" y="6033313"/>
            <a:ext cx="4160870" cy="276999"/>
          </a:xfrm>
          <a:prstGeom prst="rect">
            <a:avLst/>
          </a:prstGeom>
          <a:noFill/>
        </p:spPr>
        <p:txBody>
          <a:bodyPr wrap="square">
            <a:spAutoFit/>
          </a:bodyPr>
          <a:lstStyle/>
          <a:p>
            <a:r>
              <a:rPr lang="en-US" sz="1200">
                <a:solidFill>
                  <a:srgbClr val="F36F2C"/>
                </a:solidFill>
                <a:latin typeface="Tahoma" panose="020B0604030504040204" pitchFamily="34" charset="0"/>
                <a:ea typeface="Tahoma" panose="020B0604030504040204" pitchFamily="34" charset="0"/>
                <a:cs typeface="Tahoma" panose="020B0604030504040204" pitchFamily="34" charset="0"/>
              </a:rPr>
              <a:t>Source: NASA</a:t>
            </a:r>
            <a:endParaRPr lang="en-GB" sz="120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130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922E-EB2A-43CD-9509-F28303A5AB25}"/>
              </a:ext>
            </a:extLst>
          </p:cNvPr>
          <p:cNvSpPr>
            <a:spLocks noGrp="1"/>
          </p:cNvSpPr>
          <p:nvPr>
            <p:ph type="title"/>
          </p:nvPr>
        </p:nvSpPr>
        <p:spPr/>
        <p:txBody>
          <a:bodyPr/>
          <a:lstStyle/>
          <a:p>
            <a:r>
              <a:rPr lang="en-US"/>
              <a:t>Inside the atom</a:t>
            </a:r>
            <a:endParaRPr lang="en-GB"/>
          </a:p>
        </p:txBody>
      </p:sp>
      <p:sp>
        <p:nvSpPr>
          <p:cNvPr id="4" name="Footer Placeholder 3">
            <a:extLst>
              <a:ext uri="{FF2B5EF4-FFF2-40B4-BE49-F238E27FC236}">
                <a16:creationId xmlns:a16="http://schemas.microsoft.com/office/drawing/2014/main" id="{6C1E7186-8F82-4F11-B6C9-D769C64BB992}"/>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234B2581-3EEC-4842-A5D2-E8F1DD5E5270}"/>
              </a:ext>
            </a:extLst>
          </p:cNvPr>
          <p:cNvSpPr>
            <a:spLocks noGrp="1"/>
          </p:cNvSpPr>
          <p:nvPr>
            <p:ph type="sldNum" sz="quarter" idx="12"/>
          </p:nvPr>
        </p:nvSpPr>
        <p:spPr/>
        <p:txBody>
          <a:bodyPr/>
          <a:lstStyle/>
          <a:p>
            <a:fld id="{607FDA0D-75C2-4509-B589-D4A45AB8915E}" type="slidenum">
              <a:rPr lang="en-GB" smtClean="0"/>
              <a:t>8</a:t>
            </a:fld>
            <a:endParaRPr lang="en-GB"/>
          </a:p>
        </p:txBody>
      </p:sp>
      <p:sp>
        <p:nvSpPr>
          <p:cNvPr id="9" name="Content Placeholder 8">
            <a:extLst>
              <a:ext uri="{FF2B5EF4-FFF2-40B4-BE49-F238E27FC236}">
                <a16:creationId xmlns:a16="http://schemas.microsoft.com/office/drawing/2014/main" id="{4811059D-4A59-4C86-B505-66FDE045457C}"/>
              </a:ext>
            </a:extLst>
          </p:cNvPr>
          <p:cNvSpPr>
            <a:spLocks noGrp="1"/>
          </p:cNvSpPr>
          <p:nvPr>
            <p:ph idx="1"/>
          </p:nvPr>
        </p:nvSpPr>
        <p:spPr/>
        <p:txBody>
          <a:bodyPr/>
          <a:lstStyle/>
          <a:p>
            <a:r>
              <a:rPr lang="en-US"/>
              <a:t>Nucleus</a:t>
            </a:r>
          </a:p>
          <a:p>
            <a:pPr lvl="1"/>
            <a:r>
              <a:rPr lang="en-US">
                <a:solidFill>
                  <a:srgbClr val="F36F2C"/>
                </a:solidFill>
              </a:rPr>
              <a:t>Proton</a:t>
            </a:r>
            <a:r>
              <a:rPr lang="en-US"/>
              <a:t>: determines which element,</a:t>
            </a:r>
            <a:br>
              <a:rPr lang="en-US"/>
            </a:br>
            <a:r>
              <a:rPr lang="en-US"/>
              <a:t>positive charge		</a:t>
            </a:r>
          </a:p>
          <a:p>
            <a:pPr lvl="1"/>
            <a:r>
              <a:rPr lang="en-US">
                <a:solidFill>
                  <a:srgbClr val="F36F2C"/>
                </a:solidFill>
              </a:rPr>
              <a:t>Neutron</a:t>
            </a:r>
            <a:r>
              <a:rPr lang="en-US"/>
              <a:t>: determines which isotope,</a:t>
            </a:r>
            <a:br>
              <a:rPr lang="en-US"/>
            </a:br>
            <a:r>
              <a:rPr lang="en-US"/>
              <a:t>no charge</a:t>
            </a:r>
            <a:endParaRPr lang="en-GB"/>
          </a:p>
          <a:p>
            <a:pPr lvl="1"/>
            <a:endParaRPr lang="en-GB"/>
          </a:p>
          <a:p>
            <a:r>
              <a:rPr lang="en-GB"/>
              <a:t>Electron cloud</a:t>
            </a:r>
          </a:p>
          <a:p>
            <a:pPr lvl="1"/>
            <a:r>
              <a:rPr lang="en-GB">
                <a:solidFill>
                  <a:srgbClr val="F36F2C"/>
                </a:solidFill>
              </a:rPr>
              <a:t>Electron</a:t>
            </a:r>
            <a:r>
              <a:rPr lang="en-GB"/>
              <a:t>: determines charge/ion,</a:t>
            </a:r>
            <a:br>
              <a:rPr lang="en-GB"/>
            </a:br>
            <a:r>
              <a:rPr lang="en-GB"/>
              <a:t>negative charge</a:t>
            </a:r>
            <a:endParaRPr lang="en-US"/>
          </a:p>
        </p:txBody>
      </p:sp>
      <p:pic>
        <p:nvPicPr>
          <p:cNvPr id="8" name="Picture 7" descr="A screenshot of a game&#10;&#10;Description automatically generated with low confidence">
            <a:extLst>
              <a:ext uri="{FF2B5EF4-FFF2-40B4-BE49-F238E27FC236}">
                <a16:creationId xmlns:a16="http://schemas.microsoft.com/office/drawing/2014/main" id="{470D5555-850C-40A1-B2DB-270116046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782" y="1240631"/>
            <a:ext cx="4376737" cy="4376737"/>
          </a:xfrm>
          <a:prstGeom prst="rect">
            <a:avLst/>
          </a:prstGeom>
        </p:spPr>
      </p:pic>
    </p:spTree>
    <p:extLst>
      <p:ext uri="{BB962C8B-B14F-4D97-AF65-F5344CB8AC3E}">
        <p14:creationId xmlns:p14="http://schemas.microsoft.com/office/powerpoint/2010/main" val="30452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77E5-F27A-448A-946B-0152D8664138}"/>
              </a:ext>
            </a:extLst>
          </p:cNvPr>
          <p:cNvSpPr>
            <a:spLocks noGrp="1"/>
          </p:cNvSpPr>
          <p:nvPr>
            <p:ph type="title"/>
          </p:nvPr>
        </p:nvSpPr>
        <p:spPr/>
        <p:txBody>
          <a:bodyPr/>
          <a:lstStyle/>
          <a:p>
            <a:r>
              <a:rPr lang="en-US"/>
              <a:t>Isotopes</a:t>
            </a:r>
            <a:endParaRPr lang="en-GB"/>
          </a:p>
        </p:txBody>
      </p:sp>
      <p:sp>
        <p:nvSpPr>
          <p:cNvPr id="4" name="Footer Placeholder 3">
            <a:extLst>
              <a:ext uri="{FF2B5EF4-FFF2-40B4-BE49-F238E27FC236}">
                <a16:creationId xmlns:a16="http://schemas.microsoft.com/office/drawing/2014/main" id="{0AE9B06B-155A-473E-B459-A6E01A5769FD}"/>
              </a:ext>
            </a:extLst>
          </p:cNvPr>
          <p:cNvSpPr>
            <a:spLocks noGrp="1"/>
          </p:cNvSpPr>
          <p:nvPr>
            <p:ph type="ftr" sz="quarter" idx="11"/>
          </p:nvPr>
        </p:nvSpPr>
        <p:spPr/>
        <p:txBody>
          <a:bodyPr/>
          <a:lstStyle/>
          <a:p>
            <a:r>
              <a:rPr lang="en-US"/>
              <a:t>Module 1: Fusion Basics</a:t>
            </a:r>
            <a:endParaRPr lang="en-GB"/>
          </a:p>
        </p:txBody>
      </p:sp>
      <p:sp>
        <p:nvSpPr>
          <p:cNvPr id="5" name="Slide Number Placeholder 4">
            <a:extLst>
              <a:ext uri="{FF2B5EF4-FFF2-40B4-BE49-F238E27FC236}">
                <a16:creationId xmlns:a16="http://schemas.microsoft.com/office/drawing/2014/main" id="{88FBE0B8-02C1-4E92-B033-C268833AC6EB}"/>
              </a:ext>
            </a:extLst>
          </p:cNvPr>
          <p:cNvSpPr>
            <a:spLocks noGrp="1"/>
          </p:cNvSpPr>
          <p:nvPr>
            <p:ph type="sldNum" sz="quarter" idx="12"/>
          </p:nvPr>
        </p:nvSpPr>
        <p:spPr/>
        <p:txBody>
          <a:bodyPr/>
          <a:lstStyle/>
          <a:p>
            <a:fld id="{607FDA0D-75C2-4509-B589-D4A45AB8915E}" type="slidenum">
              <a:rPr lang="en-GB" smtClean="0"/>
              <a:t>9</a:t>
            </a:fld>
            <a:endParaRPr lang="en-GB"/>
          </a:p>
        </p:txBody>
      </p:sp>
      <p:pic>
        <p:nvPicPr>
          <p:cNvPr id="15" name="Content Placeholder 14" descr="Diagram, schematic&#10;&#10;Description automatically generated">
            <a:extLst>
              <a:ext uri="{FF2B5EF4-FFF2-40B4-BE49-F238E27FC236}">
                <a16:creationId xmlns:a16="http://schemas.microsoft.com/office/drawing/2014/main" id="{E04825B2-0599-40FD-ADA6-C8FC5DDF3F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33" y="1510982"/>
            <a:ext cx="3559965" cy="3840798"/>
          </a:xfrm>
        </p:spPr>
      </p:pic>
      <p:pic>
        <p:nvPicPr>
          <p:cNvPr id="17" name="Picture 16" descr="Schematic&#10;&#10;Description automatically generated with medium confidence">
            <a:extLst>
              <a:ext uri="{FF2B5EF4-FFF2-40B4-BE49-F238E27FC236}">
                <a16:creationId xmlns:a16="http://schemas.microsoft.com/office/drawing/2014/main" id="{8DB1EC2C-80B0-49B5-A27C-05987F09E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839" y="1510982"/>
            <a:ext cx="3559965" cy="3558785"/>
          </a:xfrm>
          <a:prstGeom prst="rect">
            <a:avLst/>
          </a:prstGeom>
        </p:spPr>
      </p:pic>
      <p:pic>
        <p:nvPicPr>
          <p:cNvPr id="18" name="Picture 17">
            <a:extLst>
              <a:ext uri="{FF2B5EF4-FFF2-40B4-BE49-F238E27FC236}">
                <a16:creationId xmlns:a16="http://schemas.microsoft.com/office/drawing/2014/main" id="{ADB45ED3-4DE2-41EB-BE0B-47FFBFA4DC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92445" y="1510981"/>
            <a:ext cx="3559964" cy="3558785"/>
          </a:xfrm>
          <a:prstGeom prst="rect">
            <a:avLst/>
          </a:prstGeom>
        </p:spPr>
      </p:pic>
      <p:sp>
        <p:nvSpPr>
          <p:cNvPr id="19" name="TextBox 18">
            <a:extLst>
              <a:ext uri="{FF2B5EF4-FFF2-40B4-BE49-F238E27FC236}">
                <a16:creationId xmlns:a16="http://schemas.microsoft.com/office/drawing/2014/main" id="{F399FE83-0134-4E28-BBBD-F1F92772579E}"/>
              </a:ext>
            </a:extLst>
          </p:cNvPr>
          <p:cNvSpPr txBox="1"/>
          <p:nvPr/>
        </p:nvSpPr>
        <p:spPr>
          <a:xfrm>
            <a:off x="1334231" y="5106058"/>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Hydrogen</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39E4779-97C6-42F9-9E10-E2646C376BE9}"/>
              </a:ext>
            </a:extLst>
          </p:cNvPr>
          <p:cNvSpPr txBox="1"/>
          <p:nvPr/>
        </p:nvSpPr>
        <p:spPr>
          <a:xfrm>
            <a:off x="5171838" y="5106057"/>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Deuterium</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47862604-AE90-4B26-876F-3DC8022C1F3B}"/>
              </a:ext>
            </a:extLst>
          </p:cNvPr>
          <p:cNvSpPr txBox="1"/>
          <p:nvPr/>
        </p:nvSpPr>
        <p:spPr>
          <a:xfrm>
            <a:off x="9009443" y="5106057"/>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Tritium</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04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full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TotalTime>
  <Words>3046</Words>
  <Application>Microsoft Office PowerPoint</Application>
  <PresentationFormat>Widescreen</PresentationFormat>
  <Paragraphs>485</Paragraphs>
  <Slides>50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Arial,Sans-Serif</vt:lpstr>
      <vt:lpstr>Calibri</vt:lpstr>
      <vt:lpstr>Calibri Light</vt:lpstr>
      <vt:lpstr>Cambria Math</vt:lpstr>
      <vt:lpstr>Myriad Pro</vt:lpstr>
      <vt:lpstr>Tahoma</vt:lpstr>
      <vt:lpstr>Standard slides</vt:lpstr>
      <vt:lpstr>Standard full background</vt:lpstr>
      <vt:lpstr>PowerPoint Presentation</vt:lpstr>
      <vt:lpstr>1.1 Energy and its role in our world</vt:lpstr>
      <vt:lpstr>Classroom exercise 1.1</vt:lpstr>
      <vt:lpstr>Classroom exercise 1.1  - answers </vt:lpstr>
      <vt:lpstr>The energy problem</vt:lpstr>
      <vt:lpstr>The energy problem</vt:lpstr>
      <vt:lpstr>1.2 Fusion inside our own sun</vt:lpstr>
      <vt:lpstr>Inside the atom</vt:lpstr>
      <vt:lpstr>Isotopes</vt:lpstr>
      <vt:lpstr>Atoms and ions</vt:lpstr>
      <vt:lpstr>Charge</vt:lpstr>
      <vt:lpstr>Nuclear reactions</vt:lpstr>
      <vt:lpstr>The nuclear fusion reaction</vt:lpstr>
      <vt:lpstr>Classroom exercise 1.2</vt:lpstr>
      <vt:lpstr>Classroom exercise 1.2 – answers </vt:lpstr>
      <vt:lpstr>Criteria for fusion</vt:lpstr>
      <vt:lpstr>Criteria for fusion</vt:lpstr>
      <vt:lpstr>1.3 Plasma</vt:lpstr>
      <vt:lpstr>Ionisation vs phase change</vt:lpstr>
      <vt:lpstr>Plasma conductivity</vt:lpstr>
      <vt:lpstr>Examples of plasmas</vt:lpstr>
      <vt:lpstr>Classroom exercise 1.3 – multiple choice</vt:lpstr>
      <vt:lpstr>Classroom exercise 1.3 – answer</vt:lpstr>
      <vt:lpstr>Electric field</vt:lpstr>
      <vt:lpstr>Magnetic field</vt:lpstr>
      <vt:lpstr>Charges in a magnetic field</vt:lpstr>
      <vt:lpstr>Plasma confinement</vt:lpstr>
      <vt:lpstr>Classroom exercise 1.4</vt:lpstr>
      <vt:lpstr>Classroom exercise 1.4 – answers</vt:lpstr>
      <vt:lpstr>1.4 Building a fusion device</vt:lpstr>
      <vt:lpstr>The tokamak</vt:lpstr>
      <vt:lpstr>Classroom exercise 1.5</vt:lpstr>
      <vt:lpstr>Classroom exercise 1.5 – answers</vt:lpstr>
      <vt:lpstr>Classroom exercise 1.6</vt:lpstr>
      <vt:lpstr>Classroom exercise 1.6 – answers </vt:lpstr>
      <vt:lpstr>Magnetic coils of a tokamak</vt:lpstr>
      <vt:lpstr>Classroom exercise 1.7</vt:lpstr>
      <vt:lpstr>Classroom exercise 1.7 – answers </vt:lpstr>
      <vt:lpstr>Toroidal field coils</vt:lpstr>
      <vt:lpstr>Central solenoid</vt:lpstr>
      <vt:lpstr>Magnetic properties</vt:lpstr>
      <vt:lpstr>Electromotive force (EMF)</vt:lpstr>
      <vt:lpstr>EMF &amp; Magnetic induction</vt:lpstr>
      <vt:lpstr>Transformers</vt:lpstr>
      <vt:lpstr>Poloidal field coils</vt:lpstr>
      <vt:lpstr>Classroom exercise 1.8</vt:lpstr>
      <vt:lpstr>Classroom exercise 1.8 – answers </vt:lpstr>
      <vt:lpstr>Magnetic confinement</vt:lpstr>
      <vt:lpstr>Want to learn more about fusion?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Korteweg, Sander</dc:creator>
  <cp:lastModifiedBy>Korteweg, Sander</cp:lastModifiedBy>
  <cp:revision>3</cp:revision>
  <dcterms:created xsi:type="dcterms:W3CDTF">2021-08-29T15:18:24Z</dcterms:created>
  <dcterms:modified xsi:type="dcterms:W3CDTF">2021-09-29T14:41:33Z</dcterms:modified>
</cp:coreProperties>
</file>