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3" r:id="rId2"/>
  </p:sldMasterIdLst>
  <p:notesMasterIdLst>
    <p:notesMasterId r:id="rId54"/>
  </p:notesMasterIdLst>
  <p:handoutMasterIdLst>
    <p:handoutMasterId r:id="rId55"/>
  </p:handoutMasterIdLst>
  <p:sldIdLst>
    <p:sldId id="256"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1" r:id="rId43"/>
    <p:sldId id="302" r:id="rId44"/>
    <p:sldId id="303" r:id="rId45"/>
    <p:sldId id="304" r:id="rId46"/>
    <p:sldId id="300" r:id="rId47"/>
    <p:sldId id="305" r:id="rId48"/>
    <p:sldId id="306" r:id="rId49"/>
    <p:sldId id="307" r:id="rId50"/>
    <p:sldId id="308" r:id="rId51"/>
    <p:sldId id="309" r:id="rId52"/>
    <p:sldId id="31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63573D7-5629-428C-BDB2-EE0DA0272775}">
          <p14:sldIdLst>
            <p14:sldId id="256"/>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1"/>
            <p14:sldId id="302"/>
            <p14:sldId id="303"/>
            <p14:sldId id="304"/>
            <p14:sldId id="300"/>
            <p14:sldId id="305"/>
            <p14:sldId id="306"/>
            <p14:sldId id="307"/>
            <p14:sldId id="308"/>
            <p14:sldId id="309"/>
            <p14:sldId id="31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F2C"/>
    <a:srgbClr val="FF8F8F"/>
    <a:srgbClr val="1743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571A41-01CF-415F-922E-5B773EE71842}" v="3" dt="2024-01-16T19:07:14.3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61" Type="http://schemas.microsoft.com/office/2015/10/relationships/revisionInfo" Target="revisionInfo.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Becker" userId="5f92f9a8-f85c-4a96-94f6-36a19fbe6b21" providerId="ADAL" clId="{A0571A41-01CF-415F-922E-5B773EE71842}"/>
    <pc:docChg chg="custSel addSld modSld">
      <pc:chgData name="David Becker" userId="5f92f9a8-f85c-4a96-94f6-36a19fbe6b21" providerId="ADAL" clId="{A0571A41-01CF-415F-922E-5B773EE71842}" dt="2024-01-16T19:07:19.014" v="7" actId="1076"/>
      <pc:docMkLst>
        <pc:docMk/>
      </pc:docMkLst>
      <pc:sldChg chg="addSp delSp modSp add mod">
        <pc:chgData name="David Becker" userId="5f92f9a8-f85c-4a96-94f6-36a19fbe6b21" providerId="ADAL" clId="{A0571A41-01CF-415F-922E-5B773EE71842}" dt="2024-01-16T19:07:19.014" v="7" actId="1076"/>
        <pc:sldMkLst>
          <pc:docMk/>
          <pc:sldMk cId="1236397897" sldId="310"/>
        </pc:sldMkLst>
        <pc:spChg chg="del">
          <ac:chgData name="David Becker" userId="5f92f9a8-f85c-4a96-94f6-36a19fbe6b21" providerId="ADAL" clId="{A0571A41-01CF-415F-922E-5B773EE71842}" dt="2024-01-16T19:06:54.282" v="2" actId="478"/>
          <ac:spMkLst>
            <pc:docMk/>
            <pc:sldMk cId="1236397897" sldId="310"/>
            <ac:spMk id="3" creationId="{5681D446-ABF7-4853-87A5-46FE8EF1F447}"/>
          </ac:spMkLst>
        </pc:spChg>
        <pc:spChg chg="add del mod">
          <ac:chgData name="David Becker" userId="5f92f9a8-f85c-4a96-94f6-36a19fbe6b21" providerId="ADAL" clId="{A0571A41-01CF-415F-922E-5B773EE71842}" dt="2024-01-16T19:06:56.828" v="3" actId="478"/>
          <ac:spMkLst>
            <pc:docMk/>
            <pc:sldMk cId="1236397897" sldId="310"/>
            <ac:spMk id="6" creationId="{E14D65CE-5843-50B4-7A24-229A9C795743}"/>
          </ac:spMkLst>
        </pc:spChg>
        <pc:spChg chg="add mod">
          <ac:chgData name="David Becker" userId="5f92f9a8-f85c-4a96-94f6-36a19fbe6b21" providerId="ADAL" clId="{A0571A41-01CF-415F-922E-5B773EE71842}" dt="2024-01-16T19:07:19.014" v="7" actId="1076"/>
          <ac:spMkLst>
            <pc:docMk/>
            <pc:sldMk cId="1236397897" sldId="310"/>
            <ac:spMk id="9" creationId="{896C7882-686F-C669-C122-25E52AB8008A}"/>
          </ac:spMkLst>
        </pc:spChg>
        <pc:picChg chg="del">
          <ac:chgData name="David Becker" userId="5f92f9a8-f85c-4a96-94f6-36a19fbe6b21" providerId="ADAL" clId="{A0571A41-01CF-415F-922E-5B773EE71842}" dt="2024-01-16T19:06:52.309" v="1" actId="478"/>
          <ac:picMkLst>
            <pc:docMk/>
            <pc:sldMk cId="1236397897" sldId="310"/>
            <ac:picMk id="7" creationId="{C0710A6C-5BD6-4C7E-87AB-F3E8D07B2F7E}"/>
          </ac:picMkLst>
        </pc:picChg>
        <pc:picChg chg="add mod">
          <ac:chgData name="David Becker" userId="5f92f9a8-f85c-4a96-94f6-36a19fbe6b21" providerId="ADAL" clId="{A0571A41-01CF-415F-922E-5B773EE71842}" dt="2024-01-16T19:07:08.089" v="5" actId="1076"/>
          <ac:picMkLst>
            <pc:docMk/>
            <pc:sldMk cId="1236397897" sldId="310"/>
            <ac:picMk id="8" creationId="{DBC25261-1241-7780-306A-0764B0E0BD4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B349B4-6937-41BB-B6D8-A90A47F543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A41F654-D637-4360-9374-2F7DFD2F0D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18FD4E-F3DA-42A5-88B5-AA669371493C}" type="datetimeFigureOut">
              <a:rPr lang="en-GB" smtClean="0"/>
              <a:t>16/01/2024</a:t>
            </a:fld>
            <a:endParaRPr lang="en-GB"/>
          </a:p>
        </p:txBody>
      </p:sp>
      <p:sp>
        <p:nvSpPr>
          <p:cNvPr id="4" name="Footer Placeholder 3">
            <a:extLst>
              <a:ext uri="{FF2B5EF4-FFF2-40B4-BE49-F238E27FC236}">
                <a16:creationId xmlns:a16="http://schemas.microsoft.com/office/drawing/2014/main" id="{9367BC1F-662F-4CA1-BCE9-BAB48D64BD5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CC62A53-6C67-4BFF-ABA7-6E568AA90D7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F057A3-FAA2-43EC-A241-2D0670D70221}" type="slidenum">
              <a:rPr lang="en-GB" smtClean="0"/>
              <a:t>‹#›</a:t>
            </a:fld>
            <a:endParaRPr lang="en-GB"/>
          </a:p>
        </p:txBody>
      </p:sp>
    </p:spTree>
    <p:extLst>
      <p:ext uri="{BB962C8B-B14F-4D97-AF65-F5344CB8AC3E}">
        <p14:creationId xmlns:p14="http://schemas.microsoft.com/office/powerpoint/2010/main" val="14258326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254A58-3E46-408D-B9AE-772E0EC0DAB6}" type="datetimeFigureOut">
              <a:rPr lang="en-GB" smtClean="0"/>
              <a:t>16/01/2024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94644A-7C43-4FEC-A57B-5D15B55B5AA4}" type="slidenum">
              <a:rPr lang="en-GB" smtClean="0"/>
              <a:t>‹#›</a:t>
            </a:fld>
            <a:endParaRPr lang="en-GB"/>
          </a:p>
        </p:txBody>
      </p:sp>
    </p:spTree>
    <p:extLst>
      <p:ext uri="{BB962C8B-B14F-4D97-AF65-F5344CB8AC3E}">
        <p14:creationId xmlns:p14="http://schemas.microsoft.com/office/powerpoint/2010/main" val="3484823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94644A-7C43-4FEC-A57B-5D15B55B5AA4}" type="slidenum">
              <a:rPr lang="en-GB" smtClean="0"/>
              <a:t>1</a:t>
            </a:fld>
            <a:endParaRPr lang="en-GB"/>
          </a:p>
        </p:txBody>
      </p:sp>
    </p:spTree>
    <p:extLst>
      <p:ext uri="{BB962C8B-B14F-4D97-AF65-F5344CB8AC3E}">
        <p14:creationId xmlns:p14="http://schemas.microsoft.com/office/powerpoint/2010/main" val="3877366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F94644A-7C43-4FEC-A57B-5D15B55B5AA4}" type="slidenum">
              <a:rPr lang="en-GB" smtClean="0"/>
              <a:t>27</a:t>
            </a:fld>
            <a:endParaRPr lang="en-GB"/>
          </a:p>
        </p:txBody>
      </p:sp>
    </p:spTree>
    <p:extLst>
      <p:ext uri="{BB962C8B-B14F-4D97-AF65-F5344CB8AC3E}">
        <p14:creationId xmlns:p14="http://schemas.microsoft.com/office/powerpoint/2010/main" val="1717084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F94644A-7C43-4FEC-A57B-5D15B55B5AA4}" type="slidenum">
              <a:rPr lang="en-GB" smtClean="0"/>
              <a:t>28</a:t>
            </a:fld>
            <a:endParaRPr lang="en-GB"/>
          </a:p>
        </p:txBody>
      </p:sp>
    </p:spTree>
    <p:extLst>
      <p:ext uri="{BB962C8B-B14F-4D97-AF65-F5344CB8AC3E}">
        <p14:creationId xmlns:p14="http://schemas.microsoft.com/office/powerpoint/2010/main" val="3883826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F29B3CD-6805-4760-8335-EA457277A1CA}"/>
              </a:ext>
            </a:extLst>
          </p:cNvPr>
          <p:cNvSpPr>
            <a:spLocks noGrp="1"/>
          </p:cNvSpPr>
          <p:nvPr>
            <p:ph type="ftr" sz="quarter" idx="11"/>
          </p:nvPr>
        </p:nvSpPr>
        <p:spPr/>
        <p:txBody>
          <a:bodyPr/>
          <a:lstStyle/>
          <a:p>
            <a:r>
              <a:rPr lang="en-US"/>
              <a:t>Module 1: Fusion Basics</a:t>
            </a:r>
            <a:endParaRPr lang="en-GB"/>
          </a:p>
        </p:txBody>
      </p:sp>
      <p:sp>
        <p:nvSpPr>
          <p:cNvPr id="4" name="Slide Number Placeholder 3">
            <a:extLst>
              <a:ext uri="{FF2B5EF4-FFF2-40B4-BE49-F238E27FC236}">
                <a16:creationId xmlns:a16="http://schemas.microsoft.com/office/drawing/2014/main" id="{D758EFC1-26B3-4069-9CA3-526CC2976F0D}"/>
              </a:ext>
            </a:extLst>
          </p:cNvPr>
          <p:cNvSpPr>
            <a:spLocks noGrp="1"/>
          </p:cNvSpPr>
          <p:nvPr>
            <p:ph type="sldNum" sz="quarter" idx="12"/>
          </p:nvPr>
        </p:nvSpPr>
        <p:spPr/>
        <p:txBody>
          <a:bodyPr/>
          <a:lstStyle/>
          <a:p>
            <a:fld id="{607FDA0D-75C2-4509-B589-D4A45AB8915E}" type="slidenum">
              <a:rPr lang="en-GB" smtClean="0"/>
              <a:t>‹#›</a:t>
            </a:fld>
            <a:endParaRPr lang="en-GB"/>
          </a:p>
        </p:txBody>
      </p:sp>
      <p:sp>
        <p:nvSpPr>
          <p:cNvPr id="5" name="Title Placeholder 1">
            <a:extLst>
              <a:ext uri="{FF2B5EF4-FFF2-40B4-BE49-F238E27FC236}">
                <a16:creationId xmlns:a16="http://schemas.microsoft.com/office/drawing/2014/main" id="{376C4006-47DE-44D4-80C4-BAA5AB8455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a:p>
        </p:txBody>
      </p:sp>
      <p:sp>
        <p:nvSpPr>
          <p:cNvPr id="6" name="Text Placeholder 2">
            <a:extLst>
              <a:ext uri="{FF2B5EF4-FFF2-40B4-BE49-F238E27FC236}">
                <a16:creationId xmlns:a16="http://schemas.microsoft.com/office/drawing/2014/main" id="{E59929CB-7171-4FE6-B8D1-7BD3C309E559}"/>
              </a:ext>
            </a:extLst>
          </p:cNvPr>
          <p:cNvSpPr>
            <a:spLocks noGrp="1"/>
          </p:cNvSpPr>
          <p:nvPr>
            <p:ph idx="1"/>
          </p:nvPr>
        </p:nvSpPr>
        <p:spPr>
          <a:xfrm>
            <a:off x="838200" y="1690689"/>
            <a:ext cx="10515600" cy="4367212"/>
          </a:xfrm>
          <a:prstGeom prst="rect">
            <a:avLst/>
          </a:prstGeom>
        </p:spPr>
        <p:txBody>
          <a:bodyPr vert="horz" lIns="91440" tIns="45720" rIns="91440" bIns="45720" rtlCol="0">
            <a:normAutofit/>
          </a:bodyPr>
          <a:lstStyle>
            <a:lvl1pPr>
              <a:defRPr sz="3200">
                <a:latin typeface="Tahoma" panose="020B0604030504040204" pitchFamily="34" charset="0"/>
                <a:ea typeface="Tahoma" panose="020B0604030504040204" pitchFamily="34" charset="0"/>
                <a:cs typeface="Tahoma" panose="020B0604030504040204" pitchFamily="34" charset="0"/>
              </a:defRPr>
            </a:lvl1pPr>
          </a:lstStyle>
          <a:p>
            <a:pPr lvl="0"/>
            <a:endParaRPr lang="en-GB"/>
          </a:p>
        </p:txBody>
      </p:sp>
    </p:spTree>
    <p:extLst>
      <p:ext uri="{BB962C8B-B14F-4D97-AF65-F5344CB8AC3E}">
        <p14:creationId xmlns:p14="http://schemas.microsoft.com/office/powerpoint/2010/main" val="119403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F29B3CD-6805-4760-8335-EA457277A1CA}"/>
              </a:ext>
            </a:extLst>
          </p:cNvPr>
          <p:cNvSpPr>
            <a:spLocks noGrp="1"/>
          </p:cNvSpPr>
          <p:nvPr>
            <p:ph type="ftr" sz="quarter" idx="11"/>
          </p:nvPr>
        </p:nvSpPr>
        <p:spPr/>
        <p:txBody>
          <a:bodyPr/>
          <a:lstStyle/>
          <a:p>
            <a:r>
              <a:rPr lang="en-US"/>
              <a:t>Module 1: Fusion Basics</a:t>
            </a:r>
            <a:endParaRPr lang="en-GB"/>
          </a:p>
        </p:txBody>
      </p:sp>
      <p:sp>
        <p:nvSpPr>
          <p:cNvPr id="4" name="Slide Number Placeholder 3">
            <a:extLst>
              <a:ext uri="{FF2B5EF4-FFF2-40B4-BE49-F238E27FC236}">
                <a16:creationId xmlns:a16="http://schemas.microsoft.com/office/drawing/2014/main" id="{D758EFC1-26B3-4069-9CA3-526CC2976F0D}"/>
              </a:ext>
            </a:extLst>
          </p:cNvPr>
          <p:cNvSpPr>
            <a:spLocks noGrp="1"/>
          </p:cNvSpPr>
          <p:nvPr>
            <p:ph type="sldNum" sz="quarter" idx="12"/>
          </p:nvPr>
        </p:nvSpPr>
        <p:spPr/>
        <p:txBody>
          <a:bodyPr/>
          <a:lstStyle/>
          <a:p>
            <a:fld id="{607FDA0D-75C2-4509-B589-D4A45AB8915E}" type="slidenum">
              <a:rPr lang="en-GB" smtClean="0"/>
              <a:t>‹#›</a:t>
            </a:fld>
            <a:endParaRPr lang="en-GB"/>
          </a:p>
        </p:txBody>
      </p:sp>
      <p:sp>
        <p:nvSpPr>
          <p:cNvPr id="5" name="Title Placeholder 1">
            <a:extLst>
              <a:ext uri="{FF2B5EF4-FFF2-40B4-BE49-F238E27FC236}">
                <a16:creationId xmlns:a16="http://schemas.microsoft.com/office/drawing/2014/main" id="{376C4006-47DE-44D4-80C4-BAA5AB8455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a:p>
        </p:txBody>
      </p:sp>
      <p:sp>
        <p:nvSpPr>
          <p:cNvPr id="6" name="Text Placeholder 2">
            <a:extLst>
              <a:ext uri="{FF2B5EF4-FFF2-40B4-BE49-F238E27FC236}">
                <a16:creationId xmlns:a16="http://schemas.microsoft.com/office/drawing/2014/main" id="{E59929CB-7171-4FE6-B8D1-7BD3C309E559}"/>
              </a:ext>
            </a:extLst>
          </p:cNvPr>
          <p:cNvSpPr>
            <a:spLocks noGrp="1"/>
          </p:cNvSpPr>
          <p:nvPr>
            <p:ph idx="1"/>
          </p:nvPr>
        </p:nvSpPr>
        <p:spPr>
          <a:xfrm>
            <a:off x="838200" y="1690689"/>
            <a:ext cx="10515600" cy="4367212"/>
          </a:xfrm>
          <a:prstGeom prst="rect">
            <a:avLst/>
          </a:prstGeom>
        </p:spPr>
        <p:txBody>
          <a:bodyPr vert="horz" lIns="91440" tIns="45720" rIns="91440" bIns="45720" rtlCol="0">
            <a:normAutofit/>
          </a:bodyPr>
          <a:lstStyle>
            <a:lvl1pPr>
              <a:defRPr sz="3200">
                <a:latin typeface="Tahoma" panose="020B0604030504040204" pitchFamily="34" charset="0"/>
                <a:ea typeface="Tahoma" panose="020B0604030504040204" pitchFamily="34" charset="0"/>
                <a:cs typeface="Tahoma" panose="020B0604030504040204" pitchFamily="34" charset="0"/>
              </a:defRPr>
            </a:lvl1pPr>
          </a:lstStyle>
          <a:p>
            <a:pPr lvl="0"/>
            <a:endParaRPr lang="en-GB"/>
          </a:p>
        </p:txBody>
      </p:sp>
    </p:spTree>
    <p:extLst>
      <p:ext uri="{BB962C8B-B14F-4D97-AF65-F5344CB8AC3E}">
        <p14:creationId xmlns:p14="http://schemas.microsoft.com/office/powerpoint/2010/main" val="334521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FA681-EA08-4E1F-A388-171C9D6E634B}"/>
              </a:ext>
            </a:extLst>
          </p:cNvPr>
          <p:cNvSpPr>
            <a:spLocks noGrp="1"/>
          </p:cNvSpPr>
          <p:nvPr>
            <p:ph type="title"/>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75776DB-B310-40F8-9BD0-9A4A89445FDC}"/>
              </a:ext>
            </a:extLst>
          </p:cNvPr>
          <p:cNvSpPr>
            <a:spLocks noGrp="1"/>
          </p:cNvSpPr>
          <p:nvPr>
            <p:ph idx="1"/>
          </p:nvPr>
        </p:nvSpPr>
        <p:spPr>
          <a:xfrm>
            <a:off x="838200" y="1690688"/>
            <a:ext cx="10515600" cy="4376737"/>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7355A1B5-6C39-418B-AB0C-E113A92677E8}"/>
              </a:ext>
            </a:extLst>
          </p:cNvPr>
          <p:cNvSpPr>
            <a:spLocks noGrp="1"/>
          </p:cNvSpPr>
          <p:nvPr>
            <p:ph type="ftr" sz="quarter" idx="11"/>
          </p:nvPr>
        </p:nvSpPr>
        <p:spPr/>
        <p:txBody>
          <a:bodyPr/>
          <a:lstStyle/>
          <a:p>
            <a:r>
              <a:rPr lang="en-US"/>
              <a:t>Module 1: Fusion Basics</a:t>
            </a:r>
            <a:endParaRPr lang="en-GB"/>
          </a:p>
        </p:txBody>
      </p:sp>
      <p:sp>
        <p:nvSpPr>
          <p:cNvPr id="6" name="Slide Number Placeholder 5">
            <a:extLst>
              <a:ext uri="{FF2B5EF4-FFF2-40B4-BE49-F238E27FC236}">
                <a16:creationId xmlns:a16="http://schemas.microsoft.com/office/drawing/2014/main" id="{5F37AB7D-8D96-421D-908E-0B1102AF5610}"/>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260736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F3CBE-BD9A-4EC3-9523-F9589112D3E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16D37E-FD17-452F-A34B-5AD9EB774E5F}"/>
              </a:ext>
            </a:extLst>
          </p:cNvPr>
          <p:cNvSpPr>
            <a:spLocks noGrp="1"/>
          </p:cNvSpPr>
          <p:nvPr>
            <p:ph sz="half" idx="1"/>
          </p:nvPr>
        </p:nvSpPr>
        <p:spPr>
          <a:xfrm>
            <a:off x="838200" y="1825625"/>
            <a:ext cx="5181600" cy="424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197EDD8-328B-40C0-A4B0-958B55E54A91}"/>
              </a:ext>
            </a:extLst>
          </p:cNvPr>
          <p:cNvSpPr>
            <a:spLocks noGrp="1"/>
          </p:cNvSpPr>
          <p:nvPr>
            <p:ph sz="half" idx="2"/>
          </p:nvPr>
        </p:nvSpPr>
        <p:spPr>
          <a:xfrm>
            <a:off x="6172200" y="1825625"/>
            <a:ext cx="5181600" cy="424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42609075-5BE1-48E4-8877-DFF6EC5DA3E6}"/>
              </a:ext>
            </a:extLst>
          </p:cNvPr>
          <p:cNvSpPr>
            <a:spLocks noGrp="1"/>
          </p:cNvSpPr>
          <p:nvPr>
            <p:ph type="ftr" sz="quarter" idx="11"/>
          </p:nvPr>
        </p:nvSpPr>
        <p:spPr/>
        <p:txBody>
          <a:bodyPr/>
          <a:lstStyle/>
          <a:p>
            <a:r>
              <a:rPr lang="en-US"/>
              <a:t>Module 1: Fusion Basics</a:t>
            </a:r>
            <a:endParaRPr lang="en-GB"/>
          </a:p>
        </p:txBody>
      </p:sp>
      <p:sp>
        <p:nvSpPr>
          <p:cNvPr id="7" name="Slide Number Placeholder 6">
            <a:extLst>
              <a:ext uri="{FF2B5EF4-FFF2-40B4-BE49-F238E27FC236}">
                <a16:creationId xmlns:a16="http://schemas.microsoft.com/office/drawing/2014/main" id="{AEC35187-9120-41E1-A8E0-320DBBF8266F}"/>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276850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335CF-3D6B-4418-BE21-82F628D7EF3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1960FB9-4BFF-4CC3-A683-E1FF6315DB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6A3ACF-5A43-4276-BFDE-5FA25E996437}"/>
              </a:ext>
            </a:extLst>
          </p:cNvPr>
          <p:cNvSpPr>
            <a:spLocks noGrp="1"/>
          </p:cNvSpPr>
          <p:nvPr>
            <p:ph sz="half" idx="2"/>
          </p:nvPr>
        </p:nvSpPr>
        <p:spPr>
          <a:xfrm>
            <a:off x="839788" y="2505075"/>
            <a:ext cx="5157787" cy="356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532C63D-9F8A-4A97-B484-1A67AE98E4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674D39-EB39-4D66-B638-65DFDA92C436}"/>
              </a:ext>
            </a:extLst>
          </p:cNvPr>
          <p:cNvSpPr>
            <a:spLocks noGrp="1"/>
          </p:cNvSpPr>
          <p:nvPr>
            <p:ph sz="quarter" idx="4"/>
          </p:nvPr>
        </p:nvSpPr>
        <p:spPr>
          <a:xfrm>
            <a:off x="6172200" y="2505075"/>
            <a:ext cx="5183188" cy="356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25A79824-F12C-4C90-BB94-DBCCC8E52FDC}"/>
              </a:ext>
            </a:extLst>
          </p:cNvPr>
          <p:cNvSpPr>
            <a:spLocks noGrp="1"/>
          </p:cNvSpPr>
          <p:nvPr>
            <p:ph type="ftr" sz="quarter" idx="11"/>
          </p:nvPr>
        </p:nvSpPr>
        <p:spPr/>
        <p:txBody>
          <a:bodyPr/>
          <a:lstStyle/>
          <a:p>
            <a:r>
              <a:rPr lang="en-US"/>
              <a:t>Module 1: Fusion Basics</a:t>
            </a:r>
            <a:endParaRPr lang="en-GB"/>
          </a:p>
        </p:txBody>
      </p:sp>
      <p:sp>
        <p:nvSpPr>
          <p:cNvPr id="9" name="Slide Number Placeholder 8">
            <a:extLst>
              <a:ext uri="{FF2B5EF4-FFF2-40B4-BE49-F238E27FC236}">
                <a16:creationId xmlns:a16="http://schemas.microsoft.com/office/drawing/2014/main" id="{F1BBA769-BDBC-4138-B092-CF057599C6E1}"/>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1575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E90AD-751B-431A-9E2E-22F134D090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179BE69-3EAC-4F61-AEE2-7A29ADFEBE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E8DDA0-BE37-48E8-B402-AC8C7451EF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872E4AFC-ABA2-41C2-983F-45A8D43B16A8}"/>
              </a:ext>
            </a:extLst>
          </p:cNvPr>
          <p:cNvSpPr>
            <a:spLocks noGrp="1"/>
          </p:cNvSpPr>
          <p:nvPr>
            <p:ph type="ftr" sz="quarter" idx="11"/>
          </p:nvPr>
        </p:nvSpPr>
        <p:spPr/>
        <p:txBody>
          <a:bodyPr/>
          <a:lstStyle/>
          <a:p>
            <a:r>
              <a:rPr lang="en-US"/>
              <a:t>Module 1: Fusion Basics</a:t>
            </a:r>
            <a:endParaRPr lang="en-GB"/>
          </a:p>
        </p:txBody>
      </p:sp>
      <p:sp>
        <p:nvSpPr>
          <p:cNvPr id="7" name="Slide Number Placeholder 6">
            <a:extLst>
              <a:ext uri="{FF2B5EF4-FFF2-40B4-BE49-F238E27FC236}">
                <a16:creationId xmlns:a16="http://schemas.microsoft.com/office/drawing/2014/main" id="{6BA5F6C6-CFE6-492D-B10C-E9EC3408BECB}"/>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124686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0CE61-52B7-41F1-AC48-A252F7F7A0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0CB9F34-2816-4E64-A838-8C43D6514A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C84940D-99B4-4A06-92A1-0226700C9F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5C83514E-39DE-4CF6-B7B2-93CAB5D3F375}"/>
              </a:ext>
            </a:extLst>
          </p:cNvPr>
          <p:cNvSpPr>
            <a:spLocks noGrp="1"/>
          </p:cNvSpPr>
          <p:nvPr>
            <p:ph type="ftr" sz="quarter" idx="11"/>
          </p:nvPr>
        </p:nvSpPr>
        <p:spPr/>
        <p:txBody>
          <a:bodyPr/>
          <a:lstStyle/>
          <a:p>
            <a:r>
              <a:rPr lang="en-US"/>
              <a:t>Module 1: Fusion Basics</a:t>
            </a:r>
            <a:endParaRPr lang="en-GB"/>
          </a:p>
        </p:txBody>
      </p:sp>
      <p:sp>
        <p:nvSpPr>
          <p:cNvPr id="7" name="Slide Number Placeholder 6">
            <a:extLst>
              <a:ext uri="{FF2B5EF4-FFF2-40B4-BE49-F238E27FC236}">
                <a16:creationId xmlns:a16="http://schemas.microsoft.com/office/drawing/2014/main" id="{25AA929D-C4CC-404B-8DA7-D56F6731D4F2}"/>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65307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8BE60-0852-43BA-919D-97A2561D674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31D1B4-DC5B-48A5-8208-0E14AA023D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D618A634-3357-4D55-8862-731398692238}"/>
              </a:ext>
            </a:extLst>
          </p:cNvPr>
          <p:cNvSpPr>
            <a:spLocks noGrp="1"/>
          </p:cNvSpPr>
          <p:nvPr>
            <p:ph type="ftr" sz="quarter" idx="11"/>
          </p:nvPr>
        </p:nvSpPr>
        <p:spPr/>
        <p:txBody>
          <a:bodyPr/>
          <a:lstStyle/>
          <a:p>
            <a:r>
              <a:rPr lang="en-US"/>
              <a:t>Module 1: Fusion Basics</a:t>
            </a:r>
            <a:endParaRPr lang="en-GB"/>
          </a:p>
        </p:txBody>
      </p:sp>
      <p:sp>
        <p:nvSpPr>
          <p:cNvPr id="6" name="Slide Number Placeholder 5">
            <a:extLst>
              <a:ext uri="{FF2B5EF4-FFF2-40B4-BE49-F238E27FC236}">
                <a16:creationId xmlns:a16="http://schemas.microsoft.com/office/drawing/2014/main" id="{E2F3F7C4-410D-4A83-9BD7-85A09BEEF447}"/>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392976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BFC09D-CE28-40CE-8F01-B5D27830E20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D00739-5FE7-4680-B28A-CFBE5EFBBE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2E0777A-8BD1-40A9-BE27-5FF9AC32AE97}"/>
              </a:ext>
            </a:extLst>
          </p:cNvPr>
          <p:cNvSpPr>
            <a:spLocks noGrp="1"/>
          </p:cNvSpPr>
          <p:nvPr>
            <p:ph type="ftr" sz="quarter" idx="11"/>
          </p:nvPr>
        </p:nvSpPr>
        <p:spPr/>
        <p:txBody>
          <a:bodyPr/>
          <a:lstStyle/>
          <a:p>
            <a:r>
              <a:rPr lang="en-US"/>
              <a:t>Module 1: Fusion Basics</a:t>
            </a:r>
            <a:endParaRPr lang="en-GB"/>
          </a:p>
        </p:txBody>
      </p:sp>
      <p:sp>
        <p:nvSpPr>
          <p:cNvPr id="6" name="Slide Number Placeholder 5">
            <a:extLst>
              <a:ext uri="{FF2B5EF4-FFF2-40B4-BE49-F238E27FC236}">
                <a16:creationId xmlns:a16="http://schemas.microsoft.com/office/drawing/2014/main" id="{D8CE5BF2-A292-4AF6-BA25-538D474F49E1}"/>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6173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02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FA681-EA08-4E1F-A388-171C9D6E634B}"/>
              </a:ext>
            </a:extLst>
          </p:cNvPr>
          <p:cNvSpPr>
            <a:spLocks noGrp="1"/>
          </p:cNvSpPr>
          <p:nvPr>
            <p:ph type="title"/>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75776DB-B310-40F8-9BD0-9A4A89445FDC}"/>
              </a:ext>
            </a:extLst>
          </p:cNvPr>
          <p:cNvSpPr>
            <a:spLocks noGrp="1"/>
          </p:cNvSpPr>
          <p:nvPr>
            <p:ph idx="1"/>
          </p:nvPr>
        </p:nvSpPr>
        <p:spPr>
          <a:xfrm>
            <a:off x="838200" y="1690688"/>
            <a:ext cx="10515600" cy="4376737"/>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sz="2800">
                <a:latin typeface="Tahoma" panose="020B0604030504040204" pitchFamily="34" charset="0"/>
                <a:ea typeface="Tahoma" panose="020B0604030504040204" pitchFamily="34" charset="0"/>
                <a:cs typeface="Tahoma" panose="020B0604030504040204" pitchFamily="34" charset="0"/>
              </a:defRPr>
            </a:lvl2pPr>
            <a:lvl3pPr>
              <a:defRPr sz="2400">
                <a:latin typeface="Tahoma" panose="020B0604030504040204" pitchFamily="34" charset="0"/>
                <a:ea typeface="Tahoma" panose="020B0604030504040204" pitchFamily="34" charset="0"/>
                <a:cs typeface="Tahoma" panose="020B0604030504040204" pitchFamily="34" charset="0"/>
              </a:defRPr>
            </a:lvl3pPr>
            <a:lvl4pPr>
              <a:defRPr sz="2000">
                <a:latin typeface="Tahoma" panose="020B0604030504040204" pitchFamily="34" charset="0"/>
                <a:ea typeface="Tahoma" panose="020B0604030504040204" pitchFamily="34" charset="0"/>
                <a:cs typeface="Tahoma" panose="020B0604030504040204" pitchFamily="34" charset="0"/>
              </a:defRPr>
            </a:lvl4pPr>
            <a:lvl5pPr>
              <a:defRPr sz="18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7355A1B5-6C39-418B-AB0C-E113A92677E8}"/>
              </a:ext>
            </a:extLst>
          </p:cNvPr>
          <p:cNvSpPr>
            <a:spLocks noGrp="1"/>
          </p:cNvSpPr>
          <p:nvPr>
            <p:ph type="ftr" sz="quarter" idx="11"/>
          </p:nvPr>
        </p:nvSpPr>
        <p:spPr/>
        <p:txBody>
          <a:bodyPr/>
          <a:lstStyle/>
          <a:p>
            <a:r>
              <a:rPr lang="en-US"/>
              <a:t>Module 1: Fusion Basics</a:t>
            </a:r>
            <a:endParaRPr lang="en-GB"/>
          </a:p>
        </p:txBody>
      </p:sp>
      <p:sp>
        <p:nvSpPr>
          <p:cNvPr id="6" name="Slide Number Placeholder 5">
            <a:extLst>
              <a:ext uri="{FF2B5EF4-FFF2-40B4-BE49-F238E27FC236}">
                <a16:creationId xmlns:a16="http://schemas.microsoft.com/office/drawing/2014/main" id="{5F37AB7D-8D96-421D-908E-0B1102AF5610}"/>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368629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F3CBE-BD9A-4EC3-9523-F9589112D3E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16D37E-FD17-452F-A34B-5AD9EB774E5F}"/>
              </a:ext>
            </a:extLst>
          </p:cNvPr>
          <p:cNvSpPr>
            <a:spLocks noGrp="1"/>
          </p:cNvSpPr>
          <p:nvPr>
            <p:ph sz="half" idx="1"/>
          </p:nvPr>
        </p:nvSpPr>
        <p:spPr>
          <a:xfrm>
            <a:off x="838200" y="1825625"/>
            <a:ext cx="5181600" cy="424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197EDD8-328B-40C0-A4B0-958B55E54A91}"/>
              </a:ext>
            </a:extLst>
          </p:cNvPr>
          <p:cNvSpPr>
            <a:spLocks noGrp="1"/>
          </p:cNvSpPr>
          <p:nvPr>
            <p:ph sz="half" idx="2"/>
          </p:nvPr>
        </p:nvSpPr>
        <p:spPr>
          <a:xfrm>
            <a:off x="6172200" y="1825625"/>
            <a:ext cx="5181600" cy="424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42609075-5BE1-48E4-8877-DFF6EC5DA3E6}"/>
              </a:ext>
            </a:extLst>
          </p:cNvPr>
          <p:cNvSpPr>
            <a:spLocks noGrp="1"/>
          </p:cNvSpPr>
          <p:nvPr>
            <p:ph type="ftr" sz="quarter" idx="11"/>
          </p:nvPr>
        </p:nvSpPr>
        <p:spPr/>
        <p:txBody>
          <a:bodyPr/>
          <a:lstStyle/>
          <a:p>
            <a:r>
              <a:rPr lang="en-US"/>
              <a:t>Module 1: Fusion Basics</a:t>
            </a:r>
            <a:endParaRPr lang="en-GB"/>
          </a:p>
        </p:txBody>
      </p:sp>
      <p:sp>
        <p:nvSpPr>
          <p:cNvPr id="7" name="Slide Number Placeholder 6">
            <a:extLst>
              <a:ext uri="{FF2B5EF4-FFF2-40B4-BE49-F238E27FC236}">
                <a16:creationId xmlns:a16="http://schemas.microsoft.com/office/drawing/2014/main" id="{AEC35187-9120-41E1-A8E0-320DBBF8266F}"/>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265203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335CF-3D6B-4418-BE21-82F628D7EF3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1960FB9-4BFF-4CC3-A683-E1FF6315DB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6A3ACF-5A43-4276-BFDE-5FA25E996437}"/>
              </a:ext>
            </a:extLst>
          </p:cNvPr>
          <p:cNvSpPr>
            <a:spLocks noGrp="1"/>
          </p:cNvSpPr>
          <p:nvPr>
            <p:ph sz="half" idx="2"/>
          </p:nvPr>
        </p:nvSpPr>
        <p:spPr>
          <a:xfrm>
            <a:off x="839788" y="2505075"/>
            <a:ext cx="5157787" cy="356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532C63D-9F8A-4A97-B484-1A67AE98E4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674D39-EB39-4D66-B638-65DFDA92C436}"/>
              </a:ext>
            </a:extLst>
          </p:cNvPr>
          <p:cNvSpPr>
            <a:spLocks noGrp="1"/>
          </p:cNvSpPr>
          <p:nvPr>
            <p:ph sz="quarter" idx="4"/>
          </p:nvPr>
        </p:nvSpPr>
        <p:spPr>
          <a:xfrm>
            <a:off x="6172200" y="2505075"/>
            <a:ext cx="5183188" cy="356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25A79824-F12C-4C90-BB94-DBCCC8E52FDC}"/>
              </a:ext>
            </a:extLst>
          </p:cNvPr>
          <p:cNvSpPr>
            <a:spLocks noGrp="1"/>
          </p:cNvSpPr>
          <p:nvPr>
            <p:ph type="ftr" sz="quarter" idx="11"/>
          </p:nvPr>
        </p:nvSpPr>
        <p:spPr/>
        <p:txBody>
          <a:bodyPr/>
          <a:lstStyle/>
          <a:p>
            <a:r>
              <a:rPr lang="en-US"/>
              <a:t>Module 1: Fusion Basics</a:t>
            </a:r>
            <a:endParaRPr lang="en-GB"/>
          </a:p>
        </p:txBody>
      </p:sp>
      <p:sp>
        <p:nvSpPr>
          <p:cNvPr id="9" name="Slide Number Placeholder 8">
            <a:extLst>
              <a:ext uri="{FF2B5EF4-FFF2-40B4-BE49-F238E27FC236}">
                <a16:creationId xmlns:a16="http://schemas.microsoft.com/office/drawing/2014/main" id="{F1BBA769-BDBC-4138-B092-CF057599C6E1}"/>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110228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E90AD-751B-431A-9E2E-22F134D090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179BE69-3EAC-4F61-AEE2-7A29ADFEBE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E8DDA0-BE37-48E8-B402-AC8C7451EF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872E4AFC-ABA2-41C2-983F-45A8D43B16A8}"/>
              </a:ext>
            </a:extLst>
          </p:cNvPr>
          <p:cNvSpPr>
            <a:spLocks noGrp="1"/>
          </p:cNvSpPr>
          <p:nvPr>
            <p:ph type="ftr" sz="quarter" idx="11"/>
          </p:nvPr>
        </p:nvSpPr>
        <p:spPr/>
        <p:txBody>
          <a:bodyPr/>
          <a:lstStyle/>
          <a:p>
            <a:r>
              <a:rPr lang="en-US"/>
              <a:t>Module 1: Fusion Basics</a:t>
            </a:r>
            <a:endParaRPr lang="en-GB"/>
          </a:p>
        </p:txBody>
      </p:sp>
      <p:sp>
        <p:nvSpPr>
          <p:cNvPr id="7" name="Slide Number Placeholder 6">
            <a:extLst>
              <a:ext uri="{FF2B5EF4-FFF2-40B4-BE49-F238E27FC236}">
                <a16:creationId xmlns:a16="http://schemas.microsoft.com/office/drawing/2014/main" id="{6BA5F6C6-CFE6-492D-B10C-E9EC3408BECB}"/>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2587166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0CE61-52B7-41F1-AC48-A252F7F7A0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0CB9F34-2816-4E64-A838-8C43D6514A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C84940D-99B4-4A06-92A1-0226700C9F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5C83514E-39DE-4CF6-B7B2-93CAB5D3F375}"/>
              </a:ext>
            </a:extLst>
          </p:cNvPr>
          <p:cNvSpPr>
            <a:spLocks noGrp="1"/>
          </p:cNvSpPr>
          <p:nvPr>
            <p:ph type="ftr" sz="quarter" idx="11"/>
          </p:nvPr>
        </p:nvSpPr>
        <p:spPr/>
        <p:txBody>
          <a:bodyPr/>
          <a:lstStyle/>
          <a:p>
            <a:r>
              <a:rPr lang="en-US"/>
              <a:t>Module 1: Fusion Basics</a:t>
            </a:r>
            <a:endParaRPr lang="en-GB"/>
          </a:p>
        </p:txBody>
      </p:sp>
      <p:sp>
        <p:nvSpPr>
          <p:cNvPr id="7" name="Slide Number Placeholder 6">
            <a:extLst>
              <a:ext uri="{FF2B5EF4-FFF2-40B4-BE49-F238E27FC236}">
                <a16:creationId xmlns:a16="http://schemas.microsoft.com/office/drawing/2014/main" id="{25AA929D-C4CC-404B-8DA7-D56F6731D4F2}"/>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203306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8BE60-0852-43BA-919D-97A2561D674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31D1B4-DC5B-48A5-8208-0E14AA023D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D618A634-3357-4D55-8862-731398692238}"/>
              </a:ext>
            </a:extLst>
          </p:cNvPr>
          <p:cNvSpPr>
            <a:spLocks noGrp="1"/>
          </p:cNvSpPr>
          <p:nvPr>
            <p:ph type="ftr" sz="quarter" idx="11"/>
          </p:nvPr>
        </p:nvSpPr>
        <p:spPr/>
        <p:txBody>
          <a:bodyPr/>
          <a:lstStyle/>
          <a:p>
            <a:r>
              <a:rPr lang="en-US"/>
              <a:t>Module 1: Fusion Basics</a:t>
            </a:r>
            <a:endParaRPr lang="en-GB"/>
          </a:p>
        </p:txBody>
      </p:sp>
      <p:sp>
        <p:nvSpPr>
          <p:cNvPr id="6" name="Slide Number Placeholder 5">
            <a:extLst>
              <a:ext uri="{FF2B5EF4-FFF2-40B4-BE49-F238E27FC236}">
                <a16:creationId xmlns:a16="http://schemas.microsoft.com/office/drawing/2014/main" id="{E2F3F7C4-410D-4A83-9BD7-85A09BEEF447}"/>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361241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BFC09D-CE28-40CE-8F01-B5D27830E20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D00739-5FE7-4680-B28A-CFBE5EFBBE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2E0777A-8BD1-40A9-BE27-5FF9AC32AE97}"/>
              </a:ext>
            </a:extLst>
          </p:cNvPr>
          <p:cNvSpPr>
            <a:spLocks noGrp="1"/>
          </p:cNvSpPr>
          <p:nvPr>
            <p:ph type="ftr" sz="quarter" idx="11"/>
          </p:nvPr>
        </p:nvSpPr>
        <p:spPr/>
        <p:txBody>
          <a:bodyPr/>
          <a:lstStyle/>
          <a:p>
            <a:r>
              <a:rPr lang="en-US"/>
              <a:t>Module 1: Fusion Basics</a:t>
            </a:r>
            <a:endParaRPr lang="en-GB"/>
          </a:p>
        </p:txBody>
      </p:sp>
      <p:sp>
        <p:nvSpPr>
          <p:cNvPr id="6" name="Slide Number Placeholder 5">
            <a:extLst>
              <a:ext uri="{FF2B5EF4-FFF2-40B4-BE49-F238E27FC236}">
                <a16:creationId xmlns:a16="http://schemas.microsoft.com/office/drawing/2014/main" id="{D8CE5BF2-A292-4AF6-BA25-538D474F49E1}"/>
              </a:ext>
            </a:extLst>
          </p:cNvPr>
          <p:cNvSpPr>
            <a:spLocks noGrp="1"/>
          </p:cNvSpPr>
          <p:nvPr>
            <p:ph type="sldNum" sz="quarter" idx="12"/>
          </p:nvPr>
        </p:nvSpPr>
        <p:spPr/>
        <p:txBody>
          <a:bodyPr/>
          <a:lstStyle/>
          <a:p>
            <a:fld id="{607FDA0D-75C2-4509-B589-D4A45AB8915E}" type="slidenum">
              <a:rPr lang="en-GB" smtClean="0"/>
              <a:t>‹#›</a:t>
            </a:fld>
            <a:endParaRPr lang="en-GB"/>
          </a:p>
        </p:txBody>
      </p:sp>
    </p:spTree>
    <p:extLst>
      <p:ext uri="{BB962C8B-B14F-4D97-AF65-F5344CB8AC3E}">
        <p14:creationId xmlns:p14="http://schemas.microsoft.com/office/powerpoint/2010/main" val="327096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4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jpe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B8ABFD-3CA8-430B-8E74-50E22754EEA5}"/>
              </a:ext>
            </a:extLst>
          </p:cNvPr>
          <p:cNvPicPr>
            <a:picLocks noChangeAspect="1"/>
          </p:cNvPicPr>
          <p:nvPr userDrawn="1"/>
        </p:nvPicPr>
        <p:blipFill>
          <a:blip r:embed="rId11">
            <a:alphaModFix amt="10000"/>
            <a:extLst>
              <a:ext uri="{28A0092B-C50C-407E-A947-70E740481C1C}">
                <a14:useLocalDpi xmlns:a14="http://schemas.microsoft.com/office/drawing/2010/main" val="0"/>
              </a:ext>
            </a:extLst>
          </a:blip>
          <a:srcRect t="21807" b="21807"/>
          <a:stretch/>
        </p:blipFill>
        <p:spPr>
          <a:xfrm>
            <a:off x="-1" y="0"/>
            <a:ext cx="12192000" cy="6858000"/>
          </a:xfrm>
          <a:prstGeom prst="rect">
            <a:avLst/>
          </a:prstGeom>
        </p:spPr>
      </p:pic>
      <p:sp>
        <p:nvSpPr>
          <p:cNvPr id="7" name="TextBox 6">
            <a:extLst>
              <a:ext uri="{FF2B5EF4-FFF2-40B4-BE49-F238E27FC236}">
                <a16:creationId xmlns:a16="http://schemas.microsoft.com/office/drawing/2014/main" id="{A82587E6-8122-4172-AE1C-52A834903BC1}"/>
              </a:ext>
            </a:extLst>
          </p:cNvPr>
          <p:cNvSpPr txBox="1"/>
          <p:nvPr userDrawn="1"/>
        </p:nvSpPr>
        <p:spPr>
          <a:xfrm>
            <a:off x="-1" y="6065288"/>
            <a:ext cx="12192000" cy="792000"/>
          </a:xfrm>
          <a:prstGeom prst="rect">
            <a:avLst/>
          </a:prstGeom>
          <a:solidFill>
            <a:schemeClr val="bg1">
              <a:alpha val="75000"/>
            </a:schemeClr>
          </a:solidFill>
        </p:spPr>
        <p:txBody>
          <a:bodyPr wrap="square" rtlCol="0">
            <a:spAutoFit/>
          </a:bodyPr>
          <a:lstStyle/>
          <a:p>
            <a:endParaRPr lang="en-GB"/>
          </a:p>
        </p:txBody>
      </p:sp>
      <p:sp>
        <p:nvSpPr>
          <p:cNvPr id="2" name="Title Placeholder 1">
            <a:extLst>
              <a:ext uri="{FF2B5EF4-FFF2-40B4-BE49-F238E27FC236}">
                <a16:creationId xmlns:a16="http://schemas.microsoft.com/office/drawing/2014/main" id="{DA6AC6F1-DBBD-4F7C-A94A-0728279FF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4F9A9A-56CC-4A55-BE5E-AC4A1E3A07D0}"/>
              </a:ext>
            </a:extLst>
          </p:cNvPr>
          <p:cNvSpPr>
            <a:spLocks noGrp="1"/>
          </p:cNvSpPr>
          <p:nvPr>
            <p:ph type="body" idx="1"/>
          </p:nvPr>
        </p:nvSpPr>
        <p:spPr>
          <a:xfrm>
            <a:off x="838200" y="1825625"/>
            <a:ext cx="10515600" cy="4241800"/>
          </a:xfrm>
          <a:prstGeom prst="rect">
            <a:avLst/>
          </a:prstGeom>
        </p:spPr>
        <p:txBody>
          <a:bodyPr vert="horz" lIns="91440" tIns="45720" rIns="91440" bIns="45720" rtlCol="0">
            <a:normAutofit/>
          </a:bodyPr>
          <a:lstStyle/>
          <a:p>
            <a:pPr lvl="0"/>
            <a:endParaRPr lang="en-GB"/>
          </a:p>
        </p:txBody>
      </p:sp>
      <p:sp>
        <p:nvSpPr>
          <p:cNvPr id="5" name="Footer Placeholder 4">
            <a:extLst>
              <a:ext uri="{FF2B5EF4-FFF2-40B4-BE49-F238E27FC236}">
                <a16:creationId xmlns:a16="http://schemas.microsoft.com/office/drawing/2014/main" id="{EAD1C930-088F-4E4D-9AC6-900E00390EDA}"/>
              </a:ext>
            </a:extLst>
          </p:cNvPr>
          <p:cNvSpPr>
            <a:spLocks noGrp="1"/>
          </p:cNvSpPr>
          <p:nvPr>
            <p:ph type="ftr" sz="quarter" idx="3"/>
          </p:nvPr>
        </p:nvSpPr>
        <p:spPr>
          <a:xfrm>
            <a:off x="838200" y="6311900"/>
            <a:ext cx="6048375" cy="365125"/>
          </a:xfrm>
          <a:prstGeom prst="rect">
            <a:avLst/>
          </a:prstGeom>
        </p:spPr>
        <p:txBody>
          <a:bodyPr vert="horz" lIns="91440" tIns="45720" rIns="91440" bIns="45720" rtlCol="0" anchor="ctr"/>
          <a:lstStyle>
            <a:lvl1pPr algn="l">
              <a:defRPr sz="1200" b="1">
                <a:solidFill>
                  <a:srgbClr val="F36F2C"/>
                </a:solidFill>
                <a:latin typeface="Tahoma" panose="020B0604030504040204" pitchFamily="34" charset="0"/>
                <a:ea typeface="Tahoma" panose="020B0604030504040204" pitchFamily="34" charset="0"/>
                <a:cs typeface="Tahoma" panose="020B0604030504040204" pitchFamily="34" charset="0"/>
              </a:defRPr>
            </a:lvl1pPr>
          </a:lstStyle>
          <a:p>
            <a:r>
              <a:rPr lang="en-US"/>
              <a:t>Module 1: Fusion Basics</a:t>
            </a:r>
            <a:endParaRPr lang="en-GB"/>
          </a:p>
        </p:txBody>
      </p:sp>
      <p:sp>
        <p:nvSpPr>
          <p:cNvPr id="6" name="Slide Number Placeholder 5">
            <a:extLst>
              <a:ext uri="{FF2B5EF4-FFF2-40B4-BE49-F238E27FC236}">
                <a16:creationId xmlns:a16="http://schemas.microsoft.com/office/drawing/2014/main" id="{4F3AB62F-277B-4B1C-B67C-640650BF43A2}"/>
              </a:ext>
            </a:extLst>
          </p:cNvPr>
          <p:cNvSpPr>
            <a:spLocks noGrp="1"/>
          </p:cNvSpPr>
          <p:nvPr>
            <p:ph type="sldNum" sz="quarter" idx="4"/>
          </p:nvPr>
        </p:nvSpPr>
        <p:spPr>
          <a:xfrm>
            <a:off x="8610600" y="6310312"/>
            <a:ext cx="2743200" cy="365125"/>
          </a:xfrm>
          <a:prstGeom prst="rect">
            <a:avLst/>
          </a:prstGeom>
        </p:spPr>
        <p:txBody>
          <a:bodyPr vert="horz" lIns="91440" tIns="45720" rIns="91440" bIns="45720" rtlCol="0" anchor="ctr"/>
          <a:lstStyle>
            <a:lvl1pPr marL="0" algn="r" defTabSz="914400" rtl="0" eaLnBrk="1" latinLnBrk="0" hangingPunct="1">
              <a:defRPr lang="en-GB" sz="1200" b="1" kern="1200" smtClean="0">
                <a:solidFill>
                  <a:srgbClr val="F36F2C"/>
                </a:solidFill>
                <a:latin typeface="Tahoma" panose="020B0604030504040204" pitchFamily="34" charset="0"/>
                <a:ea typeface="Tahoma" panose="020B0604030504040204" pitchFamily="34" charset="0"/>
                <a:cs typeface="Tahoma" panose="020B0604030504040204" pitchFamily="34" charset="0"/>
              </a:defRPr>
            </a:lvl1pPr>
          </a:lstStyle>
          <a:p>
            <a:fld id="{607FDA0D-75C2-4509-B589-D4A45AB8915E}" type="slidenum">
              <a:rPr smtClean="0"/>
              <a:pPr/>
              <a:t>‹#›</a:t>
            </a:fld>
            <a:endParaRPr/>
          </a:p>
        </p:txBody>
      </p:sp>
    </p:spTree>
    <p:extLst>
      <p:ext uri="{BB962C8B-B14F-4D97-AF65-F5344CB8AC3E}">
        <p14:creationId xmlns:p14="http://schemas.microsoft.com/office/powerpoint/2010/main" val="2212381111"/>
      </p:ext>
    </p:extLst>
  </p:cSld>
  <p:clrMap bg1="lt1" tx1="dk1" bg2="lt2" tx2="dk2" accent1="accent1" accent2="accent2" accent3="accent3" accent4="accent4" accent5="accent5" accent6="accent6" hlink="hlink" folHlink="folHlink"/>
  <p:sldLayoutIdLst>
    <p:sldLayoutId id="2147483667" r:id="rId1"/>
    <p:sldLayoutId id="2147483662" r:id="rId2"/>
    <p:sldLayoutId id="2147483664" r:id="rId3"/>
    <p:sldLayoutId id="2147483665" r:id="rId4"/>
    <p:sldLayoutId id="2147483668" r:id="rId5"/>
    <p:sldLayoutId id="2147483669" r:id="rId6"/>
    <p:sldLayoutId id="2147483670" r:id="rId7"/>
    <p:sldLayoutId id="2147483671" r:id="rId8"/>
    <p:sldLayoutId id="214748367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9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9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9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9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B8ABFD-3CA8-430B-8E74-50E22754EEA5}"/>
              </a:ext>
            </a:extLst>
          </p:cNvPr>
          <p:cNvPicPr>
            <a:picLocks noChangeAspect="1"/>
          </p:cNvPicPr>
          <p:nvPr userDrawn="1"/>
        </p:nvPicPr>
        <p:blipFill>
          <a:blip r:embed="rId11">
            <a:alphaModFix/>
            <a:extLst>
              <a:ext uri="{28A0092B-C50C-407E-A947-70E740481C1C}">
                <a14:useLocalDpi xmlns:a14="http://schemas.microsoft.com/office/drawing/2010/main" val="0"/>
              </a:ext>
            </a:extLst>
          </a:blip>
          <a:srcRect t="21807" b="21807"/>
          <a:stretch/>
        </p:blipFill>
        <p:spPr>
          <a:xfrm>
            <a:off x="-1" y="0"/>
            <a:ext cx="12192000" cy="6858000"/>
          </a:xfrm>
          <a:prstGeom prst="rect">
            <a:avLst/>
          </a:prstGeom>
        </p:spPr>
      </p:pic>
      <p:sp>
        <p:nvSpPr>
          <p:cNvPr id="7" name="TextBox 6">
            <a:extLst>
              <a:ext uri="{FF2B5EF4-FFF2-40B4-BE49-F238E27FC236}">
                <a16:creationId xmlns:a16="http://schemas.microsoft.com/office/drawing/2014/main" id="{A82587E6-8122-4172-AE1C-52A834903BC1}"/>
              </a:ext>
            </a:extLst>
          </p:cNvPr>
          <p:cNvSpPr txBox="1"/>
          <p:nvPr userDrawn="1"/>
        </p:nvSpPr>
        <p:spPr>
          <a:xfrm>
            <a:off x="-1" y="6065288"/>
            <a:ext cx="12192000" cy="792000"/>
          </a:xfrm>
          <a:prstGeom prst="rect">
            <a:avLst/>
          </a:prstGeom>
          <a:solidFill>
            <a:schemeClr val="bg1">
              <a:alpha val="75000"/>
            </a:schemeClr>
          </a:solidFill>
        </p:spPr>
        <p:txBody>
          <a:bodyPr wrap="square" rtlCol="0">
            <a:spAutoFit/>
          </a:bodyPr>
          <a:lstStyle/>
          <a:p>
            <a:endParaRPr lang="en-GB"/>
          </a:p>
        </p:txBody>
      </p:sp>
      <p:sp>
        <p:nvSpPr>
          <p:cNvPr id="2" name="Title Placeholder 1">
            <a:extLst>
              <a:ext uri="{FF2B5EF4-FFF2-40B4-BE49-F238E27FC236}">
                <a16:creationId xmlns:a16="http://schemas.microsoft.com/office/drawing/2014/main" id="{DA6AC6F1-DBBD-4F7C-A94A-0728279FF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4F9A9A-56CC-4A55-BE5E-AC4A1E3A07D0}"/>
              </a:ext>
            </a:extLst>
          </p:cNvPr>
          <p:cNvSpPr>
            <a:spLocks noGrp="1"/>
          </p:cNvSpPr>
          <p:nvPr>
            <p:ph type="body" idx="1"/>
          </p:nvPr>
        </p:nvSpPr>
        <p:spPr>
          <a:xfrm>
            <a:off x="838200" y="1825625"/>
            <a:ext cx="10515600" cy="4241800"/>
          </a:xfrm>
          <a:prstGeom prst="rect">
            <a:avLst/>
          </a:prstGeom>
        </p:spPr>
        <p:txBody>
          <a:bodyPr vert="horz" lIns="91440" tIns="45720" rIns="91440" bIns="45720" rtlCol="0">
            <a:normAutofit/>
          </a:bodyPr>
          <a:lstStyle/>
          <a:p>
            <a:pPr lvl="0"/>
            <a:endParaRPr lang="en-GB"/>
          </a:p>
        </p:txBody>
      </p:sp>
      <p:sp>
        <p:nvSpPr>
          <p:cNvPr id="5" name="Footer Placeholder 4">
            <a:extLst>
              <a:ext uri="{FF2B5EF4-FFF2-40B4-BE49-F238E27FC236}">
                <a16:creationId xmlns:a16="http://schemas.microsoft.com/office/drawing/2014/main" id="{EAD1C930-088F-4E4D-9AC6-900E00390EDA}"/>
              </a:ext>
            </a:extLst>
          </p:cNvPr>
          <p:cNvSpPr>
            <a:spLocks noGrp="1"/>
          </p:cNvSpPr>
          <p:nvPr>
            <p:ph type="ftr" sz="quarter" idx="3"/>
          </p:nvPr>
        </p:nvSpPr>
        <p:spPr>
          <a:xfrm>
            <a:off x="838200" y="6311900"/>
            <a:ext cx="6048375" cy="365125"/>
          </a:xfrm>
          <a:prstGeom prst="rect">
            <a:avLst/>
          </a:prstGeom>
        </p:spPr>
        <p:txBody>
          <a:bodyPr vert="horz" lIns="91440" tIns="45720" rIns="91440" bIns="45720" rtlCol="0" anchor="ctr"/>
          <a:lstStyle>
            <a:lvl1pPr algn="l">
              <a:defRPr sz="1200" b="1">
                <a:solidFill>
                  <a:srgbClr val="F36F2C"/>
                </a:solidFill>
                <a:latin typeface="Tahoma" panose="020B0604030504040204" pitchFamily="34" charset="0"/>
                <a:ea typeface="Tahoma" panose="020B0604030504040204" pitchFamily="34" charset="0"/>
                <a:cs typeface="Tahoma" panose="020B0604030504040204" pitchFamily="34" charset="0"/>
              </a:defRPr>
            </a:lvl1pPr>
          </a:lstStyle>
          <a:p>
            <a:r>
              <a:rPr lang="en-US"/>
              <a:t>Module 1: Fusion Basics</a:t>
            </a:r>
            <a:endParaRPr lang="en-GB"/>
          </a:p>
        </p:txBody>
      </p:sp>
      <p:sp>
        <p:nvSpPr>
          <p:cNvPr id="6" name="Slide Number Placeholder 5">
            <a:extLst>
              <a:ext uri="{FF2B5EF4-FFF2-40B4-BE49-F238E27FC236}">
                <a16:creationId xmlns:a16="http://schemas.microsoft.com/office/drawing/2014/main" id="{4F3AB62F-277B-4B1C-B67C-640650BF43A2}"/>
              </a:ext>
            </a:extLst>
          </p:cNvPr>
          <p:cNvSpPr>
            <a:spLocks noGrp="1"/>
          </p:cNvSpPr>
          <p:nvPr>
            <p:ph type="sldNum" sz="quarter" idx="4"/>
          </p:nvPr>
        </p:nvSpPr>
        <p:spPr>
          <a:xfrm>
            <a:off x="8610600" y="6310312"/>
            <a:ext cx="2743200" cy="365125"/>
          </a:xfrm>
          <a:prstGeom prst="rect">
            <a:avLst/>
          </a:prstGeom>
        </p:spPr>
        <p:txBody>
          <a:bodyPr vert="horz" lIns="91440" tIns="45720" rIns="91440" bIns="45720" rtlCol="0" anchor="ctr"/>
          <a:lstStyle>
            <a:lvl1pPr marL="0" algn="r" defTabSz="914400" rtl="0" eaLnBrk="1" latinLnBrk="0" hangingPunct="1">
              <a:defRPr lang="en-GB" sz="1200" b="1" kern="1200" smtClean="0">
                <a:solidFill>
                  <a:srgbClr val="F36F2C"/>
                </a:solidFill>
                <a:latin typeface="Tahoma" panose="020B0604030504040204" pitchFamily="34" charset="0"/>
                <a:ea typeface="Tahoma" panose="020B0604030504040204" pitchFamily="34" charset="0"/>
                <a:cs typeface="Tahoma" panose="020B0604030504040204" pitchFamily="34" charset="0"/>
              </a:defRPr>
            </a:lvl1pPr>
          </a:lstStyle>
          <a:p>
            <a:fld id="{607FDA0D-75C2-4509-B589-D4A45AB8915E}" type="slidenum">
              <a:rPr smtClean="0"/>
              <a:pPr/>
              <a:t>‹#›</a:t>
            </a:fld>
            <a:endParaRPr/>
          </a:p>
        </p:txBody>
      </p:sp>
    </p:spTree>
    <p:extLst>
      <p:ext uri="{BB962C8B-B14F-4D97-AF65-F5344CB8AC3E}">
        <p14:creationId xmlns:p14="http://schemas.microsoft.com/office/powerpoint/2010/main" val="27192616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bg1">
              <a:lumMod val="9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9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9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9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9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9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tinyurl.com/4ybcpw65"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tinyurl.com/4ybcpw65"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tinyurl.com/ye55fpxv" TargetMode="External"/><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tinyurl.com/4ybcpw65"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fusenet.eu/" TargetMode="External"/><Relationship Id="rId2" Type="http://schemas.openxmlformats.org/officeDocument/2006/relationships/hyperlink" Target="https://fusenet.eu/education/materials"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1">
            <a:extLst>
              <a:ext uri="{FF2B5EF4-FFF2-40B4-BE49-F238E27FC236}">
                <a16:creationId xmlns:a16="http://schemas.microsoft.com/office/drawing/2014/main" id="{3BDD3F0F-3E08-4011-BD74-D28F6D4E560E}"/>
              </a:ext>
            </a:extLst>
          </p:cNvPr>
          <p:cNvSpPr/>
          <p:nvPr/>
        </p:nvSpPr>
        <p:spPr>
          <a:xfrm>
            <a:off x="-18662" y="0"/>
            <a:ext cx="6714661" cy="3943350"/>
          </a:xfrm>
          <a:custGeom>
            <a:avLst/>
            <a:gdLst>
              <a:gd name="connsiteX0" fmla="*/ 0 w 8743950"/>
              <a:gd name="connsiteY0" fmla="*/ 0 h 5167311"/>
              <a:gd name="connsiteX1" fmla="*/ 8743950 w 8743950"/>
              <a:gd name="connsiteY1" fmla="*/ 0 h 5167311"/>
              <a:gd name="connsiteX2" fmla="*/ 8743950 w 8743950"/>
              <a:gd name="connsiteY2" fmla="*/ 5167311 h 5167311"/>
              <a:gd name="connsiteX3" fmla="*/ 0 w 8743950"/>
              <a:gd name="connsiteY3" fmla="*/ 5167311 h 5167311"/>
              <a:gd name="connsiteX4" fmla="*/ 0 w 8743950"/>
              <a:gd name="connsiteY4" fmla="*/ 0 h 5167311"/>
              <a:gd name="connsiteX0" fmla="*/ 0 w 8743950"/>
              <a:gd name="connsiteY0" fmla="*/ 0 h 5167311"/>
              <a:gd name="connsiteX1" fmla="*/ 8743950 w 8743950"/>
              <a:gd name="connsiteY1" fmla="*/ 0 h 5167311"/>
              <a:gd name="connsiteX2" fmla="*/ 7534275 w 8743950"/>
              <a:gd name="connsiteY2" fmla="*/ 3195636 h 5167311"/>
              <a:gd name="connsiteX3" fmla="*/ 0 w 8743950"/>
              <a:gd name="connsiteY3" fmla="*/ 5167311 h 5167311"/>
              <a:gd name="connsiteX4" fmla="*/ 0 w 8743950"/>
              <a:gd name="connsiteY4" fmla="*/ 0 h 5167311"/>
              <a:gd name="connsiteX0" fmla="*/ 0 w 8743950"/>
              <a:gd name="connsiteY0" fmla="*/ 0 h 5167311"/>
              <a:gd name="connsiteX1" fmla="*/ 8743950 w 8743950"/>
              <a:gd name="connsiteY1" fmla="*/ 0 h 5167311"/>
              <a:gd name="connsiteX2" fmla="*/ 8458200 w 8743950"/>
              <a:gd name="connsiteY2" fmla="*/ 2605086 h 5167311"/>
              <a:gd name="connsiteX3" fmla="*/ 0 w 8743950"/>
              <a:gd name="connsiteY3" fmla="*/ 5167311 h 5167311"/>
              <a:gd name="connsiteX4" fmla="*/ 0 w 8743950"/>
              <a:gd name="connsiteY4" fmla="*/ 0 h 5167311"/>
              <a:gd name="connsiteX0" fmla="*/ 0 w 8458200"/>
              <a:gd name="connsiteY0" fmla="*/ 0 h 5167311"/>
              <a:gd name="connsiteX1" fmla="*/ 7858125 w 8458200"/>
              <a:gd name="connsiteY1" fmla="*/ 85725 h 5167311"/>
              <a:gd name="connsiteX2" fmla="*/ 8458200 w 8458200"/>
              <a:gd name="connsiteY2" fmla="*/ 2605086 h 5167311"/>
              <a:gd name="connsiteX3" fmla="*/ 0 w 8458200"/>
              <a:gd name="connsiteY3" fmla="*/ 5167311 h 5167311"/>
              <a:gd name="connsiteX4" fmla="*/ 0 w 8458200"/>
              <a:gd name="connsiteY4" fmla="*/ 0 h 5167311"/>
              <a:gd name="connsiteX0" fmla="*/ 0 w 8458200"/>
              <a:gd name="connsiteY0" fmla="*/ 0 h 5167311"/>
              <a:gd name="connsiteX1" fmla="*/ 8105775 w 8458200"/>
              <a:gd name="connsiteY1" fmla="*/ 0 h 5167311"/>
              <a:gd name="connsiteX2" fmla="*/ 8458200 w 8458200"/>
              <a:gd name="connsiteY2" fmla="*/ 2605086 h 5167311"/>
              <a:gd name="connsiteX3" fmla="*/ 0 w 8458200"/>
              <a:gd name="connsiteY3" fmla="*/ 5167311 h 5167311"/>
              <a:gd name="connsiteX4" fmla="*/ 0 w 8458200"/>
              <a:gd name="connsiteY4" fmla="*/ 0 h 5167311"/>
              <a:gd name="connsiteX0" fmla="*/ 0 w 8458200"/>
              <a:gd name="connsiteY0" fmla="*/ 0 h 3109911"/>
              <a:gd name="connsiteX1" fmla="*/ 8105775 w 8458200"/>
              <a:gd name="connsiteY1" fmla="*/ 0 h 3109911"/>
              <a:gd name="connsiteX2" fmla="*/ 8458200 w 8458200"/>
              <a:gd name="connsiteY2" fmla="*/ 2605086 h 3109911"/>
              <a:gd name="connsiteX3" fmla="*/ 323850 w 8458200"/>
              <a:gd name="connsiteY3" fmla="*/ 3109911 h 3109911"/>
              <a:gd name="connsiteX4" fmla="*/ 0 w 8458200"/>
              <a:gd name="connsiteY4" fmla="*/ 0 h 3109911"/>
              <a:gd name="connsiteX0" fmla="*/ 0 w 8458200"/>
              <a:gd name="connsiteY0" fmla="*/ 0 h 4967286"/>
              <a:gd name="connsiteX1" fmla="*/ 8105775 w 8458200"/>
              <a:gd name="connsiteY1" fmla="*/ 0 h 4967286"/>
              <a:gd name="connsiteX2" fmla="*/ 8458200 w 8458200"/>
              <a:gd name="connsiteY2" fmla="*/ 2605086 h 4967286"/>
              <a:gd name="connsiteX3" fmla="*/ 19050 w 8458200"/>
              <a:gd name="connsiteY3" fmla="*/ 4967286 h 4967286"/>
              <a:gd name="connsiteX4" fmla="*/ 0 w 8458200"/>
              <a:gd name="connsiteY4" fmla="*/ 0 h 4967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4967286">
                <a:moveTo>
                  <a:pt x="0" y="0"/>
                </a:moveTo>
                <a:lnTo>
                  <a:pt x="8105775" y="0"/>
                </a:lnTo>
                <a:lnTo>
                  <a:pt x="8458200" y="2605086"/>
                </a:lnTo>
                <a:lnTo>
                  <a:pt x="19050" y="4967286"/>
                </a:lnTo>
                <a:lnTo>
                  <a:pt x="0" y="0"/>
                </a:lnTo>
                <a:close/>
              </a:path>
            </a:pathLst>
          </a:custGeom>
          <a:solidFill>
            <a:srgbClr val="F36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105637D6-80C8-46AF-AF5D-3DA844477197}"/>
              </a:ext>
            </a:extLst>
          </p:cNvPr>
          <p:cNvSpPr txBox="1"/>
          <p:nvPr/>
        </p:nvSpPr>
        <p:spPr>
          <a:xfrm>
            <a:off x="520182" y="162847"/>
            <a:ext cx="6097554" cy="24314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Modul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Grundlagen</a:t>
            </a:r>
            <a:r>
              <a:rPr kumimoji="0" lang="en-US" sz="5400" b="0" i="0" u="none" strike="noStrike" kern="1200" cap="none" spc="0" normalizeH="0" baseline="0" noProof="0" dirty="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 der Fusion</a:t>
            </a:r>
            <a:endParaRPr kumimoji="0" lang="en-GB" sz="4400" b="0" i="0" u="none" strike="noStrike" kern="1200" cap="none" spc="0" normalizeH="0" baseline="0" noProof="0" dirty="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622EA61F-6B29-4CC2-9474-981EAD4B3544}"/>
              </a:ext>
            </a:extLst>
          </p:cNvPr>
          <p:cNvSpPr txBox="1"/>
          <p:nvPr/>
        </p:nvSpPr>
        <p:spPr>
          <a:xfrm>
            <a:off x="-3823359" y="0"/>
            <a:ext cx="3535275" cy="5262979"/>
          </a:xfrm>
          <a:prstGeom prst="rect">
            <a:avLst/>
          </a:prstGeom>
          <a:solidFill>
            <a:schemeClr val="accent1">
              <a:lumMod val="50000"/>
            </a:schemeClr>
          </a:solidFill>
        </p:spPr>
        <p:txBody>
          <a:bodyPr wrap="square" rtlCol="0">
            <a:spAutoFit/>
          </a:bodyPr>
          <a:lstStyle/>
          <a:p>
            <a:r>
              <a:rPr lang="en-US" sz="24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Feel free to add your own slides or adapt existing slides to your preferences!</a:t>
            </a:r>
          </a:p>
          <a:p>
            <a:endParaRPr lang="en-US" sz="24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endParaRPr>
          </a:p>
          <a:p>
            <a:r>
              <a:rPr lang="en-US" sz="24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By selecting “New slide” you can easily add a new slide in the correct theme (with footers and page numbers). You can also use “Layout” to select various layouts using the standard slide theme.</a:t>
            </a:r>
            <a:endParaRPr lang="en-GB" sz="24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0591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05BA3-3074-4480-9B89-D52B0B64EECF}"/>
              </a:ext>
            </a:extLst>
          </p:cNvPr>
          <p:cNvSpPr>
            <a:spLocks noGrp="1"/>
          </p:cNvSpPr>
          <p:nvPr>
            <p:ph type="title"/>
          </p:nvPr>
        </p:nvSpPr>
        <p:spPr/>
        <p:txBody>
          <a:bodyPr/>
          <a:lstStyle/>
          <a:p>
            <a:r>
              <a:rPr lang="en-US" dirty="0" err="1"/>
              <a:t>Atome</a:t>
            </a:r>
            <a:r>
              <a:rPr lang="en-US" dirty="0"/>
              <a:t> und </a:t>
            </a:r>
            <a:r>
              <a:rPr lang="en-US" dirty="0" err="1"/>
              <a:t>Ionen</a:t>
            </a:r>
            <a:endParaRPr lang="en-GB" dirty="0"/>
          </a:p>
        </p:txBody>
      </p:sp>
      <p:sp>
        <p:nvSpPr>
          <p:cNvPr id="3" name="Content Placeholder 2">
            <a:extLst>
              <a:ext uri="{FF2B5EF4-FFF2-40B4-BE49-F238E27FC236}">
                <a16:creationId xmlns:a16="http://schemas.microsoft.com/office/drawing/2014/main" id="{44ECC6D6-1A1B-4A5A-B134-63231AAF6C0A}"/>
              </a:ext>
            </a:extLst>
          </p:cNvPr>
          <p:cNvSpPr>
            <a:spLocks noGrp="1"/>
          </p:cNvSpPr>
          <p:nvPr>
            <p:ph idx="1"/>
          </p:nvPr>
        </p:nvSpPr>
        <p:spPr/>
        <p:txBody>
          <a:bodyPr/>
          <a:lstStyle/>
          <a:p>
            <a:r>
              <a:rPr lang="en-US" dirty="0" err="1"/>
              <a:t>Atome</a:t>
            </a:r>
            <a:endParaRPr lang="en-US" dirty="0"/>
          </a:p>
          <a:p>
            <a:pPr lvl="1"/>
            <a:r>
              <a:rPr lang="en-US" dirty="0"/>
              <a:t>Neutral</a:t>
            </a:r>
          </a:p>
          <a:p>
            <a:pPr lvl="1"/>
            <a:endParaRPr lang="en-US" dirty="0"/>
          </a:p>
          <a:p>
            <a:pPr lvl="1"/>
            <a:endParaRPr lang="en-US" dirty="0"/>
          </a:p>
          <a:p>
            <a:r>
              <a:rPr lang="en-US" dirty="0" err="1"/>
              <a:t>Ionen</a:t>
            </a:r>
            <a:endParaRPr lang="en-US" dirty="0"/>
          </a:p>
          <a:p>
            <a:pPr lvl="1"/>
            <a:r>
              <a:rPr lang="en-US" dirty="0" err="1"/>
              <a:t>Geladen</a:t>
            </a:r>
            <a:endParaRPr lang="en-US" dirty="0"/>
          </a:p>
          <a:p>
            <a:pPr lvl="1"/>
            <a:r>
              <a:rPr lang="en-US" dirty="0" err="1"/>
              <a:t>Können</a:t>
            </a:r>
            <a:r>
              <a:rPr lang="en-US" dirty="0"/>
              <a:t> </a:t>
            </a:r>
            <a:r>
              <a:rPr lang="en-US" dirty="0" err="1">
                <a:solidFill>
                  <a:srgbClr val="F36F2C"/>
                </a:solidFill>
              </a:rPr>
              <a:t>positiv</a:t>
            </a:r>
            <a:r>
              <a:rPr lang="en-US" dirty="0"/>
              <a:t> </a:t>
            </a:r>
            <a:r>
              <a:rPr lang="en-US" dirty="0" err="1"/>
              <a:t>oder</a:t>
            </a:r>
            <a:r>
              <a:rPr lang="en-US" dirty="0"/>
              <a:t> </a:t>
            </a:r>
            <a:r>
              <a:rPr lang="en-US" dirty="0" err="1">
                <a:solidFill>
                  <a:srgbClr val="F36F2C"/>
                </a:solidFill>
              </a:rPr>
              <a:t>negativ</a:t>
            </a:r>
            <a:r>
              <a:rPr lang="en-US" dirty="0">
                <a:solidFill>
                  <a:srgbClr val="F36F2C"/>
                </a:solidFill>
              </a:rPr>
              <a:t> </a:t>
            </a:r>
            <a:r>
              <a:rPr lang="en-US" dirty="0"/>
              <a:t>sein</a:t>
            </a:r>
            <a:endParaRPr lang="en-GB" dirty="0"/>
          </a:p>
        </p:txBody>
      </p:sp>
      <p:sp>
        <p:nvSpPr>
          <p:cNvPr id="4" name="Footer Placeholder 3">
            <a:extLst>
              <a:ext uri="{FF2B5EF4-FFF2-40B4-BE49-F238E27FC236}">
                <a16:creationId xmlns:a16="http://schemas.microsoft.com/office/drawing/2014/main" id="{182485C1-F864-41E7-970B-01DEBFB46780}"/>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8752E121-8A61-4318-9125-A95EFAEE833D}"/>
              </a:ext>
            </a:extLst>
          </p:cNvPr>
          <p:cNvSpPr>
            <a:spLocks noGrp="1"/>
          </p:cNvSpPr>
          <p:nvPr>
            <p:ph type="sldNum" sz="quarter" idx="12"/>
          </p:nvPr>
        </p:nvSpPr>
        <p:spPr/>
        <p:txBody>
          <a:bodyPr/>
          <a:lstStyle/>
          <a:p>
            <a:fld id="{607FDA0D-75C2-4509-B589-D4A45AB8915E}" type="slidenum">
              <a:rPr lang="en-GB" smtClean="0"/>
              <a:t>10</a:t>
            </a:fld>
            <a:endParaRPr lang="en-GB"/>
          </a:p>
        </p:txBody>
      </p:sp>
      <p:grpSp>
        <p:nvGrpSpPr>
          <p:cNvPr id="18" name="Group 17">
            <a:extLst>
              <a:ext uri="{FF2B5EF4-FFF2-40B4-BE49-F238E27FC236}">
                <a16:creationId xmlns:a16="http://schemas.microsoft.com/office/drawing/2014/main" id="{C8A97165-9B2B-F00F-D552-9446C82DECE6}"/>
              </a:ext>
            </a:extLst>
          </p:cNvPr>
          <p:cNvGrpSpPr/>
          <p:nvPr/>
        </p:nvGrpSpPr>
        <p:grpSpPr>
          <a:xfrm>
            <a:off x="5273108" y="1446213"/>
            <a:ext cx="2172592" cy="2826871"/>
            <a:chOff x="5273108" y="1446213"/>
            <a:chExt cx="2172592" cy="2826871"/>
          </a:xfrm>
        </p:grpSpPr>
        <p:grpSp>
          <p:nvGrpSpPr>
            <p:cNvPr id="8" name="Group 7">
              <a:extLst>
                <a:ext uri="{FF2B5EF4-FFF2-40B4-BE49-F238E27FC236}">
                  <a16:creationId xmlns:a16="http://schemas.microsoft.com/office/drawing/2014/main" id="{66B05296-624F-449B-ADC5-9D9EF0760EA9}"/>
                </a:ext>
              </a:extLst>
            </p:cNvPr>
            <p:cNvGrpSpPr/>
            <p:nvPr/>
          </p:nvGrpSpPr>
          <p:grpSpPr>
            <a:xfrm>
              <a:off x="5273108" y="1446213"/>
              <a:ext cx="2172592" cy="2826871"/>
              <a:chOff x="8039831" y="1883447"/>
              <a:chExt cx="2172592" cy="2826871"/>
            </a:xfrm>
          </p:grpSpPr>
          <p:pic>
            <p:nvPicPr>
              <p:cNvPr id="6" name="Content Placeholder 14" descr="Diagram, schematic&#10;&#10;Description automatically generated">
                <a:extLst>
                  <a:ext uri="{FF2B5EF4-FFF2-40B4-BE49-F238E27FC236}">
                    <a16:creationId xmlns:a16="http://schemas.microsoft.com/office/drawing/2014/main" id="{C9B9B5FE-2A2C-42A2-8106-E963C72D49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9831" y="1883447"/>
                <a:ext cx="2172592" cy="2343980"/>
              </a:xfrm>
              <a:prstGeom prst="rect">
                <a:avLst/>
              </a:prstGeom>
            </p:spPr>
          </p:pic>
          <p:sp>
            <p:nvSpPr>
              <p:cNvPr id="7" name="TextBox 6">
                <a:extLst>
                  <a:ext uri="{FF2B5EF4-FFF2-40B4-BE49-F238E27FC236}">
                    <a16:creationId xmlns:a16="http://schemas.microsoft.com/office/drawing/2014/main" id="{B95BB05F-368B-482D-9C61-1137962FB737}"/>
                  </a:ext>
                </a:extLst>
              </p:cNvPr>
              <p:cNvSpPr txBox="1"/>
              <p:nvPr/>
            </p:nvSpPr>
            <p:spPr>
              <a:xfrm>
                <a:off x="8063143" y="4187098"/>
                <a:ext cx="2125967" cy="523220"/>
              </a:xfrm>
              <a:prstGeom prst="rect">
                <a:avLst/>
              </a:prstGeom>
              <a:noFill/>
            </p:spPr>
            <p:txBody>
              <a:bodyPr wrap="square" rtlCol="0">
                <a:spAutoFit/>
              </a:bodyPr>
              <a:lstStyle/>
              <a:p>
                <a:pPr algn="ctr"/>
                <a:r>
                  <a:rPr lang="en-US" sz="2800">
                    <a:solidFill>
                      <a:schemeClr val="bg1"/>
                    </a:solidFill>
                    <a:latin typeface="Tahoma" panose="020B0604030504040204" pitchFamily="34" charset="0"/>
                    <a:ea typeface="Tahoma" panose="020B0604030504040204" pitchFamily="34" charset="0"/>
                    <a:cs typeface="Tahoma" panose="020B0604030504040204" pitchFamily="34" charset="0"/>
                  </a:rPr>
                  <a:t>H</a:t>
                </a:r>
                <a:endParaRPr lang="en-GB" sz="28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TextBox 8">
              <a:extLst>
                <a:ext uri="{FF2B5EF4-FFF2-40B4-BE49-F238E27FC236}">
                  <a16:creationId xmlns:a16="http://schemas.microsoft.com/office/drawing/2014/main" id="{85C0DA88-159E-9D15-6533-06F4A246E43D}"/>
                </a:ext>
              </a:extLst>
            </p:cNvPr>
            <p:cNvSpPr txBox="1"/>
            <p:nvPr/>
          </p:nvSpPr>
          <p:spPr>
            <a:xfrm>
              <a:off x="5720211" y="1960400"/>
              <a:ext cx="1278383" cy="369332"/>
            </a:xfrm>
            <a:prstGeom prst="rect">
              <a:avLst/>
            </a:prstGeom>
            <a:solidFill>
              <a:schemeClr val="accent2"/>
            </a:solidFill>
          </p:spPr>
          <p:txBody>
            <a:bodyPr wrap="square" rtlCol="0">
              <a:spAutoFit/>
            </a:bodyPr>
            <a:lstStyle/>
            <a:p>
              <a:r>
                <a:rPr lang="en-GB" dirty="0" err="1">
                  <a:solidFill>
                    <a:schemeClr val="bg1"/>
                  </a:solidFill>
                  <a:highlight>
                    <a:srgbClr val="F36F2C"/>
                  </a:highlight>
                </a:rPr>
                <a:t>Atomkern</a:t>
              </a:r>
              <a:endParaRPr lang="en-US" dirty="0">
                <a:solidFill>
                  <a:schemeClr val="bg1"/>
                </a:solidFill>
                <a:highlight>
                  <a:srgbClr val="F36F2C"/>
                </a:highlight>
              </a:endParaRPr>
            </a:p>
          </p:txBody>
        </p:sp>
      </p:grpSp>
      <p:grpSp>
        <p:nvGrpSpPr>
          <p:cNvPr id="19" name="Group 18">
            <a:extLst>
              <a:ext uri="{FF2B5EF4-FFF2-40B4-BE49-F238E27FC236}">
                <a16:creationId xmlns:a16="http://schemas.microsoft.com/office/drawing/2014/main" id="{A8C34680-791F-BF62-5299-FBE773583DED}"/>
              </a:ext>
            </a:extLst>
          </p:cNvPr>
          <p:cNvGrpSpPr/>
          <p:nvPr/>
        </p:nvGrpSpPr>
        <p:grpSpPr>
          <a:xfrm>
            <a:off x="7589588" y="1414464"/>
            <a:ext cx="2172592" cy="2826871"/>
            <a:chOff x="7589588" y="1414464"/>
            <a:chExt cx="2172592" cy="2826871"/>
          </a:xfrm>
        </p:grpSpPr>
        <p:grpSp>
          <p:nvGrpSpPr>
            <p:cNvPr id="13" name="Group 12">
              <a:extLst>
                <a:ext uri="{FF2B5EF4-FFF2-40B4-BE49-F238E27FC236}">
                  <a16:creationId xmlns:a16="http://schemas.microsoft.com/office/drawing/2014/main" id="{0AD8533F-8548-41F0-A2AF-96A14E12A8BB}"/>
                </a:ext>
              </a:extLst>
            </p:cNvPr>
            <p:cNvGrpSpPr/>
            <p:nvPr/>
          </p:nvGrpSpPr>
          <p:grpSpPr>
            <a:xfrm>
              <a:off x="7589588" y="1414464"/>
              <a:ext cx="2172592" cy="2826871"/>
              <a:chOff x="8039831" y="1883447"/>
              <a:chExt cx="2172592" cy="2826871"/>
            </a:xfrm>
          </p:grpSpPr>
          <p:pic>
            <p:nvPicPr>
              <p:cNvPr id="14" name="Content Placeholder 14">
                <a:extLst>
                  <a:ext uri="{FF2B5EF4-FFF2-40B4-BE49-F238E27FC236}">
                    <a16:creationId xmlns:a16="http://schemas.microsoft.com/office/drawing/2014/main" id="{F5C3B020-A750-4D9F-9020-23D436395F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39831" y="1883447"/>
                <a:ext cx="2172592" cy="2343979"/>
              </a:xfrm>
              <a:prstGeom prst="rect">
                <a:avLst/>
              </a:prstGeom>
            </p:spPr>
          </p:pic>
          <p:sp>
            <p:nvSpPr>
              <p:cNvPr id="15" name="TextBox 14">
                <a:extLst>
                  <a:ext uri="{FF2B5EF4-FFF2-40B4-BE49-F238E27FC236}">
                    <a16:creationId xmlns:a16="http://schemas.microsoft.com/office/drawing/2014/main" id="{487650DA-449E-4C01-820C-D065E8662875}"/>
                  </a:ext>
                </a:extLst>
              </p:cNvPr>
              <p:cNvSpPr txBox="1"/>
              <p:nvPr/>
            </p:nvSpPr>
            <p:spPr>
              <a:xfrm>
                <a:off x="8063143" y="4187098"/>
                <a:ext cx="2125967" cy="523220"/>
              </a:xfrm>
              <a:prstGeom prst="rect">
                <a:avLst/>
              </a:prstGeom>
              <a:noFill/>
            </p:spPr>
            <p:txBody>
              <a:bodyPr wrap="square" rtlCol="0">
                <a:spAutoFit/>
              </a:bodyPr>
              <a:lstStyle/>
              <a:p>
                <a:pPr algn="ctr"/>
                <a:r>
                  <a:rPr lang="en-US" sz="2800">
                    <a:solidFill>
                      <a:schemeClr val="bg1"/>
                    </a:solidFill>
                    <a:latin typeface="Tahoma" panose="020B0604030504040204" pitchFamily="34" charset="0"/>
                    <a:ea typeface="Tahoma" panose="020B0604030504040204" pitchFamily="34" charset="0"/>
                    <a:cs typeface="Tahoma" panose="020B0604030504040204" pitchFamily="34" charset="0"/>
                  </a:rPr>
                  <a:t>H</a:t>
                </a:r>
                <a:r>
                  <a:rPr lang="en-US" sz="2800" baseline="3000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GB" sz="28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16" name="TextBox 15">
              <a:extLst>
                <a:ext uri="{FF2B5EF4-FFF2-40B4-BE49-F238E27FC236}">
                  <a16:creationId xmlns:a16="http://schemas.microsoft.com/office/drawing/2014/main" id="{47C370A6-C96F-1642-D287-F28844AE731A}"/>
                </a:ext>
              </a:extLst>
            </p:cNvPr>
            <p:cNvSpPr txBox="1"/>
            <p:nvPr/>
          </p:nvSpPr>
          <p:spPr>
            <a:xfrm>
              <a:off x="8036691" y="1900136"/>
              <a:ext cx="1278383" cy="369332"/>
            </a:xfrm>
            <a:prstGeom prst="rect">
              <a:avLst/>
            </a:prstGeom>
            <a:solidFill>
              <a:schemeClr val="accent2"/>
            </a:solidFill>
          </p:spPr>
          <p:txBody>
            <a:bodyPr wrap="square" rtlCol="0">
              <a:spAutoFit/>
            </a:bodyPr>
            <a:lstStyle/>
            <a:p>
              <a:r>
                <a:rPr lang="en-GB" dirty="0" err="1">
                  <a:solidFill>
                    <a:schemeClr val="bg1"/>
                  </a:solidFill>
                  <a:highlight>
                    <a:srgbClr val="F36F2C"/>
                  </a:highlight>
                </a:rPr>
                <a:t>Atomkern</a:t>
              </a:r>
              <a:endParaRPr lang="en-US" dirty="0">
                <a:solidFill>
                  <a:schemeClr val="bg1"/>
                </a:solidFill>
                <a:highlight>
                  <a:srgbClr val="F36F2C"/>
                </a:highlight>
              </a:endParaRPr>
            </a:p>
          </p:txBody>
        </p:sp>
      </p:grpSp>
      <p:grpSp>
        <p:nvGrpSpPr>
          <p:cNvPr id="21" name="Group 20">
            <a:extLst>
              <a:ext uri="{FF2B5EF4-FFF2-40B4-BE49-F238E27FC236}">
                <a16:creationId xmlns:a16="http://schemas.microsoft.com/office/drawing/2014/main" id="{F75EDF66-A0B5-B0D1-1C78-46A87262F87A}"/>
              </a:ext>
            </a:extLst>
          </p:cNvPr>
          <p:cNvGrpSpPr/>
          <p:nvPr/>
        </p:nvGrpSpPr>
        <p:grpSpPr>
          <a:xfrm>
            <a:off x="9882755" y="1414464"/>
            <a:ext cx="2172592" cy="2826871"/>
            <a:chOff x="9882755" y="1414464"/>
            <a:chExt cx="2172592" cy="2826871"/>
          </a:xfrm>
        </p:grpSpPr>
        <p:grpSp>
          <p:nvGrpSpPr>
            <p:cNvPr id="10" name="Group 9">
              <a:extLst>
                <a:ext uri="{FF2B5EF4-FFF2-40B4-BE49-F238E27FC236}">
                  <a16:creationId xmlns:a16="http://schemas.microsoft.com/office/drawing/2014/main" id="{D9511E3E-E874-4317-ABC1-716AD24DC4EC}"/>
                </a:ext>
              </a:extLst>
            </p:cNvPr>
            <p:cNvGrpSpPr/>
            <p:nvPr/>
          </p:nvGrpSpPr>
          <p:grpSpPr>
            <a:xfrm>
              <a:off x="9882755" y="1414464"/>
              <a:ext cx="2172592" cy="2826871"/>
              <a:chOff x="8039831" y="1883447"/>
              <a:chExt cx="2172592" cy="2826871"/>
            </a:xfrm>
          </p:grpSpPr>
          <p:pic>
            <p:nvPicPr>
              <p:cNvPr id="11" name="Content Placeholder 14">
                <a:extLst>
                  <a:ext uri="{FF2B5EF4-FFF2-40B4-BE49-F238E27FC236}">
                    <a16:creationId xmlns:a16="http://schemas.microsoft.com/office/drawing/2014/main" id="{47A2E0E6-E914-42E0-891F-1AA0BEEEB90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39831" y="1883447"/>
                <a:ext cx="2172592" cy="2343979"/>
              </a:xfrm>
              <a:prstGeom prst="rect">
                <a:avLst/>
              </a:prstGeom>
            </p:spPr>
          </p:pic>
          <p:sp>
            <p:nvSpPr>
              <p:cNvPr id="12" name="TextBox 11">
                <a:extLst>
                  <a:ext uri="{FF2B5EF4-FFF2-40B4-BE49-F238E27FC236}">
                    <a16:creationId xmlns:a16="http://schemas.microsoft.com/office/drawing/2014/main" id="{8784CF2E-F425-4CCC-BDB6-5CF14ADD586D}"/>
                  </a:ext>
                </a:extLst>
              </p:cNvPr>
              <p:cNvSpPr txBox="1"/>
              <p:nvPr/>
            </p:nvSpPr>
            <p:spPr>
              <a:xfrm>
                <a:off x="8063143" y="4187098"/>
                <a:ext cx="2125967" cy="523220"/>
              </a:xfrm>
              <a:prstGeom prst="rect">
                <a:avLst/>
              </a:prstGeom>
              <a:noFill/>
            </p:spPr>
            <p:txBody>
              <a:bodyPr wrap="square" rtlCol="0">
                <a:spAutoFit/>
              </a:bodyPr>
              <a:lstStyle/>
              <a:p>
                <a:pPr algn="ctr"/>
                <a:r>
                  <a:rPr lang="en-US" sz="2800">
                    <a:solidFill>
                      <a:schemeClr val="bg1"/>
                    </a:solidFill>
                    <a:latin typeface="Tahoma" panose="020B0604030504040204" pitchFamily="34" charset="0"/>
                    <a:ea typeface="Tahoma" panose="020B0604030504040204" pitchFamily="34" charset="0"/>
                    <a:cs typeface="Tahoma" panose="020B0604030504040204" pitchFamily="34" charset="0"/>
                  </a:rPr>
                  <a:t>H</a:t>
                </a:r>
                <a:r>
                  <a:rPr lang="en-US" sz="2800" baseline="3000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GB" sz="28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17" name="TextBox 16">
              <a:extLst>
                <a:ext uri="{FF2B5EF4-FFF2-40B4-BE49-F238E27FC236}">
                  <a16:creationId xmlns:a16="http://schemas.microsoft.com/office/drawing/2014/main" id="{733C45EB-774E-7A0E-66D0-4D4506EDAEE4}"/>
                </a:ext>
              </a:extLst>
            </p:cNvPr>
            <p:cNvSpPr txBox="1"/>
            <p:nvPr/>
          </p:nvSpPr>
          <p:spPr>
            <a:xfrm>
              <a:off x="10426190" y="1900136"/>
              <a:ext cx="1278383" cy="369332"/>
            </a:xfrm>
            <a:prstGeom prst="rect">
              <a:avLst/>
            </a:prstGeom>
            <a:solidFill>
              <a:schemeClr val="accent2"/>
            </a:solidFill>
          </p:spPr>
          <p:txBody>
            <a:bodyPr wrap="square" rtlCol="0">
              <a:spAutoFit/>
            </a:bodyPr>
            <a:lstStyle/>
            <a:p>
              <a:r>
                <a:rPr lang="en-GB" dirty="0" err="1">
                  <a:solidFill>
                    <a:schemeClr val="bg1"/>
                  </a:solidFill>
                  <a:highlight>
                    <a:srgbClr val="F36F2C"/>
                  </a:highlight>
                </a:rPr>
                <a:t>Atomkern</a:t>
              </a:r>
              <a:endParaRPr lang="en-US" dirty="0">
                <a:solidFill>
                  <a:schemeClr val="bg1"/>
                </a:solidFill>
                <a:highlight>
                  <a:srgbClr val="F36F2C"/>
                </a:highlight>
              </a:endParaRPr>
            </a:p>
          </p:txBody>
        </p:sp>
      </p:grpSp>
    </p:spTree>
    <p:extLst>
      <p:ext uri="{BB962C8B-B14F-4D97-AF65-F5344CB8AC3E}">
        <p14:creationId xmlns:p14="http://schemas.microsoft.com/office/powerpoint/2010/main" val="187422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5D8DE-5D12-4B37-8287-7D506ED4BE00}"/>
              </a:ext>
            </a:extLst>
          </p:cNvPr>
          <p:cNvSpPr>
            <a:spLocks noGrp="1"/>
          </p:cNvSpPr>
          <p:nvPr>
            <p:ph type="title"/>
          </p:nvPr>
        </p:nvSpPr>
        <p:spPr/>
        <p:txBody>
          <a:bodyPr/>
          <a:lstStyle/>
          <a:p>
            <a:r>
              <a:rPr lang="de-DE" dirty="0">
                <a:solidFill>
                  <a:schemeClr val="bg1"/>
                </a:solidFill>
              </a:rPr>
              <a:t>L</a:t>
            </a:r>
            <a:r>
              <a:rPr lang="en-US" dirty="0" err="1">
                <a:solidFill>
                  <a:schemeClr val="bg1"/>
                </a:solidFill>
              </a:rPr>
              <a:t>adung</a:t>
            </a:r>
            <a:endParaRPr lang="en-GB" dirty="0">
              <a:solidFill>
                <a:schemeClr val="bg1"/>
              </a:solidFill>
            </a:endParaRPr>
          </a:p>
        </p:txBody>
      </p:sp>
      <p:pic>
        <p:nvPicPr>
          <p:cNvPr id="7" name="Content Placeholder 6" descr="Graphical user interface, application&#10;&#10;Description automatically generated">
            <a:extLst>
              <a:ext uri="{FF2B5EF4-FFF2-40B4-BE49-F238E27FC236}">
                <a16:creationId xmlns:a16="http://schemas.microsoft.com/office/drawing/2014/main" id="{9ECCC377-B2CA-46C2-B7BC-5156E8BFAEF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5529" b="69714"/>
          <a:stretch/>
        </p:blipFill>
        <p:spPr>
          <a:xfrm>
            <a:off x="7241358" y="2675730"/>
            <a:ext cx="3554428" cy="1325563"/>
          </a:xfrm>
        </p:spPr>
      </p:pic>
      <p:sp>
        <p:nvSpPr>
          <p:cNvPr id="4" name="Footer Placeholder 3">
            <a:extLst>
              <a:ext uri="{FF2B5EF4-FFF2-40B4-BE49-F238E27FC236}">
                <a16:creationId xmlns:a16="http://schemas.microsoft.com/office/drawing/2014/main" id="{7899AC82-42D7-4A81-B263-B93AF12A6167}"/>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B2E3EDBE-A76F-43DC-86F4-1405BA29A108}"/>
              </a:ext>
            </a:extLst>
          </p:cNvPr>
          <p:cNvSpPr>
            <a:spLocks noGrp="1"/>
          </p:cNvSpPr>
          <p:nvPr>
            <p:ph type="sldNum" sz="quarter" idx="12"/>
          </p:nvPr>
        </p:nvSpPr>
        <p:spPr/>
        <p:txBody>
          <a:bodyPr/>
          <a:lstStyle/>
          <a:p>
            <a:fld id="{607FDA0D-75C2-4509-B589-D4A45AB8915E}" type="slidenum">
              <a:rPr lang="en-GB" smtClean="0"/>
              <a:t>11</a:t>
            </a:fld>
            <a:endParaRPr lang="en-GB"/>
          </a:p>
        </p:txBody>
      </p:sp>
      <p:sp>
        <p:nvSpPr>
          <p:cNvPr id="14" name="Content Placeholder 6">
            <a:extLst>
              <a:ext uri="{FF2B5EF4-FFF2-40B4-BE49-F238E27FC236}">
                <a16:creationId xmlns:a16="http://schemas.microsoft.com/office/drawing/2014/main" id="{8DE42C45-2266-45CE-878A-C25A2CC39807}"/>
              </a:ext>
            </a:extLst>
          </p:cNvPr>
          <p:cNvSpPr txBox="1">
            <a:spLocks/>
          </p:cNvSpPr>
          <p:nvPr/>
        </p:nvSpPr>
        <p:spPr>
          <a:xfrm>
            <a:off x="838200" y="1690688"/>
            <a:ext cx="10515600" cy="43767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Geladene</a:t>
            </a:r>
            <a:r>
              <a:rPr lang="en-US" dirty="0"/>
              <a:t> </a:t>
            </a:r>
            <a:r>
              <a:rPr lang="en-US" dirty="0" err="1"/>
              <a:t>Teilchen</a:t>
            </a:r>
            <a:r>
              <a:rPr lang="en-US" dirty="0"/>
              <a:t> </a:t>
            </a:r>
            <a:r>
              <a:rPr lang="en-US" dirty="0" err="1"/>
              <a:t>interagieren</a:t>
            </a:r>
            <a:r>
              <a:rPr lang="en-US" dirty="0"/>
              <a:t> </a:t>
            </a:r>
            <a:r>
              <a:rPr lang="en-US" dirty="0" err="1"/>
              <a:t>miteinander</a:t>
            </a:r>
            <a:endParaRPr lang="en-US" dirty="0"/>
          </a:p>
        </p:txBody>
      </p:sp>
      <p:sp>
        <p:nvSpPr>
          <p:cNvPr id="16" name="TextBox 15">
            <a:extLst>
              <a:ext uri="{FF2B5EF4-FFF2-40B4-BE49-F238E27FC236}">
                <a16:creationId xmlns:a16="http://schemas.microsoft.com/office/drawing/2014/main" id="{20D73B23-42FF-469D-9851-8D1457BD73D3}"/>
              </a:ext>
            </a:extLst>
          </p:cNvPr>
          <p:cNvSpPr txBox="1"/>
          <p:nvPr/>
        </p:nvSpPr>
        <p:spPr>
          <a:xfrm>
            <a:off x="1575437" y="5326409"/>
            <a:ext cx="3377562" cy="584775"/>
          </a:xfrm>
          <a:prstGeom prst="rect">
            <a:avLst/>
          </a:prstGeom>
          <a:noFill/>
        </p:spPr>
        <p:txBody>
          <a:bodyPr wrap="square" rtlCol="0">
            <a:spAutoFit/>
          </a:bodyPr>
          <a:lstStyle/>
          <a:p>
            <a:pPr algn="ctr"/>
            <a:r>
              <a:rPr lang="en-US" sz="3200" dirty="0" err="1">
                <a:solidFill>
                  <a:srgbClr val="F36F2C"/>
                </a:solidFill>
                <a:latin typeface="Tahoma" panose="020B0604030504040204" pitchFamily="34" charset="0"/>
                <a:ea typeface="Tahoma" panose="020B0604030504040204" pitchFamily="34" charset="0"/>
                <a:cs typeface="Tahoma" panose="020B0604030504040204" pitchFamily="34" charset="0"/>
              </a:rPr>
              <a:t>Anziehung</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GB"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8F3EFD96-85CE-41C8-998D-709D3B7B91D3}"/>
              </a:ext>
            </a:extLst>
          </p:cNvPr>
          <p:cNvSpPr txBox="1"/>
          <p:nvPr/>
        </p:nvSpPr>
        <p:spPr>
          <a:xfrm>
            <a:off x="6561236" y="5326409"/>
            <a:ext cx="4914672" cy="584775"/>
          </a:xfrm>
          <a:prstGeom prst="rect">
            <a:avLst/>
          </a:prstGeom>
          <a:noFill/>
        </p:spPr>
        <p:txBody>
          <a:bodyPr wrap="square" rtlCol="0">
            <a:spAutoFit/>
          </a:bodyPr>
          <a:lstStyle/>
          <a:p>
            <a:pPr algn="ctr"/>
            <a:r>
              <a:rPr lang="en-US" sz="3200" dirty="0" err="1">
                <a:solidFill>
                  <a:srgbClr val="F36F2C"/>
                </a:solidFill>
                <a:latin typeface="Tahoma" panose="020B0604030504040204" pitchFamily="34" charset="0"/>
                <a:ea typeface="Tahoma" panose="020B0604030504040204" pitchFamily="34" charset="0"/>
                <a:cs typeface="Tahoma" panose="020B0604030504040204" pitchFamily="34" charset="0"/>
              </a:rPr>
              <a:t>Abstoßung</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 or (-/-)</a:t>
            </a:r>
            <a:endParaRPr lang="en-GB"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26" name="Group 25">
            <a:extLst>
              <a:ext uri="{FF2B5EF4-FFF2-40B4-BE49-F238E27FC236}">
                <a16:creationId xmlns:a16="http://schemas.microsoft.com/office/drawing/2014/main" id="{62FE6ED4-9A0B-452E-BCD0-DEA82CF86948}"/>
              </a:ext>
            </a:extLst>
          </p:cNvPr>
          <p:cNvGrpSpPr/>
          <p:nvPr/>
        </p:nvGrpSpPr>
        <p:grpSpPr>
          <a:xfrm>
            <a:off x="1310639" y="3452653"/>
            <a:ext cx="3642360" cy="1325563"/>
            <a:chOff x="1310639" y="3452653"/>
            <a:chExt cx="3642360" cy="1325563"/>
          </a:xfrm>
        </p:grpSpPr>
        <p:pic>
          <p:nvPicPr>
            <p:cNvPr id="9" name="Content Placeholder 6" descr="Graphical user interface, application&#10;&#10;Description automatically generated">
              <a:extLst>
                <a:ext uri="{FF2B5EF4-FFF2-40B4-BE49-F238E27FC236}">
                  <a16:creationId xmlns:a16="http://schemas.microsoft.com/office/drawing/2014/main" id="{1FCA8F55-7EB2-4FF6-B13E-0D739A42ADB3}"/>
                </a:ext>
              </a:extLst>
            </p:cNvPr>
            <p:cNvPicPr>
              <a:picLocks noChangeAspect="1"/>
            </p:cNvPicPr>
            <p:nvPr/>
          </p:nvPicPr>
          <p:blipFill rotWithShape="1">
            <a:blip r:embed="rId2">
              <a:extLst>
                <a:ext uri="{28A0092B-C50C-407E-A947-70E740481C1C}">
                  <a14:useLocalDpi xmlns:a14="http://schemas.microsoft.com/office/drawing/2010/main" val="0"/>
                </a:ext>
              </a:extLst>
            </a:blip>
            <a:srcRect l="26357" r="28073" b="69714"/>
            <a:stretch/>
          </p:blipFill>
          <p:spPr>
            <a:xfrm>
              <a:off x="1310639" y="3452653"/>
              <a:ext cx="3642360" cy="1325563"/>
            </a:xfrm>
            <a:prstGeom prst="rect">
              <a:avLst/>
            </a:prstGeom>
          </p:spPr>
        </p:pic>
        <p:sp>
          <p:nvSpPr>
            <p:cNvPr id="18" name="Arrow: Right 17">
              <a:extLst>
                <a:ext uri="{FF2B5EF4-FFF2-40B4-BE49-F238E27FC236}">
                  <a16:creationId xmlns:a16="http://schemas.microsoft.com/office/drawing/2014/main" id="{A0D23718-7BD1-40EC-9307-7723ACF54DCF}"/>
                </a:ext>
              </a:extLst>
            </p:cNvPr>
            <p:cNvSpPr/>
            <p:nvPr/>
          </p:nvSpPr>
          <p:spPr>
            <a:xfrm>
              <a:off x="2651760" y="3856134"/>
              <a:ext cx="396240" cy="350106"/>
            </a:xfrm>
            <a:prstGeom prst="rightArrow">
              <a:avLst/>
            </a:prstGeom>
            <a:solidFill>
              <a:srgbClr val="F36F2C"/>
            </a:solid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row: Right 18">
              <a:extLst>
                <a:ext uri="{FF2B5EF4-FFF2-40B4-BE49-F238E27FC236}">
                  <a16:creationId xmlns:a16="http://schemas.microsoft.com/office/drawing/2014/main" id="{3F63A820-4E50-4C69-BB5E-03B0ED2410E8}"/>
                </a:ext>
              </a:extLst>
            </p:cNvPr>
            <p:cNvSpPr/>
            <p:nvPr/>
          </p:nvSpPr>
          <p:spPr>
            <a:xfrm rot="10800000">
              <a:off x="3200399" y="3856134"/>
              <a:ext cx="396240" cy="350106"/>
            </a:xfrm>
            <a:prstGeom prst="rightArrow">
              <a:avLst/>
            </a:prstGeom>
            <a:solidFill>
              <a:srgbClr val="F36F2C"/>
            </a:solid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8" name="Group 27">
            <a:extLst>
              <a:ext uri="{FF2B5EF4-FFF2-40B4-BE49-F238E27FC236}">
                <a16:creationId xmlns:a16="http://schemas.microsoft.com/office/drawing/2014/main" id="{6D5BE54A-A45F-4738-AEFE-9E86E5E5B06B}"/>
              </a:ext>
            </a:extLst>
          </p:cNvPr>
          <p:cNvGrpSpPr/>
          <p:nvPr/>
        </p:nvGrpSpPr>
        <p:grpSpPr>
          <a:xfrm>
            <a:off x="6819902" y="3102547"/>
            <a:ext cx="4427820" cy="350106"/>
            <a:chOff x="6819902" y="3102547"/>
            <a:chExt cx="4427820" cy="350106"/>
          </a:xfrm>
        </p:grpSpPr>
        <p:sp>
          <p:nvSpPr>
            <p:cNvPr id="20" name="Arrow: Right 19">
              <a:extLst>
                <a:ext uri="{FF2B5EF4-FFF2-40B4-BE49-F238E27FC236}">
                  <a16:creationId xmlns:a16="http://schemas.microsoft.com/office/drawing/2014/main" id="{D8C607D6-C8F6-4179-A32B-E4FCEB05C19E}"/>
                </a:ext>
              </a:extLst>
            </p:cNvPr>
            <p:cNvSpPr/>
            <p:nvPr/>
          </p:nvSpPr>
          <p:spPr>
            <a:xfrm rot="10800000">
              <a:off x="6819902" y="3102547"/>
              <a:ext cx="396240" cy="350106"/>
            </a:xfrm>
            <a:prstGeom prst="rightArrow">
              <a:avLst/>
            </a:prstGeom>
            <a:solidFill>
              <a:srgbClr val="F36F2C"/>
            </a:solid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Right 21">
              <a:extLst>
                <a:ext uri="{FF2B5EF4-FFF2-40B4-BE49-F238E27FC236}">
                  <a16:creationId xmlns:a16="http://schemas.microsoft.com/office/drawing/2014/main" id="{AA1B058B-D6D7-415C-812E-B6C54DAD3634}"/>
                </a:ext>
              </a:extLst>
            </p:cNvPr>
            <p:cNvSpPr/>
            <p:nvPr/>
          </p:nvSpPr>
          <p:spPr>
            <a:xfrm>
              <a:off x="10851482" y="3102547"/>
              <a:ext cx="396240" cy="350106"/>
            </a:xfrm>
            <a:prstGeom prst="rightArrow">
              <a:avLst/>
            </a:prstGeom>
            <a:solidFill>
              <a:srgbClr val="F36F2C"/>
            </a:solid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a:extLst>
              <a:ext uri="{FF2B5EF4-FFF2-40B4-BE49-F238E27FC236}">
                <a16:creationId xmlns:a16="http://schemas.microsoft.com/office/drawing/2014/main" id="{D4E3D6E3-11C1-4225-84F3-DC63D9E9CE02}"/>
              </a:ext>
            </a:extLst>
          </p:cNvPr>
          <p:cNvGrpSpPr/>
          <p:nvPr/>
        </p:nvGrpSpPr>
        <p:grpSpPr>
          <a:xfrm>
            <a:off x="6819902" y="4077810"/>
            <a:ext cx="4427820" cy="1339155"/>
            <a:chOff x="6819902" y="4077810"/>
            <a:chExt cx="4427820" cy="1339155"/>
          </a:xfrm>
        </p:grpSpPr>
        <p:pic>
          <p:nvPicPr>
            <p:cNvPr id="8" name="Content Placeholder 6" descr="Graphical user interface, application&#10;&#10;Description automatically generated">
              <a:extLst>
                <a:ext uri="{FF2B5EF4-FFF2-40B4-BE49-F238E27FC236}">
                  <a16:creationId xmlns:a16="http://schemas.microsoft.com/office/drawing/2014/main" id="{3AE6A835-ED4B-4104-8A91-E89EC4977E16}"/>
                </a:ext>
              </a:extLst>
            </p:cNvPr>
            <p:cNvPicPr>
              <a:picLocks noChangeAspect="1"/>
            </p:cNvPicPr>
            <p:nvPr/>
          </p:nvPicPr>
          <p:blipFill rotWithShape="1">
            <a:blip r:embed="rId2">
              <a:extLst>
                <a:ext uri="{28A0092B-C50C-407E-A947-70E740481C1C}">
                  <a14:useLocalDpi xmlns:a14="http://schemas.microsoft.com/office/drawing/2010/main" val="0"/>
                </a:ext>
              </a:extLst>
            </a:blip>
            <a:srcRect r="81245" b="69714"/>
            <a:stretch/>
          </p:blipFill>
          <p:spPr>
            <a:xfrm>
              <a:off x="7294389" y="4091402"/>
              <a:ext cx="1499091" cy="1325563"/>
            </a:xfrm>
            <a:prstGeom prst="rect">
              <a:avLst/>
            </a:prstGeom>
          </p:spPr>
        </p:pic>
        <p:sp>
          <p:nvSpPr>
            <p:cNvPr id="21" name="Arrow: Right 20">
              <a:extLst>
                <a:ext uri="{FF2B5EF4-FFF2-40B4-BE49-F238E27FC236}">
                  <a16:creationId xmlns:a16="http://schemas.microsoft.com/office/drawing/2014/main" id="{3CF395E9-CFBB-4969-ACDB-920A78C3B7B8}"/>
                </a:ext>
              </a:extLst>
            </p:cNvPr>
            <p:cNvSpPr/>
            <p:nvPr/>
          </p:nvSpPr>
          <p:spPr>
            <a:xfrm rot="10800000">
              <a:off x="6819902" y="4579130"/>
              <a:ext cx="396240" cy="350106"/>
            </a:xfrm>
            <a:prstGeom prst="rightArrow">
              <a:avLst/>
            </a:prstGeom>
            <a:solidFill>
              <a:srgbClr val="F36F2C"/>
            </a:solid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Content Placeholder 6" descr="Graphical user interface, application&#10;&#10;Description automatically generated">
              <a:extLst>
                <a:ext uri="{FF2B5EF4-FFF2-40B4-BE49-F238E27FC236}">
                  <a16:creationId xmlns:a16="http://schemas.microsoft.com/office/drawing/2014/main" id="{7E06BC98-1685-4725-A85A-B0B68C3D1081}"/>
                </a:ext>
              </a:extLst>
            </p:cNvPr>
            <p:cNvPicPr>
              <a:picLocks noChangeAspect="1"/>
            </p:cNvPicPr>
            <p:nvPr/>
          </p:nvPicPr>
          <p:blipFill rotWithShape="1">
            <a:blip r:embed="rId2">
              <a:extLst>
                <a:ext uri="{28A0092B-C50C-407E-A947-70E740481C1C}">
                  <a14:useLocalDpi xmlns:a14="http://schemas.microsoft.com/office/drawing/2010/main" val="0"/>
                </a:ext>
              </a:extLst>
            </a:blip>
            <a:srcRect l="24487" r="57436" b="69714"/>
            <a:stretch/>
          </p:blipFill>
          <p:spPr>
            <a:xfrm>
              <a:off x="9376120" y="4077810"/>
              <a:ext cx="1444881" cy="1325563"/>
            </a:xfrm>
            <a:prstGeom prst="rect">
              <a:avLst/>
            </a:prstGeom>
          </p:spPr>
        </p:pic>
        <p:sp>
          <p:nvSpPr>
            <p:cNvPr id="25" name="Arrow: Right 24">
              <a:extLst>
                <a:ext uri="{FF2B5EF4-FFF2-40B4-BE49-F238E27FC236}">
                  <a16:creationId xmlns:a16="http://schemas.microsoft.com/office/drawing/2014/main" id="{0850D668-4341-47A2-8DA1-0CBB699FD081}"/>
                </a:ext>
              </a:extLst>
            </p:cNvPr>
            <p:cNvSpPr/>
            <p:nvPr/>
          </p:nvSpPr>
          <p:spPr>
            <a:xfrm>
              <a:off x="10851482" y="4579131"/>
              <a:ext cx="396240" cy="350106"/>
            </a:xfrm>
            <a:prstGeom prst="rightArrow">
              <a:avLst/>
            </a:prstGeom>
            <a:solidFill>
              <a:srgbClr val="F36F2C"/>
            </a:solid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0510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4D336-29CB-4D0C-B287-EB616A53FAEF}"/>
              </a:ext>
            </a:extLst>
          </p:cNvPr>
          <p:cNvSpPr>
            <a:spLocks noGrp="1"/>
          </p:cNvSpPr>
          <p:nvPr>
            <p:ph type="title"/>
          </p:nvPr>
        </p:nvSpPr>
        <p:spPr/>
        <p:txBody>
          <a:bodyPr/>
          <a:lstStyle/>
          <a:p>
            <a:r>
              <a:rPr lang="en-US" dirty="0" err="1"/>
              <a:t>Kernreaktionen</a:t>
            </a:r>
            <a:endParaRPr lang="en-GB" dirty="0"/>
          </a:p>
        </p:txBody>
      </p:sp>
      <p:sp>
        <p:nvSpPr>
          <p:cNvPr id="3" name="Content Placeholder 2">
            <a:extLst>
              <a:ext uri="{FF2B5EF4-FFF2-40B4-BE49-F238E27FC236}">
                <a16:creationId xmlns:a16="http://schemas.microsoft.com/office/drawing/2014/main" id="{347F5376-2C6C-4F63-A992-4A14D2A0A229}"/>
              </a:ext>
            </a:extLst>
          </p:cNvPr>
          <p:cNvSpPr>
            <a:spLocks noGrp="1"/>
          </p:cNvSpPr>
          <p:nvPr>
            <p:ph idx="1"/>
          </p:nvPr>
        </p:nvSpPr>
        <p:spPr>
          <a:xfrm>
            <a:off x="838200" y="1690689"/>
            <a:ext cx="10209245" cy="3804948"/>
          </a:xfrm>
        </p:spPr>
        <p:txBody>
          <a:bodyPr>
            <a:normAutofit/>
          </a:bodyPr>
          <a:lstStyle/>
          <a:p>
            <a:r>
              <a:rPr lang="en-US" dirty="0" err="1"/>
              <a:t>Spaltung</a:t>
            </a:r>
            <a:endParaRPr lang="en-US" dirty="0"/>
          </a:p>
          <a:p>
            <a:pPr marL="457200" lvl="1" indent="0">
              <a:buNone/>
            </a:pPr>
            <a:r>
              <a:rPr lang="en-US" dirty="0"/>
              <a:t>Ein </a:t>
            </a:r>
            <a:r>
              <a:rPr lang="en-US" dirty="0" err="1"/>
              <a:t>schwerer</a:t>
            </a:r>
            <a:r>
              <a:rPr lang="en-US" dirty="0"/>
              <a:t> </a:t>
            </a:r>
            <a:r>
              <a:rPr lang="en-US" dirty="0" err="1"/>
              <a:t>Atomkern</a:t>
            </a:r>
            <a:r>
              <a:rPr lang="en-US" dirty="0"/>
              <a:t> </a:t>
            </a:r>
            <a:r>
              <a:rPr lang="en-US" dirty="0" err="1"/>
              <a:t>teilt</a:t>
            </a:r>
            <a:r>
              <a:rPr lang="en-US" dirty="0"/>
              <a:t> </a:t>
            </a:r>
            <a:br>
              <a:rPr lang="en-US" dirty="0"/>
            </a:br>
            <a:r>
              <a:rPr lang="en-US" dirty="0" err="1"/>
              <a:t>sich</a:t>
            </a:r>
            <a:r>
              <a:rPr lang="en-US" dirty="0"/>
              <a:t> in </a:t>
            </a:r>
            <a:r>
              <a:rPr lang="en-US" dirty="0" err="1"/>
              <a:t>zwei</a:t>
            </a:r>
            <a:r>
              <a:rPr lang="en-US" dirty="0"/>
              <a:t> (</a:t>
            </a:r>
            <a:r>
              <a:rPr lang="en-US" dirty="0" err="1"/>
              <a:t>oder</a:t>
            </a:r>
            <a:r>
              <a:rPr lang="en-US" dirty="0"/>
              <a:t> </a:t>
            </a:r>
            <a:r>
              <a:rPr lang="en-US" dirty="0" err="1"/>
              <a:t>mehr</a:t>
            </a:r>
            <a:r>
              <a:rPr lang="en-US" dirty="0"/>
              <a:t>) </a:t>
            </a:r>
            <a:br>
              <a:rPr lang="en-US" dirty="0"/>
            </a:br>
            <a:r>
              <a:rPr lang="en-US" dirty="0" err="1"/>
              <a:t>Bestandteile</a:t>
            </a:r>
            <a:r>
              <a:rPr lang="en-US" dirty="0"/>
              <a:t>. </a:t>
            </a:r>
            <a:br>
              <a:rPr lang="en-US" dirty="0"/>
            </a:br>
            <a:r>
              <a:rPr lang="en-US" dirty="0" err="1"/>
              <a:t>Dabei</a:t>
            </a:r>
            <a:r>
              <a:rPr lang="en-US" dirty="0"/>
              <a:t> </a:t>
            </a:r>
            <a:r>
              <a:rPr lang="en-US" dirty="0" err="1"/>
              <a:t>wird</a:t>
            </a:r>
            <a:r>
              <a:rPr lang="en-US" dirty="0"/>
              <a:t> </a:t>
            </a:r>
            <a:r>
              <a:rPr lang="en-US" dirty="0" err="1"/>
              <a:t>Energie</a:t>
            </a:r>
            <a:r>
              <a:rPr lang="en-US" dirty="0"/>
              <a:t> </a:t>
            </a:r>
            <a:r>
              <a:rPr lang="en-US" dirty="0" err="1"/>
              <a:t>freigesetzt</a:t>
            </a:r>
            <a:r>
              <a:rPr lang="en-US" dirty="0"/>
              <a:t>.</a:t>
            </a:r>
          </a:p>
          <a:p>
            <a:r>
              <a:rPr lang="en-US" dirty="0">
                <a:solidFill>
                  <a:srgbClr val="F36F2C"/>
                </a:solidFill>
              </a:rPr>
              <a:t>Fusion</a:t>
            </a:r>
          </a:p>
          <a:p>
            <a:pPr lvl="1"/>
            <a:r>
              <a:rPr lang="en-US" dirty="0"/>
              <a:t>Zwei </a:t>
            </a:r>
            <a:r>
              <a:rPr lang="en-US" dirty="0" err="1"/>
              <a:t>leichte</a:t>
            </a:r>
            <a:r>
              <a:rPr lang="en-US" dirty="0"/>
              <a:t> </a:t>
            </a:r>
            <a:r>
              <a:rPr lang="en-US" dirty="0" err="1"/>
              <a:t>Atomkerne</a:t>
            </a:r>
            <a:r>
              <a:rPr lang="en-US" dirty="0"/>
              <a:t> </a:t>
            </a:r>
            <a:r>
              <a:rPr lang="en-US" dirty="0" err="1"/>
              <a:t>verbinden</a:t>
            </a:r>
            <a:r>
              <a:rPr lang="en-US" dirty="0"/>
              <a:t> </a:t>
            </a:r>
            <a:r>
              <a:rPr lang="en-US" dirty="0" err="1"/>
              <a:t>sich</a:t>
            </a:r>
            <a:r>
              <a:rPr lang="en-US" dirty="0"/>
              <a:t> </a:t>
            </a:r>
            <a:r>
              <a:rPr lang="en-US" dirty="0" err="1"/>
              <a:t>zu</a:t>
            </a:r>
            <a:r>
              <a:rPr lang="en-US" dirty="0"/>
              <a:t> </a:t>
            </a:r>
            <a:r>
              <a:rPr lang="en-US" dirty="0" err="1"/>
              <a:t>einem</a:t>
            </a:r>
            <a:endParaRPr lang="en-US" dirty="0"/>
          </a:p>
          <a:p>
            <a:pPr marL="457200" lvl="1" indent="0">
              <a:buNone/>
            </a:pPr>
            <a:r>
              <a:rPr lang="en-US" dirty="0"/>
              <a:t>  </a:t>
            </a:r>
            <a:r>
              <a:rPr lang="en-US" dirty="0" err="1"/>
              <a:t>schwereren</a:t>
            </a:r>
            <a:r>
              <a:rPr lang="en-US" dirty="0"/>
              <a:t> </a:t>
            </a:r>
            <a:r>
              <a:rPr lang="en-US" dirty="0" err="1"/>
              <a:t>Atomkern</a:t>
            </a:r>
            <a:r>
              <a:rPr lang="en-US" dirty="0"/>
              <a:t>. </a:t>
            </a:r>
            <a:r>
              <a:rPr lang="en-US" dirty="0" err="1"/>
              <a:t>Dabei</a:t>
            </a:r>
            <a:r>
              <a:rPr lang="en-US" dirty="0"/>
              <a:t> </a:t>
            </a:r>
            <a:r>
              <a:rPr lang="en-US" dirty="0" err="1"/>
              <a:t>wird</a:t>
            </a:r>
            <a:r>
              <a:rPr lang="en-US" dirty="0"/>
              <a:t> </a:t>
            </a:r>
            <a:r>
              <a:rPr lang="en-US" dirty="0" err="1"/>
              <a:t>Energie</a:t>
            </a:r>
            <a:r>
              <a:rPr lang="en-US" dirty="0"/>
              <a:t> </a:t>
            </a:r>
            <a:r>
              <a:rPr lang="en-US" dirty="0" err="1"/>
              <a:t>freigesetzt</a:t>
            </a:r>
            <a:r>
              <a:rPr lang="en-US" dirty="0"/>
              <a:t>. </a:t>
            </a:r>
            <a:endParaRPr lang="en-GB" dirty="0"/>
          </a:p>
        </p:txBody>
      </p:sp>
      <p:sp>
        <p:nvSpPr>
          <p:cNvPr id="4" name="Footer Placeholder 3">
            <a:extLst>
              <a:ext uri="{FF2B5EF4-FFF2-40B4-BE49-F238E27FC236}">
                <a16:creationId xmlns:a16="http://schemas.microsoft.com/office/drawing/2014/main" id="{C90A52E1-7570-4C1D-88EE-7EC1477B50AB}"/>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A2740A8E-E9D1-4A6C-8317-FC625EB6E9F8}"/>
              </a:ext>
            </a:extLst>
          </p:cNvPr>
          <p:cNvSpPr>
            <a:spLocks noGrp="1"/>
          </p:cNvSpPr>
          <p:nvPr>
            <p:ph type="sldNum" sz="quarter" idx="12"/>
          </p:nvPr>
        </p:nvSpPr>
        <p:spPr/>
        <p:txBody>
          <a:bodyPr/>
          <a:lstStyle/>
          <a:p>
            <a:fld id="{607FDA0D-75C2-4509-B589-D4A45AB8915E}" type="slidenum">
              <a:rPr lang="en-GB" smtClean="0"/>
              <a:t>12</a:t>
            </a:fld>
            <a:endParaRPr lang="en-GB"/>
          </a:p>
        </p:txBody>
      </p:sp>
      <p:sp>
        <p:nvSpPr>
          <p:cNvPr id="8" name="TextBox 7">
            <a:extLst>
              <a:ext uri="{FF2B5EF4-FFF2-40B4-BE49-F238E27FC236}">
                <a16:creationId xmlns:a16="http://schemas.microsoft.com/office/drawing/2014/main" id="{0E955E67-5333-4168-92EA-2941EA1B6040}"/>
              </a:ext>
            </a:extLst>
          </p:cNvPr>
          <p:cNvSpPr txBox="1"/>
          <p:nvPr/>
        </p:nvSpPr>
        <p:spPr>
          <a:xfrm>
            <a:off x="6886575" y="6354374"/>
            <a:ext cx="4160870" cy="276999"/>
          </a:xfrm>
          <a:prstGeom prst="rect">
            <a:avLst/>
          </a:prstGeom>
          <a:noFill/>
        </p:spPr>
        <p:txBody>
          <a:bodyPr wrap="square">
            <a:spAutoFit/>
          </a:bodyPr>
          <a:lstStyle/>
          <a:p>
            <a:pPr algn="ctr"/>
            <a:r>
              <a:rPr lang="en-US" sz="1200" dirty="0" err="1">
                <a:solidFill>
                  <a:srgbClr val="F36F2C"/>
                </a:solidFill>
                <a:latin typeface="Tahoma" panose="020B0604030504040204" pitchFamily="34" charset="0"/>
                <a:ea typeface="Tahoma" panose="020B0604030504040204" pitchFamily="34" charset="0"/>
                <a:cs typeface="Tahoma" panose="020B0604030504040204" pitchFamily="34" charset="0"/>
              </a:rPr>
              <a:t>Grafik</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 von Sarah Harman | US </a:t>
            </a:r>
            <a:r>
              <a:rPr lang="en-US" sz="1200" dirty="0" err="1">
                <a:solidFill>
                  <a:srgbClr val="F36F2C"/>
                </a:solidFill>
                <a:latin typeface="Tahoma" panose="020B0604030504040204" pitchFamily="34" charset="0"/>
                <a:ea typeface="Tahoma" panose="020B0604030504040204" pitchFamily="34" charset="0"/>
                <a:cs typeface="Tahoma" panose="020B0604030504040204" pitchFamily="34" charset="0"/>
              </a:rPr>
              <a:t>Energieministerium</a:t>
            </a:r>
            <a:endParaRPr lang="en-GB" sz="1200" dirty="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grpSp>
        <p:nvGrpSpPr>
          <p:cNvPr id="12" name="Group 11">
            <a:extLst>
              <a:ext uri="{FF2B5EF4-FFF2-40B4-BE49-F238E27FC236}">
                <a16:creationId xmlns:a16="http://schemas.microsoft.com/office/drawing/2014/main" id="{3FE15271-0A9C-D344-4487-045AD3A40247}"/>
              </a:ext>
            </a:extLst>
          </p:cNvPr>
          <p:cNvGrpSpPr/>
          <p:nvPr/>
        </p:nvGrpSpPr>
        <p:grpSpPr>
          <a:xfrm>
            <a:off x="6882243" y="262163"/>
            <a:ext cx="5143009" cy="3857255"/>
            <a:chOff x="6882243" y="262163"/>
            <a:chExt cx="5143009" cy="3857255"/>
          </a:xfrm>
        </p:grpSpPr>
        <p:pic>
          <p:nvPicPr>
            <p:cNvPr id="7" name="Picture 6" descr="Diagram&#10;&#10;Description automatically generated">
              <a:extLst>
                <a:ext uri="{FF2B5EF4-FFF2-40B4-BE49-F238E27FC236}">
                  <a16:creationId xmlns:a16="http://schemas.microsoft.com/office/drawing/2014/main" id="{B6A84A33-A24B-4BA2-B0AA-68ABF0F85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2244" y="262163"/>
              <a:ext cx="5143008" cy="3857255"/>
            </a:xfrm>
            <a:prstGeom prst="rect">
              <a:avLst/>
            </a:prstGeom>
            <a:ln w="19050">
              <a:solidFill>
                <a:srgbClr val="F36F2C"/>
              </a:solidFill>
            </a:ln>
          </p:spPr>
        </p:pic>
        <p:sp>
          <p:nvSpPr>
            <p:cNvPr id="6" name="TextBox 5">
              <a:extLst>
                <a:ext uri="{FF2B5EF4-FFF2-40B4-BE49-F238E27FC236}">
                  <a16:creationId xmlns:a16="http://schemas.microsoft.com/office/drawing/2014/main" id="{340B42D2-5409-C772-FD4E-61E40F150A34}"/>
                </a:ext>
              </a:extLst>
            </p:cNvPr>
            <p:cNvSpPr txBox="1"/>
            <p:nvPr/>
          </p:nvSpPr>
          <p:spPr>
            <a:xfrm>
              <a:off x="6882243" y="568171"/>
              <a:ext cx="2048693" cy="738664"/>
            </a:xfrm>
            <a:prstGeom prst="rect">
              <a:avLst/>
            </a:prstGeom>
            <a:solidFill>
              <a:schemeClr val="accent1"/>
            </a:solidFill>
          </p:spPr>
          <p:txBody>
            <a:bodyPr wrap="square" rtlCol="0">
              <a:spAutoFit/>
            </a:bodyPr>
            <a:lstStyle/>
            <a:p>
              <a:pPr algn="ctr"/>
              <a:r>
                <a:rPr lang="en-GB" sz="2400" dirty="0" err="1"/>
                <a:t>Spaltung</a:t>
              </a:r>
              <a:endParaRPr lang="en-GB" sz="2400" dirty="0"/>
            </a:p>
            <a:p>
              <a:pPr algn="ctr"/>
              <a:endParaRPr lang="en-US" dirty="0"/>
            </a:p>
          </p:txBody>
        </p:sp>
        <p:sp>
          <p:nvSpPr>
            <p:cNvPr id="9" name="TextBox 8">
              <a:extLst>
                <a:ext uri="{FF2B5EF4-FFF2-40B4-BE49-F238E27FC236}">
                  <a16:creationId xmlns:a16="http://schemas.microsoft.com/office/drawing/2014/main" id="{B7DC6A0A-D5FA-71B4-396F-C65249B292E7}"/>
                </a:ext>
              </a:extLst>
            </p:cNvPr>
            <p:cNvSpPr txBox="1"/>
            <p:nvPr/>
          </p:nvSpPr>
          <p:spPr>
            <a:xfrm>
              <a:off x="9982200" y="598005"/>
              <a:ext cx="1828800" cy="677108"/>
            </a:xfrm>
            <a:prstGeom prst="rect">
              <a:avLst/>
            </a:prstGeom>
            <a:solidFill>
              <a:srgbClr val="92D050"/>
            </a:solidFill>
          </p:spPr>
          <p:txBody>
            <a:bodyPr wrap="square" rtlCol="0">
              <a:spAutoFit/>
            </a:bodyPr>
            <a:lstStyle/>
            <a:p>
              <a:pPr algn="ctr"/>
              <a:r>
                <a:rPr lang="en-GB" sz="2000" dirty="0"/>
                <a:t>Fusion</a:t>
              </a:r>
            </a:p>
            <a:p>
              <a:pPr algn="ctr"/>
              <a:endParaRPr lang="en-US" dirty="0"/>
            </a:p>
          </p:txBody>
        </p:sp>
        <p:sp>
          <p:nvSpPr>
            <p:cNvPr id="10" name="TextBox 9">
              <a:extLst>
                <a:ext uri="{FF2B5EF4-FFF2-40B4-BE49-F238E27FC236}">
                  <a16:creationId xmlns:a16="http://schemas.microsoft.com/office/drawing/2014/main" id="{9B9316E6-B715-5DF9-3BF0-CBBB964E2C06}"/>
                </a:ext>
              </a:extLst>
            </p:cNvPr>
            <p:cNvSpPr txBox="1"/>
            <p:nvPr/>
          </p:nvSpPr>
          <p:spPr>
            <a:xfrm>
              <a:off x="7188114" y="1497627"/>
              <a:ext cx="4786746" cy="276999"/>
            </a:xfrm>
            <a:prstGeom prst="rect">
              <a:avLst/>
            </a:prstGeom>
            <a:solidFill>
              <a:schemeClr val="bg1"/>
            </a:solidFill>
          </p:spPr>
          <p:txBody>
            <a:bodyPr wrap="square" rtlCol="0">
              <a:spAutoFit/>
            </a:bodyPr>
            <a:lstStyle/>
            <a:p>
              <a:r>
                <a:rPr lang="en-GB" sz="1200" dirty="0" err="1"/>
                <a:t>Phy</a:t>
              </a:r>
              <a:r>
                <a:rPr lang="de-DE" sz="1200" dirty="0"/>
                <a:t>sikalische Prozesse, bei denen Energie aus Atomen gewonnen wird</a:t>
              </a:r>
              <a:endParaRPr lang="en-US" sz="1200" dirty="0"/>
            </a:p>
          </p:txBody>
        </p:sp>
        <p:sp>
          <p:nvSpPr>
            <p:cNvPr id="11" name="TextBox 10">
              <a:extLst>
                <a:ext uri="{FF2B5EF4-FFF2-40B4-BE49-F238E27FC236}">
                  <a16:creationId xmlns:a16="http://schemas.microsoft.com/office/drawing/2014/main" id="{2063FC87-E899-8086-3BCC-5F4D3D015413}"/>
                </a:ext>
              </a:extLst>
            </p:cNvPr>
            <p:cNvSpPr txBox="1"/>
            <p:nvPr/>
          </p:nvSpPr>
          <p:spPr>
            <a:xfrm>
              <a:off x="7536872" y="1800695"/>
              <a:ext cx="1166091" cy="369332"/>
            </a:xfrm>
            <a:prstGeom prst="rect">
              <a:avLst/>
            </a:prstGeom>
            <a:solidFill>
              <a:schemeClr val="accent1"/>
            </a:solidFill>
          </p:spPr>
          <p:txBody>
            <a:bodyPr wrap="square" rtlCol="0">
              <a:spAutoFit/>
            </a:bodyPr>
            <a:lstStyle/>
            <a:p>
              <a:r>
                <a:rPr lang="de-DE" dirty="0"/>
                <a:t>Spaltung</a:t>
              </a:r>
              <a:endParaRPr lang="en-US" dirty="0"/>
            </a:p>
          </p:txBody>
        </p:sp>
        <p:sp>
          <p:nvSpPr>
            <p:cNvPr id="13" name="TextBox 12">
              <a:extLst>
                <a:ext uri="{FF2B5EF4-FFF2-40B4-BE49-F238E27FC236}">
                  <a16:creationId xmlns:a16="http://schemas.microsoft.com/office/drawing/2014/main" id="{E3E4141D-D7E1-12EC-CF37-015AF3F45AA9}"/>
                </a:ext>
              </a:extLst>
            </p:cNvPr>
            <p:cNvSpPr txBox="1"/>
            <p:nvPr/>
          </p:nvSpPr>
          <p:spPr>
            <a:xfrm>
              <a:off x="6882244" y="3472660"/>
              <a:ext cx="2475345" cy="461665"/>
            </a:xfrm>
            <a:prstGeom prst="rect">
              <a:avLst/>
            </a:prstGeom>
            <a:solidFill>
              <a:schemeClr val="accent1"/>
            </a:solidFill>
          </p:spPr>
          <p:txBody>
            <a:bodyPr wrap="square" rtlCol="0">
              <a:spAutoFit/>
            </a:bodyPr>
            <a:lstStyle/>
            <a:p>
              <a:r>
                <a:rPr lang="de-DE" sz="1200" dirty="0">
                  <a:solidFill>
                    <a:schemeClr val="bg1"/>
                  </a:solidFill>
                </a:rPr>
                <a:t>Ein größeres Atom wird in 2 oder mehr kleinere Atome </a:t>
              </a:r>
              <a:r>
                <a:rPr lang="de-DE" sz="1200" b="1" dirty="0">
                  <a:solidFill>
                    <a:schemeClr val="bg1"/>
                  </a:solidFill>
                </a:rPr>
                <a:t>gespalten</a:t>
              </a:r>
              <a:r>
                <a:rPr lang="de-DE" sz="1200" dirty="0">
                  <a:solidFill>
                    <a:schemeClr val="bg1"/>
                  </a:solidFill>
                </a:rPr>
                <a:t>.</a:t>
              </a:r>
              <a:endParaRPr lang="en-US" sz="1200" dirty="0">
                <a:solidFill>
                  <a:schemeClr val="bg1"/>
                </a:solidFill>
              </a:endParaRPr>
            </a:p>
          </p:txBody>
        </p:sp>
        <p:sp>
          <p:nvSpPr>
            <p:cNvPr id="15" name="TextBox 14">
              <a:extLst>
                <a:ext uri="{FF2B5EF4-FFF2-40B4-BE49-F238E27FC236}">
                  <a16:creationId xmlns:a16="http://schemas.microsoft.com/office/drawing/2014/main" id="{453279C2-4F30-F020-8099-4F2F06FA5AA2}"/>
                </a:ext>
              </a:extLst>
            </p:cNvPr>
            <p:cNvSpPr txBox="1"/>
            <p:nvPr/>
          </p:nvSpPr>
          <p:spPr>
            <a:xfrm>
              <a:off x="9499515" y="3472660"/>
              <a:ext cx="2475345" cy="461665"/>
            </a:xfrm>
            <a:prstGeom prst="rect">
              <a:avLst/>
            </a:prstGeom>
            <a:solidFill>
              <a:schemeClr val="accent1"/>
            </a:solidFill>
          </p:spPr>
          <p:txBody>
            <a:bodyPr wrap="square" rtlCol="0">
              <a:spAutoFit/>
            </a:bodyPr>
            <a:lstStyle/>
            <a:p>
              <a:r>
                <a:rPr lang="de-DE" sz="1200" dirty="0">
                  <a:solidFill>
                    <a:schemeClr val="bg1"/>
                  </a:solidFill>
                </a:rPr>
                <a:t>2 oder mehr leichtere Atome </a:t>
              </a:r>
              <a:r>
                <a:rPr lang="de-DE" sz="1200" b="1" dirty="0">
                  <a:solidFill>
                    <a:schemeClr val="bg1"/>
                  </a:solidFill>
                </a:rPr>
                <a:t>verbinden</a:t>
              </a:r>
              <a:r>
                <a:rPr lang="de-DE" sz="1200" dirty="0">
                  <a:solidFill>
                    <a:schemeClr val="bg1"/>
                  </a:solidFill>
                </a:rPr>
                <a:t> sich zu einem größeren.</a:t>
              </a:r>
              <a:endParaRPr lang="en-US" sz="1200" dirty="0">
                <a:solidFill>
                  <a:schemeClr val="bg1"/>
                </a:solidFill>
              </a:endParaRPr>
            </a:p>
          </p:txBody>
        </p:sp>
      </p:grpSp>
    </p:spTree>
    <p:extLst>
      <p:ext uri="{BB962C8B-B14F-4D97-AF65-F5344CB8AC3E}">
        <p14:creationId xmlns:p14="http://schemas.microsoft.com/office/powerpoint/2010/main" val="102911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4D336-29CB-4D0C-B287-EB616A53FAEF}"/>
              </a:ext>
            </a:extLst>
          </p:cNvPr>
          <p:cNvSpPr>
            <a:spLocks noGrp="1"/>
          </p:cNvSpPr>
          <p:nvPr>
            <p:ph type="title"/>
          </p:nvPr>
        </p:nvSpPr>
        <p:spPr/>
        <p:txBody>
          <a:bodyPr/>
          <a:lstStyle/>
          <a:p>
            <a:r>
              <a:rPr lang="en-US" dirty="0"/>
              <a:t>Die </a:t>
            </a:r>
            <a:r>
              <a:rPr lang="en-US" dirty="0" err="1"/>
              <a:t>Kernfusionsreaktion</a:t>
            </a:r>
            <a:endParaRPr lang="en-GB" dirty="0"/>
          </a:p>
        </p:txBody>
      </p:sp>
      <p:sp>
        <p:nvSpPr>
          <p:cNvPr id="3" name="Content Placeholder 2">
            <a:extLst>
              <a:ext uri="{FF2B5EF4-FFF2-40B4-BE49-F238E27FC236}">
                <a16:creationId xmlns:a16="http://schemas.microsoft.com/office/drawing/2014/main" id="{347F5376-2C6C-4F63-A992-4A14D2A0A229}"/>
              </a:ext>
            </a:extLst>
          </p:cNvPr>
          <p:cNvSpPr>
            <a:spLocks noGrp="1"/>
          </p:cNvSpPr>
          <p:nvPr>
            <p:ph idx="1"/>
          </p:nvPr>
        </p:nvSpPr>
        <p:spPr/>
        <p:txBody>
          <a:bodyPr/>
          <a:lstStyle/>
          <a:p>
            <a:r>
              <a:rPr lang="en-US" dirty="0">
                <a:solidFill>
                  <a:schemeClr val="bg1"/>
                </a:solidFill>
              </a:rPr>
              <a:t>Am </a:t>
            </a:r>
            <a:r>
              <a:rPr lang="en-US" dirty="0" err="1">
                <a:solidFill>
                  <a:schemeClr val="bg1"/>
                </a:solidFill>
              </a:rPr>
              <a:t>einfachsten</a:t>
            </a:r>
            <a:r>
              <a:rPr lang="en-US" dirty="0">
                <a:solidFill>
                  <a:schemeClr val="bg1"/>
                </a:solidFill>
              </a:rPr>
              <a:t>: </a:t>
            </a:r>
            <a:r>
              <a:rPr lang="en-US" dirty="0">
                <a:solidFill>
                  <a:srgbClr val="F36F2C"/>
                </a:solidFill>
              </a:rPr>
              <a:t>D-T fusion</a:t>
            </a:r>
            <a:endParaRPr lang="en-US" dirty="0">
              <a:solidFill>
                <a:schemeClr val="bg1"/>
              </a:solidFill>
            </a:endParaRPr>
          </a:p>
          <a:p>
            <a:endParaRPr lang="en-US" dirty="0">
              <a:solidFill>
                <a:srgbClr val="F36F2C"/>
              </a:solidFill>
            </a:endParaRPr>
          </a:p>
          <a:p>
            <a:pPr lvl="1"/>
            <a:endParaRPr lang="en-US" dirty="0">
              <a:solidFill>
                <a:schemeClr val="bg1"/>
              </a:solidFill>
            </a:endParaRPr>
          </a:p>
          <a:p>
            <a:pPr lvl="1"/>
            <a:r>
              <a:rPr lang="en-US" dirty="0">
                <a:solidFill>
                  <a:schemeClr val="bg1"/>
                </a:solidFill>
              </a:rPr>
              <a:t>Deuterium und Tritium</a:t>
            </a:r>
          </a:p>
          <a:p>
            <a:pPr lvl="1"/>
            <a:r>
              <a:rPr lang="en-US" dirty="0">
                <a:solidFill>
                  <a:schemeClr val="bg1"/>
                </a:solidFill>
              </a:rPr>
              <a:t>Zwei </a:t>
            </a:r>
            <a:r>
              <a:rPr lang="en-US" dirty="0" err="1">
                <a:solidFill>
                  <a:schemeClr val="bg1"/>
                </a:solidFill>
              </a:rPr>
              <a:t>Wasserstoffisotope</a:t>
            </a:r>
            <a:endParaRPr lang="en-US" dirty="0">
              <a:solidFill>
                <a:schemeClr val="bg1"/>
              </a:solidFill>
            </a:endParaRPr>
          </a:p>
          <a:p>
            <a:pPr marL="457200" lvl="1" indent="0">
              <a:buNone/>
            </a:pPr>
            <a:endParaRPr lang="en-US" dirty="0">
              <a:solidFill>
                <a:schemeClr val="bg1"/>
              </a:solidFill>
            </a:endParaRPr>
          </a:p>
          <a:p>
            <a:pPr marL="457200" lvl="1" indent="0">
              <a:buNone/>
            </a:pPr>
            <a:r>
              <a:rPr lang="en-US" sz="1800" dirty="0">
                <a:solidFill>
                  <a:schemeClr val="bg1"/>
                </a:solidFill>
              </a:rPr>
              <a:t>17,6 MeV 	= </a:t>
            </a:r>
            <a:r>
              <a:rPr lang="en-GB" sz="1800" dirty="0">
                <a:ea typeface="+mn-lt"/>
                <a:cs typeface="+mn-lt"/>
              </a:rPr>
              <a:t>0.00000000000282 Joules   </a:t>
            </a:r>
          </a:p>
          <a:p>
            <a:pPr marL="457200" lvl="1" indent="0">
              <a:buNone/>
            </a:pPr>
            <a:r>
              <a:rPr lang="en-GB" sz="1800" dirty="0">
                <a:ea typeface="+mn-lt"/>
                <a:cs typeface="+mn-lt"/>
              </a:rPr>
              <a:t>1 amu 	= 1,661 x 10</a:t>
            </a:r>
            <a:r>
              <a:rPr lang="en-GB" sz="1800" baseline="30000" dirty="0">
                <a:ea typeface="+mn-lt"/>
                <a:cs typeface="+mn-lt"/>
              </a:rPr>
              <a:t>-27 </a:t>
            </a:r>
            <a:r>
              <a:rPr lang="en-GB" sz="1800" dirty="0">
                <a:ea typeface="+mn-lt"/>
                <a:cs typeface="+mn-lt"/>
              </a:rPr>
              <a:t>kg </a:t>
            </a:r>
            <a:br>
              <a:rPr lang="en-GB" sz="1800" dirty="0">
                <a:ea typeface="+mn-lt"/>
                <a:cs typeface="+mn-lt"/>
              </a:rPr>
            </a:br>
            <a:r>
              <a:rPr lang="en-GB" sz="1800" dirty="0">
                <a:ea typeface="+mn-lt"/>
                <a:cs typeface="+mn-lt"/>
              </a:rPr>
              <a:t>		= 0,000000000000000000000000001661 kg</a:t>
            </a:r>
          </a:p>
        </p:txBody>
      </p:sp>
      <p:sp>
        <p:nvSpPr>
          <p:cNvPr id="4" name="Footer Placeholder 3">
            <a:extLst>
              <a:ext uri="{FF2B5EF4-FFF2-40B4-BE49-F238E27FC236}">
                <a16:creationId xmlns:a16="http://schemas.microsoft.com/office/drawing/2014/main" id="{C90A52E1-7570-4C1D-88EE-7EC1477B50AB}"/>
              </a:ext>
            </a:extLst>
          </p:cNvPr>
          <p:cNvSpPr>
            <a:spLocks noGrp="1"/>
          </p:cNvSpPr>
          <p:nvPr>
            <p:ph type="ftr" sz="quarter" idx="11"/>
          </p:nvPr>
        </p:nvSpPr>
        <p:spPr>
          <a:xfrm>
            <a:off x="838201" y="6311900"/>
            <a:ext cx="2650724" cy="365125"/>
          </a:xfrm>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A2740A8E-E9D1-4A6C-8317-FC625EB6E9F8}"/>
              </a:ext>
            </a:extLst>
          </p:cNvPr>
          <p:cNvSpPr>
            <a:spLocks noGrp="1"/>
          </p:cNvSpPr>
          <p:nvPr>
            <p:ph type="sldNum" sz="quarter" idx="12"/>
          </p:nvPr>
        </p:nvSpPr>
        <p:spPr/>
        <p:txBody>
          <a:bodyPr/>
          <a:lstStyle/>
          <a:p>
            <a:fld id="{607FDA0D-75C2-4509-B589-D4A45AB8915E}" type="slidenum">
              <a:rPr lang="en-GB" smtClean="0"/>
              <a:t>13</a:t>
            </a:fld>
            <a:endParaRPr lang="en-GB"/>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1D1E272-53AE-4A5D-BD30-1320DBA88364}"/>
                  </a:ext>
                </a:extLst>
              </p:cNvPr>
              <p:cNvSpPr txBox="1"/>
              <p:nvPr/>
            </p:nvSpPr>
            <p:spPr>
              <a:xfrm>
                <a:off x="2515501" y="2390567"/>
                <a:ext cx="7160998" cy="62568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GB" sz="4000" i="1" smtClean="0">
                              <a:solidFill>
                                <a:schemeClr val="bg1"/>
                              </a:solidFill>
                              <a:latin typeface="Cambria Math" panose="02040503050406030204" pitchFamily="18" charset="0"/>
                            </a:rPr>
                          </m:ctrlPr>
                        </m:sPrePr>
                        <m:sub>
                          <m:r>
                            <a:rPr lang="en-US" sz="4000">
                              <a:solidFill>
                                <a:schemeClr val="bg1"/>
                              </a:solidFill>
                              <a:latin typeface="Cambria Math" panose="02040503050406030204" pitchFamily="18" charset="0"/>
                            </a:rPr>
                            <m:t>1</m:t>
                          </m:r>
                        </m:sub>
                        <m:sup>
                          <m:r>
                            <a:rPr lang="en-US" sz="4000">
                              <a:solidFill>
                                <a:schemeClr val="bg1"/>
                              </a:solidFill>
                              <a:latin typeface="Cambria Math" panose="02040503050406030204" pitchFamily="18" charset="0"/>
                            </a:rPr>
                            <m:t>2</m:t>
                          </m:r>
                        </m:sup>
                        <m:e>
                          <m:r>
                            <m:rPr>
                              <m:nor/>
                            </m:rPr>
                            <a:rPr lang="en-US" sz="4000">
                              <a:solidFill>
                                <a:schemeClr val="bg1"/>
                              </a:solidFill>
                              <a:latin typeface="Cambria Math" panose="02040503050406030204" pitchFamily="18" charset="0"/>
                            </a:rPr>
                            <m:t>H</m:t>
                          </m:r>
                        </m:e>
                      </m:sPre>
                      <m:r>
                        <m:rPr>
                          <m:nor/>
                        </m:rPr>
                        <a:rPr lang="en-US" sz="4000">
                          <a:solidFill>
                            <a:schemeClr val="bg1"/>
                          </a:solidFill>
                          <a:latin typeface="Cambria Math" panose="02040503050406030204" pitchFamily="18" charset="0"/>
                        </a:rPr>
                        <m:t> +</m:t>
                      </m:r>
                      <m:sPre>
                        <m:sPrePr>
                          <m:ctrlPr>
                            <a:rPr lang="en-GB" sz="4000" i="1">
                              <a:solidFill>
                                <a:schemeClr val="bg1"/>
                              </a:solidFill>
                              <a:latin typeface="Cambria Math" panose="02040503050406030204" pitchFamily="18" charset="0"/>
                            </a:rPr>
                          </m:ctrlPr>
                        </m:sPrePr>
                        <m:sub>
                          <m:r>
                            <a:rPr lang="en-US" sz="4000">
                              <a:solidFill>
                                <a:schemeClr val="bg1"/>
                              </a:solidFill>
                              <a:latin typeface="Cambria Math" panose="02040503050406030204" pitchFamily="18" charset="0"/>
                            </a:rPr>
                            <m:t>1</m:t>
                          </m:r>
                        </m:sub>
                        <m:sup>
                          <m:r>
                            <a:rPr lang="en-US" sz="4000" b="0" i="1" smtClean="0">
                              <a:solidFill>
                                <a:schemeClr val="bg1"/>
                              </a:solidFill>
                              <a:latin typeface="Cambria Math" panose="02040503050406030204" pitchFamily="18" charset="0"/>
                            </a:rPr>
                            <m:t>3</m:t>
                          </m:r>
                        </m:sup>
                        <m:e>
                          <m:r>
                            <m:rPr>
                              <m:nor/>
                            </m:rPr>
                            <a:rPr lang="en-US" sz="4000">
                              <a:solidFill>
                                <a:schemeClr val="bg1"/>
                              </a:solidFill>
                              <a:latin typeface="Cambria Math" panose="02040503050406030204" pitchFamily="18" charset="0"/>
                            </a:rPr>
                            <m:t>H</m:t>
                          </m:r>
                        </m:e>
                      </m:sPre>
                      <m:r>
                        <a:rPr lang="en-US" sz="4000" i="1" smtClean="0">
                          <a:solidFill>
                            <a:schemeClr val="bg1"/>
                          </a:solidFill>
                          <a:latin typeface="Cambria Math" panose="02040503050406030204" pitchFamily="18" charset="0"/>
                          <a:ea typeface="Cambria Math" panose="02040503050406030204" pitchFamily="18" charset="0"/>
                        </a:rPr>
                        <m:t>→</m:t>
                      </m:r>
                      <m:sPre>
                        <m:sPrePr>
                          <m:ctrlPr>
                            <a:rPr lang="en-GB" sz="4000" i="1">
                              <a:solidFill>
                                <a:schemeClr val="bg1"/>
                              </a:solidFill>
                              <a:latin typeface="Cambria Math" panose="02040503050406030204" pitchFamily="18" charset="0"/>
                            </a:rPr>
                          </m:ctrlPr>
                        </m:sPrePr>
                        <m:sub>
                          <m:r>
                            <a:rPr lang="en-US" sz="4000" b="0" i="0" smtClean="0">
                              <a:solidFill>
                                <a:schemeClr val="bg1"/>
                              </a:solidFill>
                              <a:latin typeface="Cambria Math" panose="02040503050406030204" pitchFamily="18" charset="0"/>
                            </a:rPr>
                            <m:t>2</m:t>
                          </m:r>
                        </m:sub>
                        <m:sup>
                          <m:r>
                            <a:rPr lang="en-US" sz="4000" b="0" i="1" smtClean="0">
                              <a:solidFill>
                                <a:schemeClr val="bg1"/>
                              </a:solidFill>
                              <a:latin typeface="Cambria Math" panose="02040503050406030204" pitchFamily="18" charset="0"/>
                            </a:rPr>
                            <m:t>4</m:t>
                          </m:r>
                        </m:sup>
                        <m:e>
                          <m:r>
                            <m:rPr>
                              <m:nor/>
                            </m:rPr>
                            <a:rPr lang="en-US" sz="4000">
                              <a:solidFill>
                                <a:schemeClr val="bg1"/>
                              </a:solidFill>
                              <a:latin typeface="Cambria Math" panose="02040503050406030204" pitchFamily="18" charset="0"/>
                            </a:rPr>
                            <m:t>H</m:t>
                          </m:r>
                          <m:r>
                            <m:rPr>
                              <m:nor/>
                            </m:rPr>
                            <a:rPr lang="en-US" sz="4000" b="0" i="0" smtClean="0">
                              <a:solidFill>
                                <a:schemeClr val="bg1"/>
                              </a:solidFill>
                              <a:latin typeface="Cambria Math" panose="02040503050406030204" pitchFamily="18" charset="0"/>
                            </a:rPr>
                            <m:t>e</m:t>
                          </m:r>
                        </m:e>
                      </m:sPre>
                      <m:r>
                        <a:rPr lang="en-US" sz="4000">
                          <a:solidFill>
                            <a:schemeClr val="bg1"/>
                          </a:solidFill>
                          <a:latin typeface="Cambria Math" panose="02040503050406030204" pitchFamily="18" charset="0"/>
                        </a:rPr>
                        <m:t>+</m:t>
                      </m:r>
                      <m:r>
                        <m:rPr>
                          <m:sty m:val="p"/>
                        </m:rPr>
                        <a:rPr lang="en-US" sz="4000" b="0" i="0" smtClean="0">
                          <a:solidFill>
                            <a:schemeClr val="bg1"/>
                          </a:solidFill>
                          <a:latin typeface="Cambria Math" panose="02040503050406030204" pitchFamily="18" charset="0"/>
                        </a:rPr>
                        <m:t>n</m:t>
                      </m:r>
                      <m:r>
                        <a:rPr lang="en-US" sz="4000" b="0" i="0" smtClean="0">
                          <a:solidFill>
                            <a:schemeClr val="bg1"/>
                          </a:solidFill>
                          <a:latin typeface="Cambria Math" panose="02040503050406030204" pitchFamily="18" charset="0"/>
                        </a:rPr>
                        <m:t>+17,6 </m:t>
                      </m:r>
                      <m:r>
                        <m:rPr>
                          <m:sty m:val="p"/>
                        </m:rPr>
                        <a:rPr lang="en-US" sz="4000" b="0" i="0" smtClean="0">
                          <a:solidFill>
                            <a:schemeClr val="bg1"/>
                          </a:solidFill>
                          <a:latin typeface="Cambria Math" panose="02040503050406030204" pitchFamily="18" charset="0"/>
                        </a:rPr>
                        <m:t>MeV</m:t>
                      </m:r>
                    </m:oMath>
                  </m:oMathPara>
                </a14:m>
                <a:endParaRPr lang="en-GB" sz="3200" dirty="0">
                  <a:solidFill>
                    <a:schemeClr val="bg1"/>
                  </a:solidFill>
                  <a:latin typeface="Cambria Math" panose="02040503050406030204" pitchFamily="18" charset="0"/>
                </a:endParaRPr>
              </a:p>
            </p:txBody>
          </p:sp>
        </mc:Choice>
        <mc:Fallback xmlns="">
          <p:sp>
            <p:nvSpPr>
              <p:cNvPr id="6" name="TextBox 5">
                <a:extLst>
                  <a:ext uri="{FF2B5EF4-FFF2-40B4-BE49-F238E27FC236}">
                    <a16:creationId xmlns:a16="http://schemas.microsoft.com/office/drawing/2014/main" id="{11D1E272-53AE-4A5D-BD30-1320DBA88364}"/>
                  </a:ext>
                </a:extLst>
              </p:cNvPr>
              <p:cNvSpPr txBox="1">
                <a:spLocks noRot="1" noChangeAspect="1" noMove="1" noResize="1" noEditPoints="1" noAdjustHandles="1" noChangeArrowheads="1" noChangeShapeType="1" noTextEdit="1"/>
              </p:cNvSpPr>
              <p:nvPr/>
            </p:nvSpPr>
            <p:spPr>
              <a:xfrm>
                <a:off x="2515501" y="2390567"/>
                <a:ext cx="7160998" cy="62568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499E38B-BECD-49DF-925D-A9B4B3E17A58}"/>
                  </a:ext>
                </a:extLst>
              </p:cNvPr>
              <p:cNvSpPr txBox="1"/>
              <p:nvPr/>
            </p:nvSpPr>
            <p:spPr>
              <a:xfrm>
                <a:off x="5663325" y="4637320"/>
                <a:ext cx="5607348" cy="369332"/>
              </a:xfrm>
              <a:prstGeom prst="rect">
                <a:avLst/>
              </a:prstGeom>
              <a:noFill/>
            </p:spPr>
            <p:txBody>
              <a:bodyPr wrap="square" rtlCol="0">
                <a:spAutoFit/>
              </a:bodyPr>
              <a:lstStyle/>
              <a:p>
                <a14:m>
                  <m:oMath xmlns:m="http://schemas.openxmlformats.org/officeDocument/2006/math">
                    <m:r>
                      <a:rPr lang="en-US" i="1" smtClean="0">
                        <a:solidFill>
                          <a:srgbClr val="F36F2C"/>
                        </a:solidFill>
                        <a:latin typeface="Cambria Math" panose="02040503050406030204" pitchFamily="18" charset="0"/>
                        <a:ea typeface="Cambria Math" panose="02040503050406030204" pitchFamily="18" charset="0"/>
                      </a:rPr>
                      <m:t>→</m:t>
                    </m:r>
                  </m:oMath>
                </a14:m>
                <a:r>
                  <a:rPr lang="en-US" dirty="0">
                    <a:solidFill>
                      <a:srgbClr val="F36F2C"/>
                    </a:solidFill>
                    <a:latin typeface="Tahoma" panose="020B0604030504040204" pitchFamily="34" charset="0"/>
                    <a:ea typeface="+mn-lt"/>
                    <a:cs typeface="+mn-lt"/>
                  </a:rPr>
                  <a:t> </a:t>
                </a:r>
                <a:r>
                  <a:rPr lang="en-US" dirty="0" err="1">
                    <a:solidFill>
                      <a:srgbClr val="F36F2C"/>
                    </a:solidFill>
                    <a:latin typeface="Tahoma" panose="020B0604030504040204" pitchFamily="34" charset="0"/>
                    <a:ea typeface="+mn-lt"/>
                    <a:cs typeface="+mn-lt"/>
                  </a:rPr>
                  <a:t>eine</a:t>
                </a:r>
                <a:r>
                  <a:rPr lang="en-US" dirty="0">
                    <a:solidFill>
                      <a:srgbClr val="F36F2C"/>
                    </a:solidFill>
                    <a:latin typeface="Tahoma" panose="020B0604030504040204" pitchFamily="34" charset="0"/>
                    <a:ea typeface="+mn-lt"/>
                    <a:cs typeface="+mn-lt"/>
                  </a:rPr>
                  <a:t> </a:t>
                </a:r>
                <a:r>
                  <a:rPr lang="en-US" dirty="0" err="1">
                    <a:solidFill>
                      <a:srgbClr val="F36F2C"/>
                    </a:solidFill>
                    <a:latin typeface="Tahoma" panose="020B0604030504040204" pitchFamily="34" charset="0"/>
                    <a:ea typeface="+mn-lt"/>
                    <a:cs typeface="+mn-lt"/>
                  </a:rPr>
                  <a:t>gro</a:t>
                </a:r>
                <a:r>
                  <a:rPr lang="de-DE" dirty="0">
                    <a:solidFill>
                      <a:srgbClr val="F36F2C"/>
                    </a:solidFill>
                    <a:latin typeface="Tahoma" panose="020B0604030504040204" pitchFamily="34" charset="0"/>
                    <a:ea typeface="+mn-lt"/>
                    <a:cs typeface="+mn-lt"/>
                  </a:rPr>
                  <a:t>ße Menge Energie für zwei kleine Teilchen!</a:t>
                </a:r>
                <a:endParaRPr lang="en-GB" dirty="0">
                  <a:solidFill>
                    <a:srgbClr val="F36F2C"/>
                  </a:solidFill>
                  <a:latin typeface="Tahoma" panose="020B0604030504040204" pitchFamily="34" charset="0"/>
                  <a:ea typeface="+mn-lt"/>
                  <a:cs typeface="+mn-lt"/>
                </a:endParaRPr>
              </a:p>
            </p:txBody>
          </p:sp>
        </mc:Choice>
        <mc:Fallback xmlns="">
          <p:sp>
            <p:nvSpPr>
              <p:cNvPr id="8" name="TextBox 7">
                <a:extLst>
                  <a:ext uri="{FF2B5EF4-FFF2-40B4-BE49-F238E27FC236}">
                    <a16:creationId xmlns:a16="http://schemas.microsoft.com/office/drawing/2014/main" id="{F499E38B-BECD-49DF-925D-A9B4B3E17A58}"/>
                  </a:ext>
                </a:extLst>
              </p:cNvPr>
              <p:cNvSpPr txBox="1">
                <a:spLocks noRot="1" noChangeAspect="1" noMove="1" noResize="1" noEditPoints="1" noAdjustHandles="1" noChangeArrowheads="1" noChangeShapeType="1" noTextEdit="1"/>
              </p:cNvSpPr>
              <p:nvPr/>
            </p:nvSpPr>
            <p:spPr>
              <a:xfrm>
                <a:off x="5663325" y="4637320"/>
                <a:ext cx="5607348" cy="369332"/>
              </a:xfrm>
              <a:prstGeom prst="rect">
                <a:avLst/>
              </a:prstGeom>
              <a:blipFill>
                <a:blip r:embed="rId3"/>
                <a:stretch>
                  <a:fillRect t="-10000" r="-870" b="-26667"/>
                </a:stretch>
              </a:blipFill>
            </p:spPr>
            <p:txBody>
              <a:bodyPr/>
              <a:lstStyle/>
              <a:p>
                <a:r>
                  <a:rPr lang="en-US">
                    <a:noFill/>
                  </a:rPr>
                  <a:t> </a:t>
                </a:r>
              </a:p>
            </p:txBody>
          </p:sp>
        </mc:Fallback>
      </mc:AlternateContent>
    </p:spTree>
    <p:extLst>
      <p:ext uri="{BB962C8B-B14F-4D97-AF65-F5344CB8AC3E}">
        <p14:creationId xmlns:p14="http://schemas.microsoft.com/office/powerpoint/2010/main" val="239190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5C9B3-C466-4CDD-915E-FF68B2C2ABF1}"/>
              </a:ext>
            </a:extLst>
          </p:cNvPr>
          <p:cNvSpPr>
            <a:spLocks noGrp="1"/>
          </p:cNvSpPr>
          <p:nvPr>
            <p:ph type="title"/>
          </p:nvPr>
        </p:nvSpPr>
        <p:spPr/>
        <p:txBody>
          <a:bodyPr/>
          <a:lstStyle/>
          <a:p>
            <a:r>
              <a:rPr lang="en-US" dirty="0" err="1"/>
              <a:t>Unterrichtsübung</a:t>
            </a:r>
            <a:r>
              <a:rPr lang="en-US" dirty="0"/>
              <a:t> 1.2</a:t>
            </a:r>
            <a:endParaRPr lang="en-GB" dirty="0"/>
          </a:p>
        </p:txBody>
      </p:sp>
      <p:sp>
        <p:nvSpPr>
          <p:cNvPr id="3" name="Content Placeholder 2">
            <a:extLst>
              <a:ext uri="{FF2B5EF4-FFF2-40B4-BE49-F238E27FC236}">
                <a16:creationId xmlns:a16="http://schemas.microsoft.com/office/drawing/2014/main" id="{7CFADC27-0C8C-4EF1-B231-7698EFDA9AB4}"/>
              </a:ext>
            </a:extLst>
          </p:cNvPr>
          <p:cNvSpPr>
            <a:spLocks noGrp="1"/>
          </p:cNvSpPr>
          <p:nvPr>
            <p:ph idx="1"/>
          </p:nvPr>
        </p:nvSpPr>
        <p:spPr/>
        <p:txBody>
          <a:bodyPr>
            <a:noAutofit/>
          </a:bodyPr>
          <a:lstStyle/>
          <a:p>
            <a:pPr marL="0" indent="0">
              <a:buNone/>
            </a:pPr>
            <a:r>
              <a:rPr lang="de-DE" sz="2000" dirty="0">
                <a:ea typeface="+mn-lt"/>
                <a:cs typeface="+mn-lt"/>
              </a:rPr>
              <a:t>Die Energiedichte ist ein wichtiger Begriff in der Physik. Er mag kompliziert klingen, aber letztendlich beschreibt er einfach „wie viel Energie in einem bestimmten Volumen eines Stoffes steckt“. Wenn man 1 Liter Benzin verbrennt und die dabei freigesetzte Energiemenge (in Form von Wärme) misst und durch das verbrannte Volumen teilt, erhält man ein Maß für die Energiedichte. Für alle Brennstoffe kann eine Energiedichte bestimmt werden.</a:t>
            </a:r>
          </a:p>
          <a:p>
            <a:pPr marL="0" indent="0">
              <a:buNone/>
            </a:pPr>
            <a:r>
              <a:rPr lang="de-DE" sz="1800" dirty="0"/>
              <a:t>Welcher der unten aufgeführten Brennstoffe hat deiner Meinung nach die höchste Energiedichte? Welcher hat deiner Meinung nach die niedrigste Energiedichte? Ordne sie vom höchsten zum niedrigsten Wert</a:t>
            </a:r>
            <a:endParaRPr lang="en-US" sz="1800" dirty="0"/>
          </a:p>
          <a:p>
            <a:pPr marL="342900" indent="-342900">
              <a:buFont typeface="+mj-lt"/>
              <a:buAutoNum type="alphaLcParenR"/>
            </a:pPr>
            <a:r>
              <a:rPr lang="en-US" sz="1800" dirty="0" err="1"/>
              <a:t>Vergleiche</a:t>
            </a:r>
            <a:r>
              <a:rPr lang="en-US" sz="1800" dirty="0"/>
              <a:t> </a:t>
            </a:r>
            <a:r>
              <a:rPr lang="en-US" sz="1800" dirty="0" err="1"/>
              <a:t>deine</a:t>
            </a:r>
            <a:r>
              <a:rPr lang="en-US" sz="1800" dirty="0"/>
              <a:t> </a:t>
            </a:r>
            <a:r>
              <a:rPr lang="en-US" sz="1800" dirty="0" err="1"/>
              <a:t>Rangliste</a:t>
            </a:r>
            <a:r>
              <a:rPr lang="en-US" sz="1800" dirty="0"/>
              <a:t> </a:t>
            </a:r>
            <a:r>
              <a:rPr lang="en-US" sz="1800" dirty="0" err="1"/>
              <a:t>mit</a:t>
            </a:r>
            <a:r>
              <a:rPr lang="en-US" sz="1800" dirty="0"/>
              <a:t> der von </a:t>
            </a:r>
            <a:r>
              <a:rPr lang="en-US" sz="1800" dirty="0" err="1"/>
              <a:t>mindestens</a:t>
            </a:r>
            <a:r>
              <a:rPr lang="en-US" sz="1800" dirty="0"/>
              <a:t> </a:t>
            </a:r>
            <a:r>
              <a:rPr lang="en-US" sz="1800" dirty="0" err="1"/>
              <a:t>einem</a:t>
            </a:r>
            <a:r>
              <a:rPr lang="en-US" sz="1800" dirty="0"/>
              <a:t> </a:t>
            </a:r>
            <a:r>
              <a:rPr lang="en-US" sz="1800" dirty="0" err="1"/>
              <a:t>anderen</a:t>
            </a:r>
            <a:r>
              <a:rPr lang="en-US" sz="1800" dirty="0"/>
              <a:t> </a:t>
            </a:r>
            <a:r>
              <a:rPr lang="en-US" sz="1800" dirty="0" err="1"/>
              <a:t>Mitschüler</a:t>
            </a:r>
            <a:r>
              <a:rPr lang="en-GB" sz="1800" dirty="0"/>
              <a:t>/</a:t>
            </a:r>
            <a:r>
              <a:rPr lang="en-GB" sz="1800" dirty="0" err="1"/>
              <a:t>einer</a:t>
            </a:r>
            <a:r>
              <a:rPr lang="en-GB" sz="1800" dirty="0"/>
              <a:t> </a:t>
            </a:r>
            <a:r>
              <a:rPr lang="en-GB" sz="1800" dirty="0" err="1"/>
              <a:t>anderen</a:t>
            </a:r>
            <a:r>
              <a:rPr lang="en-GB" sz="1800" dirty="0"/>
              <a:t> </a:t>
            </a:r>
            <a:r>
              <a:rPr lang="en-GB" sz="1800" dirty="0" err="1"/>
              <a:t>Mitschülerin</a:t>
            </a:r>
            <a:r>
              <a:rPr lang="en-GB" sz="1800" dirty="0"/>
              <a:t>. </a:t>
            </a:r>
            <a:r>
              <a:rPr lang="en-GB" sz="1800" dirty="0" err="1"/>
              <a:t>Diskutiert</a:t>
            </a:r>
            <a:r>
              <a:rPr lang="en-GB" sz="1800" dirty="0"/>
              <a:t>, </a:t>
            </a:r>
            <a:r>
              <a:rPr lang="en-GB" sz="1800" dirty="0" err="1"/>
              <a:t>wie</a:t>
            </a:r>
            <a:r>
              <a:rPr lang="en-GB" sz="1800" dirty="0"/>
              <a:t> </a:t>
            </a:r>
            <a:r>
              <a:rPr lang="en-GB" sz="1800" dirty="0" err="1"/>
              <a:t>ihr</a:t>
            </a:r>
            <a:r>
              <a:rPr lang="en-GB" sz="1800" dirty="0"/>
              <a:t> auf </a:t>
            </a:r>
            <a:r>
              <a:rPr lang="en-GB" sz="1800" dirty="0" err="1"/>
              <a:t>diese</a:t>
            </a:r>
            <a:r>
              <a:rPr lang="en-GB" sz="1800" dirty="0"/>
              <a:t> </a:t>
            </a:r>
            <a:r>
              <a:rPr lang="en-GB" sz="1800" dirty="0" err="1"/>
              <a:t>Reihenfolge</a:t>
            </a:r>
            <a:r>
              <a:rPr lang="en-GB" sz="1800" dirty="0"/>
              <a:t> </a:t>
            </a:r>
            <a:r>
              <a:rPr lang="en-GB" sz="1800" dirty="0" err="1"/>
              <a:t>gekommen</a:t>
            </a:r>
            <a:r>
              <a:rPr lang="en-GB" sz="1800" dirty="0"/>
              <a:t> </a:t>
            </a:r>
            <a:r>
              <a:rPr lang="en-GB" sz="1800" dirty="0" err="1"/>
              <a:t>seid</a:t>
            </a:r>
            <a:r>
              <a:rPr lang="en-GB" sz="1800" dirty="0"/>
              <a:t>.</a:t>
            </a:r>
            <a:endParaRPr lang="en-US" sz="1800" dirty="0"/>
          </a:p>
          <a:p>
            <a:pPr marL="342900" indent="-342900">
              <a:buFont typeface="+mj-lt"/>
              <a:buAutoNum type="alphaLcParenR"/>
            </a:pPr>
            <a:r>
              <a:rPr lang="en-US" sz="1800" dirty="0" err="1"/>
              <a:t>Informiere</a:t>
            </a:r>
            <a:r>
              <a:rPr lang="en-US" sz="1800" dirty="0"/>
              <a:t> dich </a:t>
            </a:r>
            <a:r>
              <a:rPr lang="en-US" sz="1800" dirty="0" err="1"/>
              <a:t>über</a:t>
            </a:r>
            <a:r>
              <a:rPr lang="en-US" sz="1800" dirty="0"/>
              <a:t> die </a:t>
            </a:r>
            <a:r>
              <a:rPr lang="en-US" sz="1800" dirty="0" err="1"/>
              <a:t>jeweilige</a:t>
            </a:r>
            <a:r>
              <a:rPr lang="en-US" sz="1800" dirty="0"/>
              <a:t> </a:t>
            </a:r>
            <a:r>
              <a:rPr lang="en-US" sz="1800" dirty="0" err="1"/>
              <a:t>Energiedichte</a:t>
            </a:r>
            <a:r>
              <a:rPr lang="en-US" sz="1800" dirty="0"/>
              <a:t> der </a:t>
            </a:r>
            <a:r>
              <a:rPr lang="en-US" sz="1800" dirty="0" err="1"/>
              <a:t>folgenden</a:t>
            </a:r>
            <a:r>
              <a:rPr lang="en-US" sz="1800" dirty="0"/>
              <a:t> </a:t>
            </a:r>
            <a:r>
              <a:rPr lang="en-US" sz="1800" dirty="0" err="1"/>
              <a:t>Stoffe</a:t>
            </a:r>
            <a:r>
              <a:rPr lang="en-US" sz="1800" dirty="0"/>
              <a:t>. </a:t>
            </a:r>
            <a:r>
              <a:rPr lang="en-US" sz="1800" dirty="0" err="1"/>
              <a:t>Vergleiche</a:t>
            </a:r>
            <a:r>
              <a:rPr lang="en-US" sz="1800" dirty="0"/>
              <a:t> </a:t>
            </a:r>
            <a:r>
              <a:rPr lang="en-US" sz="1800" dirty="0" err="1"/>
              <a:t>deine</a:t>
            </a:r>
            <a:r>
              <a:rPr lang="en-US" sz="1800" dirty="0"/>
              <a:t> </a:t>
            </a:r>
            <a:r>
              <a:rPr lang="en-US" sz="1800" dirty="0" err="1"/>
              <a:t>Rangliste</a:t>
            </a:r>
            <a:r>
              <a:rPr lang="en-US" sz="1800" dirty="0"/>
              <a:t> </a:t>
            </a:r>
            <a:r>
              <a:rPr lang="en-US" sz="1800" dirty="0" err="1"/>
              <a:t>mit</a:t>
            </a:r>
            <a:r>
              <a:rPr lang="en-US" sz="1800" dirty="0"/>
              <a:t> den </a:t>
            </a:r>
            <a:r>
              <a:rPr lang="en-US" sz="1800" dirty="0" err="1"/>
              <a:t>Daten</a:t>
            </a:r>
            <a:r>
              <a:rPr lang="en-US" sz="1800" dirty="0"/>
              <a:t>. Hast du gut </a:t>
            </a:r>
            <a:r>
              <a:rPr lang="en-US" sz="1800" dirty="0" err="1"/>
              <a:t>geschätzt</a:t>
            </a:r>
            <a:r>
              <a:rPr lang="en-US" sz="1800" dirty="0"/>
              <a:t>?</a:t>
            </a:r>
          </a:p>
          <a:p>
            <a:pPr marL="0" indent="0">
              <a:buNone/>
            </a:pPr>
            <a:endParaRPr lang="en-US" sz="1800" dirty="0"/>
          </a:p>
        </p:txBody>
      </p:sp>
      <p:sp>
        <p:nvSpPr>
          <p:cNvPr id="4" name="Footer Placeholder 3">
            <a:extLst>
              <a:ext uri="{FF2B5EF4-FFF2-40B4-BE49-F238E27FC236}">
                <a16:creationId xmlns:a16="http://schemas.microsoft.com/office/drawing/2014/main" id="{038C4396-8718-4D88-9F3F-FDDB42ED2A1F}"/>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D4BE9F82-34D9-47AD-8340-5A31142CF406}"/>
              </a:ext>
            </a:extLst>
          </p:cNvPr>
          <p:cNvSpPr>
            <a:spLocks noGrp="1"/>
          </p:cNvSpPr>
          <p:nvPr>
            <p:ph type="sldNum" sz="quarter" idx="12"/>
          </p:nvPr>
        </p:nvSpPr>
        <p:spPr/>
        <p:txBody>
          <a:bodyPr/>
          <a:lstStyle/>
          <a:p>
            <a:fld id="{607FDA0D-75C2-4509-B589-D4A45AB8915E}" type="slidenum">
              <a:rPr lang="en-GB" smtClean="0"/>
              <a:t>14</a:t>
            </a:fld>
            <a:endParaRPr lang="en-GB"/>
          </a:p>
        </p:txBody>
      </p:sp>
      <p:sp>
        <p:nvSpPr>
          <p:cNvPr id="9" name="TextBox 8">
            <a:extLst>
              <a:ext uri="{FF2B5EF4-FFF2-40B4-BE49-F238E27FC236}">
                <a16:creationId xmlns:a16="http://schemas.microsoft.com/office/drawing/2014/main" id="{4D8D8322-6834-4C4C-8967-6F4CBF38167D}"/>
              </a:ext>
            </a:extLst>
          </p:cNvPr>
          <p:cNvSpPr txBox="1"/>
          <p:nvPr/>
        </p:nvSpPr>
        <p:spPr>
          <a:xfrm>
            <a:off x="1160824" y="5603529"/>
            <a:ext cx="7339232" cy="286232"/>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lang="en-US" sz="1400" b="1" dirty="0">
                <a:solidFill>
                  <a:srgbClr val="F36F2C"/>
                </a:solidFill>
                <a:latin typeface="Tahoma" panose="020B0604030504040204" pitchFamily="34" charset="0"/>
                <a:ea typeface="Tahoma" panose="020B0604030504040204" pitchFamily="34" charset="0"/>
                <a:cs typeface="Tahoma" panose="020B0604030504040204" pitchFamily="34" charset="0"/>
              </a:rPr>
              <a:t>Benzin</a:t>
            </a:r>
            <a:r>
              <a:rPr kumimoji="0" lang="en-US" sz="1400" b="1" i="0" u="none" strike="noStrike" kern="1200" cap="none" spc="0" normalizeH="0" baseline="0" noProof="0" dirty="0">
                <a:ln>
                  <a:noFill/>
                </a:ln>
                <a:solidFill>
                  <a:srgbClr val="F36F2C"/>
                </a:solidFill>
                <a:effectLst/>
                <a:uLnTx/>
                <a:uFillTx/>
                <a:latin typeface="Tahoma" panose="020B0604030504040204" pitchFamily="34" charset="0"/>
                <a:ea typeface="Tahoma" panose="020B0604030504040204" pitchFamily="34" charset="0"/>
                <a:cs typeface="Tahoma" panose="020B0604030504040204" pitchFamily="34" charset="0"/>
              </a:rPr>
              <a:t> – </a:t>
            </a:r>
            <a:r>
              <a:rPr lang="en-US" sz="1400" b="1" dirty="0" err="1">
                <a:solidFill>
                  <a:srgbClr val="F36F2C"/>
                </a:solidFill>
                <a:latin typeface="Tahoma" panose="020B0604030504040204" pitchFamily="34" charset="0"/>
                <a:ea typeface="Tahoma" panose="020B0604030504040204" pitchFamily="34" charset="0"/>
                <a:cs typeface="Tahoma" panose="020B0604030504040204" pitchFamily="34" charset="0"/>
              </a:rPr>
              <a:t>Öl</a:t>
            </a:r>
            <a:r>
              <a:rPr kumimoji="0" lang="en-US" sz="1400" b="1" i="0" u="none" strike="noStrike" kern="1200" cap="none" spc="0" normalizeH="0" baseline="0" noProof="0" dirty="0">
                <a:ln>
                  <a:noFill/>
                </a:ln>
                <a:solidFill>
                  <a:srgbClr val="F36F2C"/>
                </a:solidFill>
                <a:effectLst/>
                <a:uLnTx/>
                <a:uFillTx/>
                <a:latin typeface="Tahoma" panose="020B0604030504040204" pitchFamily="34" charset="0"/>
                <a:ea typeface="Tahoma" panose="020B0604030504040204" pitchFamily="34" charset="0"/>
                <a:cs typeface="Tahoma" panose="020B0604030504040204" pitchFamily="34" charset="0"/>
              </a:rPr>
              <a:t> – </a:t>
            </a:r>
            <a:r>
              <a:rPr lang="en-US" sz="1400" b="1" dirty="0" err="1">
                <a:solidFill>
                  <a:srgbClr val="F36F2C"/>
                </a:solidFill>
                <a:latin typeface="Tahoma" panose="020B0604030504040204" pitchFamily="34" charset="0"/>
                <a:ea typeface="Tahoma" panose="020B0604030504040204" pitchFamily="34" charset="0"/>
                <a:cs typeface="Tahoma" panose="020B0604030504040204" pitchFamily="34" charset="0"/>
              </a:rPr>
              <a:t>Kohle</a:t>
            </a:r>
            <a:r>
              <a:rPr kumimoji="0" lang="en-US" sz="1400" b="1" i="0" u="none" strike="noStrike" kern="1200" cap="none" spc="0" normalizeH="0" baseline="0" noProof="0" dirty="0">
                <a:ln>
                  <a:noFill/>
                </a:ln>
                <a:solidFill>
                  <a:srgbClr val="F36F2C"/>
                </a:solidFill>
                <a:effectLst/>
                <a:uLnTx/>
                <a:uFillTx/>
                <a:latin typeface="Tahoma" panose="020B0604030504040204" pitchFamily="34" charset="0"/>
                <a:ea typeface="Tahoma" panose="020B0604030504040204" pitchFamily="34" charset="0"/>
                <a:cs typeface="Tahoma" panose="020B0604030504040204" pitchFamily="34" charset="0"/>
              </a:rPr>
              <a:t> – </a:t>
            </a:r>
            <a:r>
              <a:rPr lang="en-US" sz="1400" b="1" dirty="0" err="1">
                <a:solidFill>
                  <a:srgbClr val="F36F2C"/>
                </a:solidFill>
                <a:latin typeface="Tahoma" panose="020B0604030504040204" pitchFamily="34" charset="0"/>
                <a:ea typeface="Tahoma" panose="020B0604030504040204" pitchFamily="34" charset="0"/>
                <a:cs typeface="Tahoma" panose="020B0604030504040204" pitchFamily="34" charset="0"/>
              </a:rPr>
              <a:t>Holz</a:t>
            </a:r>
            <a:r>
              <a:rPr kumimoji="0" lang="en-US" sz="1400" b="1" i="0" u="none" strike="noStrike" kern="1200" cap="none" spc="0" normalizeH="0" baseline="0" noProof="0" dirty="0">
                <a:ln>
                  <a:noFill/>
                </a:ln>
                <a:solidFill>
                  <a:srgbClr val="F36F2C"/>
                </a:solidFill>
                <a:effectLst/>
                <a:uLnTx/>
                <a:uFillTx/>
                <a:latin typeface="Tahoma" panose="020B0604030504040204" pitchFamily="34" charset="0"/>
                <a:ea typeface="Tahoma" panose="020B0604030504040204" pitchFamily="34" charset="0"/>
                <a:cs typeface="Tahoma" panose="020B0604030504040204" pitchFamily="34" charset="0"/>
              </a:rPr>
              <a:t> – </a:t>
            </a:r>
            <a:r>
              <a:rPr lang="en-US" sz="1400" b="1" dirty="0" err="1">
                <a:solidFill>
                  <a:srgbClr val="F36F2C"/>
                </a:solidFill>
                <a:latin typeface="Tahoma" panose="020B0604030504040204" pitchFamily="34" charset="0"/>
                <a:ea typeface="Tahoma" panose="020B0604030504040204" pitchFamily="34" charset="0"/>
                <a:cs typeface="Tahoma" panose="020B0604030504040204" pitchFamily="34" charset="0"/>
              </a:rPr>
              <a:t>Wasserstoff</a:t>
            </a:r>
            <a:r>
              <a:rPr kumimoji="0" lang="en-US" sz="1400" b="1" i="0" u="none" strike="noStrike" kern="1200" cap="none" spc="0" normalizeH="0" baseline="0" noProof="0" dirty="0">
                <a:ln>
                  <a:noFill/>
                </a:ln>
                <a:solidFill>
                  <a:srgbClr val="F36F2C"/>
                </a:solidFill>
                <a:effectLst/>
                <a:uLnTx/>
                <a:uFillTx/>
                <a:latin typeface="Tahoma" panose="020B0604030504040204" pitchFamily="34" charset="0"/>
                <a:ea typeface="Tahoma" panose="020B0604030504040204" pitchFamily="34" charset="0"/>
                <a:cs typeface="Tahoma" panose="020B0604030504040204" pitchFamily="34" charset="0"/>
              </a:rPr>
              <a:t> (Gas) – Ethanol – Deuterium – Uran  </a:t>
            </a:r>
          </a:p>
        </p:txBody>
      </p:sp>
    </p:spTree>
    <p:extLst>
      <p:ext uri="{BB962C8B-B14F-4D97-AF65-F5344CB8AC3E}">
        <p14:creationId xmlns:p14="http://schemas.microsoft.com/office/powerpoint/2010/main" val="158563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5C9B3-C466-4CDD-915E-FF68B2C2ABF1}"/>
              </a:ext>
            </a:extLst>
          </p:cNvPr>
          <p:cNvSpPr>
            <a:spLocks noGrp="1"/>
          </p:cNvSpPr>
          <p:nvPr>
            <p:ph type="title"/>
          </p:nvPr>
        </p:nvSpPr>
        <p:spPr/>
        <p:txBody>
          <a:bodyPr/>
          <a:lstStyle/>
          <a:p>
            <a:r>
              <a:rPr lang="en-US" dirty="0" err="1"/>
              <a:t>Unterrichtsübung</a:t>
            </a:r>
            <a:r>
              <a:rPr lang="en-US" dirty="0"/>
              <a:t> 1.2 – </a:t>
            </a:r>
            <a:r>
              <a:rPr lang="en-US" dirty="0" err="1"/>
              <a:t>Auflösung</a:t>
            </a:r>
            <a:r>
              <a:rPr lang="en-US" dirty="0"/>
              <a:t> </a:t>
            </a:r>
            <a:endParaRPr lang="en-GB" dirty="0"/>
          </a:p>
        </p:txBody>
      </p:sp>
      <p:sp>
        <p:nvSpPr>
          <p:cNvPr id="3" name="Content Placeholder 2">
            <a:extLst>
              <a:ext uri="{FF2B5EF4-FFF2-40B4-BE49-F238E27FC236}">
                <a16:creationId xmlns:a16="http://schemas.microsoft.com/office/drawing/2014/main" id="{7CFADC27-0C8C-4EF1-B231-7698EFDA9AB4}"/>
              </a:ext>
            </a:extLst>
          </p:cNvPr>
          <p:cNvSpPr>
            <a:spLocks noGrp="1"/>
          </p:cNvSpPr>
          <p:nvPr>
            <p:ph idx="1"/>
          </p:nvPr>
        </p:nvSpPr>
        <p:spPr>
          <a:xfrm>
            <a:off x="838199" y="1690688"/>
            <a:ext cx="10780643" cy="4376737"/>
          </a:xfrm>
        </p:spPr>
        <p:txBody>
          <a:bodyPr>
            <a:noAutofit/>
          </a:bodyPr>
          <a:lstStyle/>
          <a:p>
            <a:pPr marL="0" indent="0">
              <a:buNone/>
            </a:pPr>
            <a:r>
              <a:rPr lang="en-US" dirty="0"/>
              <a:t>Von </a:t>
            </a:r>
            <a:r>
              <a:rPr lang="en-US" dirty="0" err="1"/>
              <a:t>hoch</a:t>
            </a:r>
            <a:r>
              <a:rPr lang="en-US" dirty="0"/>
              <a:t> bis </a:t>
            </a:r>
            <a:r>
              <a:rPr lang="en-US" dirty="0" err="1"/>
              <a:t>gering</a:t>
            </a:r>
            <a:r>
              <a:rPr lang="en-US" dirty="0"/>
              <a:t>:</a:t>
            </a:r>
          </a:p>
          <a:p>
            <a:pPr marL="0" indent="0">
              <a:buNone/>
            </a:pPr>
            <a:endParaRPr lang="en-US" dirty="0"/>
          </a:p>
          <a:p>
            <a:pPr marL="0" indent="0">
              <a:buNone/>
            </a:pPr>
            <a:br>
              <a:rPr lang="en-US" sz="2800" dirty="0"/>
            </a:br>
            <a:endParaRPr lang="en-US" sz="2800" dirty="0"/>
          </a:p>
          <a:p>
            <a:pPr marL="0" indent="0">
              <a:buNone/>
            </a:pPr>
            <a:endParaRPr lang="en-US" sz="3200" dirty="0"/>
          </a:p>
        </p:txBody>
      </p:sp>
      <p:sp>
        <p:nvSpPr>
          <p:cNvPr id="4" name="Footer Placeholder 3">
            <a:extLst>
              <a:ext uri="{FF2B5EF4-FFF2-40B4-BE49-F238E27FC236}">
                <a16:creationId xmlns:a16="http://schemas.microsoft.com/office/drawing/2014/main" id="{038C4396-8718-4D88-9F3F-FDDB42ED2A1F}"/>
              </a:ext>
            </a:extLst>
          </p:cNvPr>
          <p:cNvSpPr>
            <a:spLocks noGrp="1"/>
          </p:cNvSpPr>
          <p:nvPr>
            <p:ph type="ftr" sz="quarter" idx="11"/>
          </p:nvPr>
        </p:nvSpPr>
        <p:spPr>
          <a:xfrm>
            <a:off x="838199" y="6310312"/>
            <a:ext cx="6048375" cy="365125"/>
          </a:xfrm>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D4BE9F82-34D9-47AD-8340-5A31142CF406}"/>
              </a:ext>
            </a:extLst>
          </p:cNvPr>
          <p:cNvSpPr>
            <a:spLocks noGrp="1"/>
          </p:cNvSpPr>
          <p:nvPr>
            <p:ph type="sldNum" sz="quarter" idx="12"/>
          </p:nvPr>
        </p:nvSpPr>
        <p:spPr/>
        <p:txBody>
          <a:bodyPr/>
          <a:lstStyle/>
          <a:p>
            <a:fld id="{607FDA0D-75C2-4509-B589-D4A45AB8915E}" type="slidenum">
              <a:rPr lang="en-GB" smtClean="0"/>
              <a:t>15</a:t>
            </a:fld>
            <a:endParaRPr lang="en-GB"/>
          </a:p>
        </p:txBody>
      </p:sp>
      <p:grpSp>
        <p:nvGrpSpPr>
          <p:cNvPr id="18" name="Group 17">
            <a:extLst>
              <a:ext uri="{FF2B5EF4-FFF2-40B4-BE49-F238E27FC236}">
                <a16:creationId xmlns:a16="http://schemas.microsoft.com/office/drawing/2014/main" id="{FCDD7EC8-2B07-48FC-B35B-AE4519EB5A64}"/>
              </a:ext>
            </a:extLst>
          </p:cNvPr>
          <p:cNvGrpSpPr/>
          <p:nvPr/>
        </p:nvGrpSpPr>
        <p:grpSpPr>
          <a:xfrm>
            <a:off x="842766" y="2948650"/>
            <a:ext cx="7972760" cy="2471446"/>
            <a:chOff x="2293879" y="2948650"/>
            <a:chExt cx="7972760" cy="2471446"/>
          </a:xfrm>
        </p:grpSpPr>
        <p:sp>
          <p:nvSpPr>
            <p:cNvPr id="13" name="TextBox 12">
              <a:extLst>
                <a:ext uri="{FF2B5EF4-FFF2-40B4-BE49-F238E27FC236}">
                  <a16:creationId xmlns:a16="http://schemas.microsoft.com/office/drawing/2014/main" id="{C28E6D88-DF3D-44FA-B1C0-B0515B4FAFCF}"/>
                </a:ext>
              </a:extLst>
            </p:cNvPr>
            <p:cNvSpPr txBox="1"/>
            <p:nvPr/>
          </p:nvSpPr>
          <p:spPr>
            <a:xfrm>
              <a:off x="5780836" y="2948650"/>
              <a:ext cx="4485803" cy="2471446"/>
            </a:xfrm>
            <a:prstGeom prst="rect">
              <a:avLst/>
            </a:prstGeom>
            <a:noFill/>
          </p:spPr>
          <p:txBody>
            <a:bodyPr wrap="square">
              <a:spAutoFit/>
            </a:body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startAt="5"/>
                <a:tabLst/>
                <a:defRPr/>
              </a:pPr>
              <a:r>
                <a:rPr lang="en-US" sz="3600" dirty="0">
                  <a:solidFill>
                    <a:prstClr val="white">
                      <a:lumMod val="95000"/>
                    </a:prstClr>
                  </a:solidFill>
                  <a:latin typeface="Tahoma" panose="020B0604030504040204" pitchFamily="34" charset="0"/>
                  <a:ea typeface="Tahoma" panose="020B0604030504040204" pitchFamily="34" charset="0"/>
                  <a:cs typeface="Tahoma" panose="020B0604030504040204" pitchFamily="34" charset="0"/>
                </a:rPr>
                <a:t>Benzin</a:t>
              </a:r>
              <a:endParaRPr kumimoji="0" lang="en-US" sz="3600" b="0" i="0" u="none" strike="noStrike" kern="1200" cap="none" spc="0" normalizeH="0" baseline="0" noProof="0" dirty="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startAt="5"/>
                <a:tabLst/>
                <a:defRPr/>
              </a:pPr>
              <a:r>
                <a:rPr kumimoji="0" lang="en-US" sz="3600" b="0" i="0" u="none" strike="noStrike" kern="1200" cap="none" spc="0" normalizeH="0" baseline="0" noProof="0" dirty="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Ethanol</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startAt="5"/>
                <a:tabLst/>
                <a:defRPr/>
              </a:pPr>
              <a:r>
                <a:rPr lang="en-US" sz="3600" dirty="0" err="1">
                  <a:solidFill>
                    <a:prstClr val="white">
                      <a:lumMod val="95000"/>
                    </a:prstClr>
                  </a:solidFill>
                  <a:latin typeface="Tahoma" panose="020B0604030504040204" pitchFamily="34" charset="0"/>
                  <a:ea typeface="Tahoma" panose="020B0604030504040204" pitchFamily="34" charset="0"/>
                  <a:cs typeface="Tahoma" panose="020B0604030504040204" pitchFamily="34" charset="0"/>
                </a:rPr>
                <a:t>Holz</a:t>
              </a:r>
              <a:endParaRPr kumimoji="0" lang="en-US" sz="3600" b="0" i="0" u="none" strike="noStrike" kern="1200" cap="none" spc="0" normalizeH="0" baseline="0" noProof="0" dirty="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startAt="5"/>
                <a:tabLst/>
                <a:defRPr/>
              </a:pPr>
              <a:r>
                <a:rPr lang="en-US" sz="3600" dirty="0" err="1">
                  <a:solidFill>
                    <a:prstClr val="white">
                      <a:lumMod val="95000"/>
                    </a:prstClr>
                  </a:solidFill>
                  <a:latin typeface="Tahoma" panose="020B0604030504040204" pitchFamily="34" charset="0"/>
                  <a:ea typeface="Tahoma" panose="020B0604030504040204" pitchFamily="34" charset="0"/>
                  <a:cs typeface="Tahoma" panose="020B0604030504040204" pitchFamily="34" charset="0"/>
                </a:rPr>
                <a:t>Wasserstoff</a:t>
              </a:r>
              <a:r>
                <a:rPr kumimoji="0" lang="en-US" sz="3600" b="0" i="0" u="none" strike="noStrike" kern="1200" cap="none" spc="0" normalizeH="0" baseline="0" noProof="0" dirty="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 (Gas)</a:t>
              </a:r>
            </a:p>
          </p:txBody>
        </p:sp>
        <p:sp>
          <p:nvSpPr>
            <p:cNvPr id="17" name="TextBox 16">
              <a:extLst>
                <a:ext uri="{FF2B5EF4-FFF2-40B4-BE49-F238E27FC236}">
                  <a16:creationId xmlns:a16="http://schemas.microsoft.com/office/drawing/2014/main" id="{651DFF9D-005A-477B-83D4-43FEB7463F7A}"/>
                </a:ext>
              </a:extLst>
            </p:cNvPr>
            <p:cNvSpPr txBox="1"/>
            <p:nvPr/>
          </p:nvSpPr>
          <p:spPr>
            <a:xfrm>
              <a:off x="2293879" y="2948650"/>
              <a:ext cx="3540815" cy="2471446"/>
            </a:xfrm>
            <a:prstGeom prst="rect">
              <a:avLst/>
            </a:prstGeom>
            <a:noFill/>
          </p:spPr>
          <p:txBody>
            <a:bodyPr wrap="square">
              <a:spAutoFit/>
            </a:body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0" i="0" u="none" strike="noStrike" kern="1200" cap="none" spc="0" normalizeH="0" baseline="0" noProof="0" dirty="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Deuterium	</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0" i="0" u="none" strike="noStrike" kern="1200" cap="none" spc="0" normalizeH="0" baseline="0" noProof="0" dirty="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Uran	</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en-US" sz="3600" dirty="0" err="1">
                  <a:solidFill>
                    <a:prstClr val="white">
                      <a:lumMod val="95000"/>
                    </a:prstClr>
                  </a:solidFill>
                  <a:latin typeface="Tahoma" panose="020B0604030504040204" pitchFamily="34" charset="0"/>
                  <a:ea typeface="Tahoma" panose="020B0604030504040204" pitchFamily="34" charset="0"/>
                  <a:cs typeface="Tahoma" panose="020B0604030504040204" pitchFamily="34" charset="0"/>
                </a:rPr>
                <a:t>Kohle</a:t>
              </a:r>
              <a:endParaRPr kumimoji="0" lang="en-US" sz="3600" b="0" i="0" u="none" strike="noStrike" kern="1200" cap="none" spc="0" normalizeH="0" baseline="0" noProof="0" dirty="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en-US" sz="3600" dirty="0" err="1">
                  <a:solidFill>
                    <a:prstClr val="white">
                      <a:lumMod val="95000"/>
                    </a:prstClr>
                  </a:solidFill>
                  <a:latin typeface="Tahoma" panose="020B0604030504040204" pitchFamily="34" charset="0"/>
                  <a:ea typeface="Tahoma" panose="020B0604030504040204" pitchFamily="34" charset="0"/>
                  <a:cs typeface="Tahoma" panose="020B0604030504040204" pitchFamily="34" charset="0"/>
                </a:rPr>
                <a:t>Öl</a:t>
              </a:r>
              <a:endParaRPr lang="en-GB" dirty="0"/>
            </a:p>
          </p:txBody>
        </p:sp>
      </p:grpSp>
      <p:sp>
        <p:nvSpPr>
          <p:cNvPr id="21" name="TextBox 20">
            <a:extLst>
              <a:ext uri="{FF2B5EF4-FFF2-40B4-BE49-F238E27FC236}">
                <a16:creationId xmlns:a16="http://schemas.microsoft.com/office/drawing/2014/main" id="{F3CB58B7-C8B8-4A8C-964B-41F3FCBCC80A}"/>
              </a:ext>
            </a:extLst>
          </p:cNvPr>
          <p:cNvSpPr txBox="1"/>
          <p:nvPr/>
        </p:nvSpPr>
        <p:spPr>
          <a:xfrm>
            <a:off x="7025990" y="6354374"/>
            <a:ext cx="4160870" cy="276999"/>
          </a:xfrm>
          <a:prstGeom prst="rect">
            <a:avLst/>
          </a:prstGeom>
          <a:noFill/>
        </p:spPr>
        <p:txBody>
          <a:bodyPr wrap="square">
            <a:spAutoFit/>
          </a:bodyPr>
          <a:lstStyle/>
          <a:p>
            <a:pPr algn="ctr"/>
            <a:r>
              <a:rPr lang="en-US" sz="1200" dirty="0" err="1">
                <a:solidFill>
                  <a:srgbClr val="F36F2C"/>
                </a:solidFill>
                <a:latin typeface="Tahoma" panose="020B0604030504040204" pitchFamily="34" charset="0"/>
                <a:ea typeface="Tahoma" panose="020B0604030504040204" pitchFamily="34" charset="0"/>
                <a:cs typeface="Tahoma" panose="020B0604030504040204" pitchFamily="34" charset="0"/>
              </a:rPr>
              <a:t>Grafik</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 von Sarah Harman | US </a:t>
            </a:r>
            <a:r>
              <a:rPr lang="en-US" sz="1200" dirty="0" err="1">
                <a:solidFill>
                  <a:srgbClr val="F36F2C"/>
                </a:solidFill>
                <a:latin typeface="Tahoma" panose="020B0604030504040204" pitchFamily="34" charset="0"/>
                <a:ea typeface="Tahoma" panose="020B0604030504040204" pitchFamily="34" charset="0"/>
                <a:cs typeface="Tahoma" panose="020B0604030504040204" pitchFamily="34" charset="0"/>
              </a:rPr>
              <a:t>Energieministerium</a:t>
            </a:r>
            <a:endParaRPr lang="en-GB" sz="1200" dirty="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grpSp>
        <p:nvGrpSpPr>
          <p:cNvPr id="11" name="Group 10">
            <a:extLst>
              <a:ext uri="{FF2B5EF4-FFF2-40B4-BE49-F238E27FC236}">
                <a16:creationId xmlns:a16="http://schemas.microsoft.com/office/drawing/2014/main" id="{5F5FCA42-50D3-9E82-3040-A2EC12B4ABE2}"/>
              </a:ext>
            </a:extLst>
          </p:cNvPr>
          <p:cNvGrpSpPr/>
          <p:nvPr/>
        </p:nvGrpSpPr>
        <p:grpSpPr>
          <a:xfrm>
            <a:off x="7808421" y="1690688"/>
            <a:ext cx="3803373" cy="2852530"/>
            <a:chOff x="7808421" y="1690688"/>
            <a:chExt cx="3803373" cy="2852530"/>
          </a:xfrm>
        </p:grpSpPr>
        <p:grpSp>
          <p:nvGrpSpPr>
            <p:cNvPr id="10" name="Group 9">
              <a:extLst>
                <a:ext uri="{FF2B5EF4-FFF2-40B4-BE49-F238E27FC236}">
                  <a16:creationId xmlns:a16="http://schemas.microsoft.com/office/drawing/2014/main" id="{ECC416F6-BFDD-BC2B-FDC1-E463FD4283C9}"/>
                </a:ext>
              </a:extLst>
            </p:cNvPr>
            <p:cNvGrpSpPr/>
            <p:nvPr/>
          </p:nvGrpSpPr>
          <p:grpSpPr>
            <a:xfrm>
              <a:off x="7808421" y="1690688"/>
              <a:ext cx="3803373" cy="2852530"/>
              <a:chOff x="7808421" y="1690688"/>
              <a:chExt cx="3803373" cy="2852530"/>
            </a:xfrm>
          </p:grpSpPr>
          <p:pic>
            <p:nvPicPr>
              <p:cNvPr id="20" name="Picture 19" descr="Diagram, timeline&#10;&#10;Description automatically generated">
                <a:extLst>
                  <a:ext uri="{FF2B5EF4-FFF2-40B4-BE49-F238E27FC236}">
                    <a16:creationId xmlns:a16="http://schemas.microsoft.com/office/drawing/2014/main" id="{CD74FECB-D96A-4751-814A-86532CBB5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8421" y="1690688"/>
                <a:ext cx="3803373" cy="2852530"/>
              </a:xfrm>
              <a:prstGeom prst="rect">
                <a:avLst/>
              </a:prstGeom>
              <a:ln w="19050">
                <a:solidFill>
                  <a:srgbClr val="F36F2C"/>
                </a:solidFill>
              </a:ln>
            </p:spPr>
          </p:pic>
          <p:sp>
            <p:nvSpPr>
              <p:cNvPr id="6" name="TextBox 5">
                <a:extLst>
                  <a:ext uri="{FF2B5EF4-FFF2-40B4-BE49-F238E27FC236}">
                    <a16:creationId xmlns:a16="http://schemas.microsoft.com/office/drawing/2014/main" id="{7FB8118B-AA9D-0A01-B2CB-0AA22FD3128B}"/>
                  </a:ext>
                </a:extLst>
              </p:cNvPr>
              <p:cNvSpPr txBox="1"/>
              <p:nvPr/>
            </p:nvSpPr>
            <p:spPr>
              <a:xfrm>
                <a:off x="7899400" y="1936628"/>
                <a:ext cx="1422400" cy="369332"/>
              </a:xfrm>
              <a:prstGeom prst="rect">
                <a:avLst/>
              </a:prstGeom>
              <a:solidFill>
                <a:schemeClr val="accent1"/>
              </a:solidFill>
            </p:spPr>
            <p:txBody>
              <a:bodyPr wrap="square" rtlCol="0">
                <a:spAutoFit/>
              </a:bodyPr>
              <a:lstStyle/>
              <a:p>
                <a:r>
                  <a:rPr lang="de-DE" dirty="0"/>
                  <a:t>Spaltung</a:t>
                </a:r>
                <a:endParaRPr lang="en-US" dirty="0"/>
              </a:p>
            </p:txBody>
          </p:sp>
          <p:sp>
            <p:nvSpPr>
              <p:cNvPr id="8" name="TextBox 7">
                <a:extLst>
                  <a:ext uri="{FF2B5EF4-FFF2-40B4-BE49-F238E27FC236}">
                    <a16:creationId xmlns:a16="http://schemas.microsoft.com/office/drawing/2014/main" id="{7825A9CC-5975-B949-860A-A2C1849341F5}"/>
                  </a:ext>
                </a:extLst>
              </p:cNvPr>
              <p:cNvSpPr txBox="1"/>
              <p:nvPr/>
            </p:nvSpPr>
            <p:spPr>
              <a:xfrm>
                <a:off x="7984825" y="3631523"/>
                <a:ext cx="1577109" cy="400110"/>
              </a:xfrm>
              <a:prstGeom prst="rect">
                <a:avLst/>
              </a:prstGeom>
              <a:solidFill>
                <a:schemeClr val="accent1"/>
              </a:solidFill>
            </p:spPr>
            <p:txBody>
              <a:bodyPr wrap="square" rtlCol="0">
                <a:spAutoFit/>
              </a:bodyPr>
              <a:lstStyle/>
              <a:p>
                <a:r>
                  <a:rPr lang="de-DE" sz="1000" dirty="0">
                    <a:solidFill>
                      <a:schemeClr val="bg1"/>
                    </a:solidFill>
                  </a:rPr>
                  <a:t>1 Million Mal  ergiebiger als andere Energiequellen</a:t>
                </a:r>
                <a:endParaRPr lang="en-US" sz="1000" dirty="0">
                  <a:solidFill>
                    <a:schemeClr val="bg1"/>
                  </a:solidFill>
                </a:endParaRPr>
              </a:p>
            </p:txBody>
          </p:sp>
          <p:sp>
            <p:nvSpPr>
              <p:cNvPr id="9" name="TextBox 8">
                <a:extLst>
                  <a:ext uri="{FF2B5EF4-FFF2-40B4-BE49-F238E27FC236}">
                    <a16:creationId xmlns:a16="http://schemas.microsoft.com/office/drawing/2014/main" id="{0CE0E70F-BF26-8EB7-9018-CB5EDAA77630}"/>
                  </a:ext>
                </a:extLst>
              </p:cNvPr>
              <p:cNvSpPr txBox="1"/>
              <p:nvPr/>
            </p:nvSpPr>
            <p:spPr>
              <a:xfrm>
                <a:off x="10160000" y="3631523"/>
                <a:ext cx="1283854" cy="400110"/>
              </a:xfrm>
              <a:prstGeom prst="rect">
                <a:avLst/>
              </a:prstGeom>
              <a:solidFill>
                <a:schemeClr val="accent1"/>
              </a:solidFill>
            </p:spPr>
            <p:txBody>
              <a:bodyPr wrap="square" rtlCol="0">
                <a:spAutoFit/>
              </a:bodyPr>
              <a:lstStyle/>
              <a:p>
                <a:r>
                  <a:rPr lang="de-DE" sz="1000" dirty="0">
                    <a:solidFill>
                      <a:schemeClr val="bg1"/>
                    </a:solidFill>
                  </a:rPr>
                  <a:t>3-4 Mal ergiebiger als Spaltung</a:t>
                </a:r>
                <a:endParaRPr lang="en-US" sz="1000" dirty="0">
                  <a:solidFill>
                    <a:schemeClr val="bg1"/>
                  </a:solidFill>
                </a:endParaRPr>
              </a:p>
            </p:txBody>
          </p:sp>
        </p:grpSp>
        <p:sp>
          <p:nvSpPr>
            <p:cNvPr id="7" name="TextBox 6">
              <a:extLst>
                <a:ext uri="{FF2B5EF4-FFF2-40B4-BE49-F238E27FC236}">
                  <a16:creationId xmlns:a16="http://schemas.microsoft.com/office/drawing/2014/main" id="{4D7F58B1-2C04-E865-7D13-896F98901381}"/>
                </a:ext>
              </a:extLst>
            </p:cNvPr>
            <p:cNvSpPr txBox="1"/>
            <p:nvPr/>
          </p:nvSpPr>
          <p:spPr>
            <a:xfrm>
              <a:off x="9321800" y="3178367"/>
              <a:ext cx="711200" cy="246221"/>
            </a:xfrm>
            <a:prstGeom prst="rect">
              <a:avLst/>
            </a:prstGeom>
            <a:solidFill>
              <a:schemeClr val="bg1"/>
            </a:solidFill>
          </p:spPr>
          <p:txBody>
            <a:bodyPr wrap="square" rtlCol="0">
              <a:spAutoFit/>
            </a:bodyPr>
            <a:lstStyle/>
            <a:p>
              <a:r>
                <a:rPr lang="de-DE" sz="1000" dirty="0"/>
                <a:t>  ENERGIE</a:t>
              </a:r>
              <a:endParaRPr lang="en-US" sz="1000" dirty="0"/>
            </a:p>
          </p:txBody>
        </p:sp>
      </p:grpSp>
    </p:spTree>
    <p:extLst>
      <p:ext uri="{BB962C8B-B14F-4D97-AF65-F5344CB8AC3E}">
        <p14:creationId xmlns:p14="http://schemas.microsoft.com/office/powerpoint/2010/main" val="409869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87276-9484-444A-858B-DA949B435564}"/>
              </a:ext>
            </a:extLst>
          </p:cNvPr>
          <p:cNvSpPr>
            <a:spLocks noGrp="1"/>
          </p:cNvSpPr>
          <p:nvPr>
            <p:ph type="title"/>
          </p:nvPr>
        </p:nvSpPr>
        <p:spPr/>
        <p:txBody>
          <a:bodyPr/>
          <a:lstStyle/>
          <a:p>
            <a:r>
              <a:rPr lang="en-US" dirty="0" err="1"/>
              <a:t>Fusionskriterien</a:t>
            </a:r>
            <a:endParaRPr lang="en-GB" dirty="0"/>
          </a:p>
        </p:txBody>
      </p:sp>
      <p:sp>
        <p:nvSpPr>
          <p:cNvPr id="3" name="Content Placeholder 2">
            <a:extLst>
              <a:ext uri="{FF2B5EF4-FFF2-40B4-BE49-F238E27FC236}">
                <a16:creationId xmlns:a16="http://schemas.microsoft.com/office/drawing/2014/main" id="{97C92DA8-F36D-48F6-B1F3-ACABFFD8493D}"/>
              </a:ext>
            </a:extLst>
          </p:cNvPr>
          <p:cNvSpPr>
            <a:spLocks noGrp="1"/>
          </p:cNvSpPr>
          <p:nvPr>
            <p:ph idx="1"/>
          </p:nvPr>
        </p:nvSpPr>
        <p:spPr/>
        <p:txBody>
          <a:bodyPr/>
          <a:lstStyle/>
          <a:p>
            <a:r>
              <a:rPr lang="en-US" dirty="0" err="1"/>
              <a:t>Wir</a:t>
            </a:r>
            <a:r>
              <a:rPr lang="en-US" dirty="0"/>
              <a:t> </a:t>
            </a:r>
            <a:r>
              <a:rPr lang="en-US" dirty="0" err="1"/>
              <a:t>brauchen</a:t>
            </a:r>
            <a:r>
              <a:rPr lang="en-US" dirty="0"/>
              <a:t>:</a:t>
            </a:r>
            <a:endParaRPr lang="en-US" dirty="0">
              <a:solidFill>
                <a:srgbClr val="F36F2C"/>
              </a:solidFill>
            </a:endParaRPr>
          </a:p>
          <a:p>
            <a:pPr lvl="1"/>
            <a:r>
              <a:rPr lang="en-US" dirty="0" err="1"/>
              <a:t>Hohe</a:t>
            </a:r>
            <a:r>
              <a:rPr lang="en-US" dirty="0">
                <a:solidFill>
                  <a:srgbClr val="F36F2C"/>
                </a:solidFill>
              </a:rPr>
              <a:t> </a:t>
            </a:r>
            <a:r>
              <a:rPr lang="en-US" dirty="0" err="1">
                <a:solidFill>
                  <a:srgbClr val="F36F2C"/>
                </a:solidFill>
              </a:rPr>
              <a:t>Temperatur</a:t>
            </a:r>
            <a:endParaRPr lang="en-US" dirty="0">
              <a:solidFill>
                <a:srgbClr val="F36F2C"/>
              </a:solidFill>
            </a:endParaRPr>
          </a:p>
          <a:p>
            <a:pPr marL="457200" lvl="1" indent="0">
              <a:buNone/>
            </a:pPr>
            <a:r>
              <a:rPr lang="en-US" dirty="0"/>
              <a:t>  (= </a:t>
            </a:r>
            <a:r>
              <a:rPr lang="en-US" dirty="0" err="1"/>
              <a:t>hohe</a:t>
            </a:r>
            <a:r>
              <a:rPr lang="en-US" dirty="0"/>
              <a:t> </a:t>
            </a:r>
            <a:r>
              <a:rPr lang="en-US" dirty="0" err="1"/>
              <a:t>Geschwindigkeit</a:t>
            </a:r>
            <a:r>
              <a:rPr lang="en-US" dirty="0"/>
              <a:t>)</a:t>
            </a:r>
            <a:br>
              <a:rPr lang="en-US" dirty="0"/>
            </a:br>
            <a:endParaRPr lang="en-US" dirty="0"/>
          </a:p>
          <a:p>
            <a:pPr lvl="1"/>
            <a:r>
              <a:rPr lang="en-US" dirty="0" err="1"/>
              <a:t>Hohe</a:t>
            </a:r>
            <a:r>
              <a:rPr lang="en-US" dirty="0">
                <a:solidFill>
                  <a:srgbClr val="F36F2C"/>
                </a:solidFill>
              </a:rPr>
              <a:t> </a:t>
            </a:r>
            <a:r>
              <a:rPr lang="en-US" dirty="0" err="1">
                <a:solidFill>
                  <a:srgbClr val="F36F2C"/>
                </a:solidFill>
              </a:rPr>
              <a:t>Dichte</a:t>
            </a:r>
            <a:r>
              <a:rPr lang="en-US" dirty="0">
                <a:solidFill>
                  <a:srgbClr val="F36F2C"/>
                </a:solidFill>
              </a:rPr>
              <a:t> </a:t>
            </a:r>
          </a:p>
          <a:p>
            <a:pPr marL="457200" lvl="1" indent="0">
              <a:buNone/>
            </a:pPr>
            <a:endParaRPr lang="en-US" sz="2000" dirty="0">
              <a:solidFill>
                <a:schemeClr val="bg1"/>
              </a:solidFill>
            </a:endParaRPr>
          </a:p>
          <a:p>
            <a:r>
              <a:rPr lang="en-US" dirty="0">
                <a:solidFill>
                  <a:schemeClr val="bg1"/>
                </a:solidFill>
              </a:rPr>
              <a:t>Und:</a:t>
            </a:r>
          </a:p>
          <a:p>
            <a:pPr lvl="1"/>
            <a:r>
              <a:rPr lang="en-US" dirty="0" err="1">
                <a:solidFill>
                  <a:srgbClr val="F36F2C"/>
                </a:solidFill>
              </a:rPr>
              <a:t>Ausreichende</a:t>
            </a:r>
            <a:r>
              <a:rPr lang="en-US" dirty="0">
                <a:solidFill>
                  <a:srgbClr val="F36F2C"/>
                </a:solidFill>
              </a:rPr>
              <a:t> </a:t>
            </a:r>
            <a:r>
              <a:rPr lang="en-US" dirty="0" err="1">
                <a:solidFill>
                  <a:srgbClr val="F36F2C"/>
                </a:solidFill>
              </a:rPr>
              <a:t>Energie-Einschlusszeit</a:t>
            </a:r>
            <a:endParaRPr lang="en-US" dirty="0">
              <a:solidFill>
                <a:srgbClr val="F36F2C"/>
              </a:solidFill>
            </a:endParaRPr>
          </a:p>
          <a:p>
            <a:pPr marL="457200" lvl="1" indent="0">
              <a:buNone/>
            </a:pPr>
            <a:endParaRPr lang="en-GB" dirty="0">
              <a:solidFill>
                <a:schemeClr val="bg1"/>
              </a:solidFill>
            </a:endParaRPr>
          </a:p>
        </p:txBody>
      </p:sp>
      <p:sp>
        <p:nvSpPr>
          <p:cNvPr id="4" name="Footer Placeholder 3">
            <a:extLst>
              <a:ext uri="{FF2B5EF4-FFF2-40B4-BE49-F238E27FC236}">
                <a16:creationId xmlns:a16="http://schemas.microsoft.com/office/drawing/2014/main" id="{AE65D65A-9BDA-4207-991F-4491912BD2BC}"/>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F793259D-DB2C-4D60-B164-EEC623E64385}"/>
              </a:ext>
            </a:extLst>
          </p:cNvPr>
          <p:cNvSpPr>
            <a:spLocks noGrp="1"/>
          </p:cNvSpPr>
          <p:nvPr>
            <p:ph type="sldNum" sz="quarter" idx="12"/>
          </p:nvPr>
        </p:nvSpPr>
        <p:spPr/>
        <p:txBody>
          <a:bodyPr/>
          <a:lstStyle/>
          <a:p>
            <a:fld id="{607FDA0D-75C2-4509-B589-D4A45AB8915E}" type="slidenum">
              <a:rPr lang="en-GB" smtClean="0"/>
              <a:t>16</a:t>
            </a:fld>
            <a:endParaRPr lang="en-GB"/>
          </a:p>
        </p:txBody>
      </p:sp>
      <p:pic>
        <p:nvPicPr>
          <p:cNvPr id="15" name="Picture 14" descr="Icon&#10;&#10;Description automatically generated">
            <a:extLst>
              <a:ext uri="{FF2B5EF4-FFF2-40B4-BE49-F238E27FC236}">
                <a16:creationId xmlns:a16="http://schemas.microsoft.com/office/drawing/2014/main" id="{F65BDE9C-1BAC-4D3A-8602-61C70528F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9781" y="1021433"/>
            <a:ext cx="4299127" cy="1337106"/>
          </a:xfrm>
          <a:prstGeom prst="rect">
            <a:avLst/>
          </a:prstGeom>
        </p:spPr>
      </p:pic>
      <p:pic>
        <p:nvPicPr>
          <p:cNvPr id="17" name="Picture 16" descr="Graphical user interface, application&#10;&#10;Description automatically generated">
            <a:extLst>
              <a:ext uri="{FF2B5EF4-FFF2-40B4-BE49-F238E27FC236}">
                <a16:creationId xmlns:a16="http://schemas.microsoft.com/office/drawing/2014/main" id="{8DAE3ADF-6860-4603-9C37-58334C42D5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9781" y="2455250"/>
            <a:ext cx="4331021" cy="1337106"/>
          </a:xfrm>
          <a:prstGeom prst="rect">
            <a:avLst/>
          </a:prstGeom>
        </p:spPr>
      </p:pic>
    </p:spTree>
    <p:extLst>
      <p:ext uri="{BB962C8B-B14F-4D97-AF65-F5344CB8AC3E}">
        <p14:creationId xmlns:p14="http://schemas.microsoft.com/office/powerpoint/2010/main" val="238413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E0145-5D7C-4B05-BAF9-7C31B0AD90E9}"/>
              </a:ext>
            </a:extLst>
          </p:cNvPr>
          <p:cNvSpPr>
            <a:spLocks noGrp="1"/>
          </p:cNvSpPr>
          <p:nvPr>
            <p:ph type="title"/>
          </p:nvPr>
        </p:nvSpPr>
        <p:spPr/>
        <p:txBody>
          <a:bodyPr/>
          <a:lstStyle/>
          <a:p>
            <a:r>
              <a:rPr lang="en-US" dirty="0" err="1"/>
              <a:t>Fusionskriterien</a:t>
            </a:r>
            <a:endParaRPr lang="en-GB" dirty="0"/>
          </a:p>
        </p:txBody>
      </p:sp>
      <p:sp>
        <p:nvSpPr>
          <p:cNvPr id="3" name="Content Placeholder 2">
            <a:extLst>
              <a:ext uri="{FF2B5EF4-FFF2-40B4-BE49-F238E27FC236}">
                <a16:creationId xmlns:a16="http://schemas.microsoft.com/office/drawing/2014/main" id="{6E6480BE-C85C-41C7-91EE-EB59DFF27771}"/>
              </a:ext>
            </a:extLst>
          </p:cNvPr>
          <p:cNvSpPr>
            <a:spLocks noGrp="1"/>
          </p:cNvSpPr>
          <p:nvPr>
            <p:ph idx="1"/>
          </p:nvPr>
        </p:nvSpPr>
        <p:spPr/>
        <p:txBody>
          <a:bodyPr/>
          <a:lstStyle/>
          <a:p>
            <a:r>
              <a:rPr lang="en-US" dirty="0" err="1"/>
              <a:t>Im</a:t>
            </a:r>
            <a:r>
              <a:rPr lang="en-US" dirty="0"/>
              <a:t> </a:t>
            </a:r>
            <a:r>
              <a:rPr lang="en-US" dirty="0" err="1"/>
              <a:t>Inneren</a:t>
            </a:r>
            <a:r>
              <a:rPr lang="en-US" dirty="0"/>
              <a:t> der </a:t>
            </a:r>
            <a:r>
              <a:rPr lang="en-US" dirty="0" err="1"/>
              <a:t>Sonne</a:t>
            </a:r>
            <a:r>
              <a:rPr lang="en-US" dirty="0"/>
              <a:t>: </a:t>
            </a:r>
            <a:r>
              <a:rPr lang="en-US" dirty="0" err="1">
                <a:solidFill>
                  <a:srgbClr val="F36F2C"/>
                </a:solidFill>
              </a:rPr>
              <a:t>Schwerkraft</a:t>
            </a:r>
            <a:endParaRPr lang="en-US" dirty="0">
              <a:solidFill>
                <a:srgbClr val="F36F2C"/>
              </a:solidFill>
            </a:endParaRPr>
          </a:p>
          <a:p>
            <a:pPr lvl="1"/>
            <a:r>
              <a:rPr lang="en-US" dirty="0" err="1">
                <a:solidFill>
                  <a:schemeClr val="bg1"/>
                </a:solidFill>
              </a:rPr>
              <a:t>Bewirkt</a:t>
            </a:r>
            <a:r>
              <a:rPr lang="en-US" dirty="0">
                <a:solidFill>
                  <a:schemeClr val="bg1"/>
                </a:solidFill>
              </a:rPr>
              <a:t> extreme </a:t>
            </a:r>
            <a:r>
              <a:rPr lang="en-US" dirty="0" err="1">
                <a:solidFill>
                  <a:schemeClr val="bg1"/>
                </a:solidFill>
              </a:rPr>
              <a:t>Bedingungen</a:t>
            </a:r>
            <a:r>
              <a:rPr lang="en-US" dirty="0">
                <a:solidFill>
                  <a:schemeClr val="bg1"/>
                </a:solidFill>
              </a:rPr>
              <a:t> und </a:t>
            </a:r>
            <a:r>
              <a:rPr lang="en-US" dirty="0" err="1">
                <a:solidFill>
                  <a:schemeClr val="bg1"/>
                </a:solidFill>
              </a:rPr>
              <a:t>eine</a:t>
            </a:r>
            <a:r>
              <a:rPr lang="en-US" dirty="0">
                <a:solidFill>
                  <a:schemeClr val="bg1"/>
                </a:solidFill>
              </a:rPr>
              <a:t> </a:t>
            </a:r>
            <a:r>
              <a:rPr lang="en-US" dirty="0" err="1">
                <a:solidFill>
                  <a:schemeClr val="bg1"/>
                </a:solidFill>
              </a:rPr>
              <a:t>lange</a:t>
            </a:r>
            <a:r>
              <a:rPr lang="en-US" dirty="0">
                <a:solidFill>
                  <a:schemeClr val="bg1"/>
                </a:solidFill>
              </a:rPr>
              <a:t> </a:t>
            </a:r>
            <a:r>
              <a:rPr lang="en-US" dirty="0" err="1">
                <a:solidFill>
                  <a:schemeClr val="bg1"/>
                </a:solidFill>
              </a:rPr>
              <a:t>Energie-Einschlusszeit</a:t>
            </a:r>
            <a:endParaRPr lang="en-US" dirty="0">
              <a:solidFill>
                <a:schemeClr val="bg1"/>
              </a:solidFill>
            </a:endParaRPr>
          </a:p>
          <a:p>
            <a:pPr lvl="1"/>
            <a:endParaRPr lang="en-US" dirty="0">
              <a:solidFill>
                <a:schemeClr val="bg1"/>
              </a:solidFill>
            </a:endParaRPr>
          </a:p>
          <a:p>
            <a:r>
              <a:rPr lang="en-US" dirty="0">
                <a:solidFill>
                  <a:schemeClr val="bg1"/>
                </a:solidFill>
              </a:rPr>
              <a:t>Auf der </a:t>
            </a:r>
            <a:r>
              <a:rPr lang="en-US" dirty="0" err="1">
                <a:solidFill>
                  <a:schemeClr val="bg1"/>
                </a:solidFill>
              </a:rPr>
              <a:t>Erde</a:t>
            </a:r>
            <a:r>
              <a:rPr lang="en-US" dirty="0">
                <a:solidFill>
                  <a:schemeClr val="bg1"/>
                </a:solidFill>
              </a:rPr>
              <a:t> </a:t>
            </a:r>
            <a:r>
              <a:rPr lang="en-US" dirty="0" err="1">
                <a:solidFill>
                  <a:schemeClr val="bg1"/>
                </a:solidFill>
              </a:rPr>
              <a:t>müssen</a:t>
            </a:r>
            <a:r>
              <a:rPr lang="en-US" dirty="0">
                <a:solidFill>
                  <a:schemeClr val="bg1"/>
                </a:solidFill>
              </a:rPr>
              <a:t> </a:t>
            </a:r>
            <a:r>
              <a:rPr lang="en-US" dirty="0" err="1">
                <a:solidFill>
                  <a:schemeClr val="bg1"/>
                </a:solidFill>
              </a:rPr>
              <a:t>wir</a:t>
            </a:r>
            <a:r>
              <a:rPr lang="en-US" dirty="0">
                <a:solidFill>
                  <a:schemeClr val="bg1"/>
                </a:solidFill>
              </a:rPr>
              <a:t> </a:t>
            </a:r>
            <a:r>
              <a:rPr lang="en-US" dirty="0" err="1">
                <a:solidFill>
                  <a:schemeClr val="bg1"/>
                </a:solidFill>
              </a:rPr>
              <a:t>einen</a:t>
            </a:r>
            <a:r>
              <a:rPr lang="en-US" dirty="0">
                <a:solidFill>
                  <a:schemeClr val="bg1"/>
                </a:solidFill>
              </a:rPr>
              <a:t> </a:t>
            </a:r>
            <a:r>
              <a:rPr lang="en-US" dirty="0" err="1">
                <a:solidFill>
                  <a:schemeClr val="bg1"/>
                </a:solidFill>
              </a:rPr>
              <a:t>anderen</a:t>
            </a:r>
            <a:r>
              <a:rPr lang="en-US" dirty="0">
                <a:solidFill>
                  <a:schemeClr val="bg1"/>
                </a:solidFill>
              </a:rPr>
              <a:t> Weg </a:t>
            </a:r>
            <a:r>
              <a:rPr lang="en-US" dirty="0" err="1">
                <a:solidFill>
                  <a:schemeClr val="bg1"/>
                </a:solidFill>
              </a:rPr>
              <a:t>finden</a:t>
            </a:r>
            <a:endParaRPr lang="en-US" dirty="0">
              <a:solidFill>
                <a:schemeClr val="bg1"/>
              </a:solidFill>
            </a:endParaRPr>
          </a:p>
          <a:p>
            <a:pPr lvl="1"/>
            <a:r>
              <a:rPr lang="en-US" sz="3200" dirty="0" err="1">
                <a:solidFill>
                  <a:srgbClr val="F36F2C"/>
                </a:solidFill>
              </a:rPr>
              <a:t>Fusionsreaktoren</a:t>
            </a:r>
            <a:endParaRPr lang="en-US" sz="3200" dirty="0">
              <a:solidFill>
                <a:srgbClr val="F36F2C"/>
              </a:solidFill>
            </a:endParaRPr>
          </a:p>
          <a:p>
            <a:pPr lvl="1"/>
            <a:r>
              <a:rPr lang="en-US" sz="3200" dirty="0">
                <a:solidFill>
                  <a:srgbClr val="F36F2C"/>
                </a:solidFill>
              </a:rPr>
              <a:t>Plasma!</a:t>
            </a:r>
            <a:endParaRPr lang="en-GB" sz="3200" dirty="0">
              <a:solidFill>
                <a:srgbClr val="F36F2C"/>
              </a:solidFill>
            </a:endParaRPr>
          </a:p>
        </p:txBody>
      </p:sp>
      <p:sp>
        <p:nvSpPr>
          <p:cNvPr id="4" name="Footer Placeholder 3">
            <a:extLst>
              <a:ext uri="{FF2B5EF4-FFF2-40B4-BE49-F238E27FC236}">
                <a16:creationId xmlns:a16="http://schemas.microsoft.com/office/drawing/2014/main" id="{A194E4D0-CD76-4B25-82D1-645593C29CCA}"/>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D1B3826C-6E09-4547-8362-E01281C322B1}"/>
              </a:ext>
            </a:extLst>
          </p:cNvPr>
          <p:cNvSpPr>
            <a:spLocks noGrp="1"/>
          </p:cNvSpPr>
          <p:nvPr>
            <p:ph type="sldNum" sz="quarter" idx="12"/>
          </p:nvPr>
        </p:nvSpPr>
        <p:spPr/>
        <p:txBody>
          <a:bodyPr/>
          <a:lstStyle/>
          <a:p>
            <a:fld id="{607FDA0D-75C2-4509-B589-D4A45AB8915E}" type="slidenum">
              <a:rPr lang="en-GB" smtClean="0"/>
              <a:t>17</a:t>
            </a:fld>
            <a:endParaRPr lang="en-GB"/>
          </a:p>
        </p:txBody>
      </p:sp>
    </p:spTree>
    <p:extLst>
      <p:ext uri="{BB962C8B-B14F-4D97-AF65-F5344CB8AC3E}">
        <p14:creationId xmlns:p14="http://schemas.microsoft.com/office/powerpoint/2010/main" val="72790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56B2A-2A04-4481-85F1-D798B53A88FF}"/>
              </a:ext>
            </a:extLst>
          </p:cNvPr>
          <p:cNvSpPr>
            <a:spLocks noGrp="1"/>
          </p:cNvSpPr>
          <p:nvPr>
            <p:ph type="title"/>
          </p:nvPr>
        </p:nvSpPr>
        <p:spPr/>
        <p:txBody>
          <a:bodyPr/>
          <a:lstStyle/>
          <a:p>
            <a:r>
              <a:rPr lang="en-US"/>
              <a:t>1.3 Plasma</a:t>
            </a:r>
            <a:endParaRPr lang="en-GB"/>
          </a:p>
        </p:txBody>
      </p:sp>
      <p:sp>
        <p:nvSpPr>
          <p:cNvPr id="3" name="Content Placeholder 2">
            <a:extLst>
              <a:ext uri="{FF2B5EF4-FFF2-40B4-BE49-F238E27FC236}">
                <a16:creationId xmlns:a16="http://schemas.microsoft.com/office/drawing/2014/main" id="{E05CE16F-EAB6-464F-BC57-20EE26ED44B7}"/>
              </a:ext>
            </a:extLst>
          </p:cNvPr>
          <p:cNvSpPr>
            <a:spLocks noGrp="1"/>
          </p:cNvSpPr>
          <p:nvPr>
            <p:ph idx="1"/>
          </p:nvPr>
        </p:nvSpPr>
        <p:spPr>
          <a:xfrm>
            <a:off x="181252" y="1619667"/>
            <a:ext cx="10515600" cy="4376737"/>
          </a:xfrm>
        </p:spPr>
        <p:txBody>
          <a:bodyPr/>
          <a:lstStyle/>
          <a:p>
            <a:r>
              <a:rPr lang="en-GB" dirty="0">
                <a:cs typeface="Calibri"/>
              </a:rPr>
              <a:t>Der </a:t>
            </a:r>
            <a:r>
              <a:rPr lang="de-DE" dirty="0">
                <a:cs typeface="Calibri"/>
              </a:rPr>
              <a:t>„vierte“ Aggregatzustand</a:t>
            </a:r>
            <a:endParaRPr lang="en-GB" dirty="0">
              <a:cs typeface="Calibri"/>
            </a:endParaRPr>
          </a:p>
          <a:p>
            <a:r>
              <a:rPr lang="en-GB" dirty="0" err="1">
                <a:solidFill>
                  <a:srgbClr val="F36F2C"/>
                </a:solidFill>
                <a:cs typeface="Calibri"/>
              </a:rPr>
              <a:t>Ionisiertes</a:t>
            </a:r>
            <a:r>
              <a:rPr lang="en-GB" dirty="0">
                <a:solidFill>
                  <a:srgbClr val="F36F2C"/>
                </a:solidFill>
                <a:cs typeface="Calibri"/>
              </a:rPr>
              <a:t> Gas</a:t>
            </a:r>
          </a:p>
          <a:p>
            <a:pPr lvl="1"/>
            <a:r>
              <a:rPr lang="en-GB" sz="2400" dirty="0" err="1">
                <a:cs typeface="Calibri"/>
              </a:rPr>
              <a:t>Beinhaltet</a:t>
            </a:r>
            <a:r>
              <a:rPr lang="en-GB" sz="2400" dirty="0">
                <a:cs typeface="Calibri"/>
              </a:rPr>
              <a:t> </a:t>
            </a:r>
            <a:r>
              <a:rPr lang="en-GB" sz="2400" dirty="0" err="1">
                <a:cs typeface="Calibri"/>
              </a:rPr>
              <a:t>frei</a:t>
            </a:r>
            <a:r>
              <a:rPr lang="en-GB" sz="2400" dirty="0">
                <a:cs typeface="Calibri"/>
              </a:rPr>
              <a:t> </a:t>
            </a:r>
            <a:r>
              <a:rPr lang="en-GB" sz="2400" dirty="0" err="1">
                <a:cs typeface="Calibri"/>
              </a:rPr>
              <a:t>bewegliche</a:t>
            </a:r>
            <a:r>
              <a:rPr lang="en-GB" sz="2400" dirty="0">
                <a:cs typeface="Calibri"/>
              </a:rPr>
              <a:t> </a:t>
            </a:r>
            <a:r>
              <a:rPr lang="en-GB" sz="2400" dirty="0" err="1">
                <a:cs typeface="Calibri"/>
              </a:rPr>
              <a:t>Ladungsträger</a:t>
            </a:r>
            <a:endParaRPr lang="en-GB" sz="2400" dirty="0">
              <a:cs typeface="Calibri"/>
            </a:endParaRPr>
          </a:p>
          <a:p>
            <a:pPr lvl="2"/>
            <a:r>
              <a:rPr lang="en-GB" dirty="0">
                <a:cs typeface="Calibri"/>
              </a:rPr>
              <a:t>Positive </a:t>
            </a:r>
            <a:r>
              <a:rPr lang="en-GB" dirty="0" err="1">
                <a:cs typeface="Calibri"/>
              </a:rPr>
              <a:t>Ionen</a:t>
            </a:r>
            <a:endParaRPr lang="en-US" dirty="0">
              <a:ea typeface="+mn-lt"/>
              <a:cs typeface="+mn-lt"/>
            </a:endParaRPr>
          </a:p>
          <a:p>
            <a:pPr lvl="2"/>
            <a:r>
              <a:rPr lang="en-GB" dirty="0">
                <a:cs typeface="Calibri"/>
              </a:rPr>
              <a:t>Negative </a:t>
            </a:r>
            <a:r>
              <a:rPr lang="en-GB" dirty="0" err="1">
                <a:cs typeface="Calibri"/>
              </a:rPr>
              <a:t>Elektronen</a:t>
            </a:r>
            <a:endParaRPr lang="en-GB" dirty="0">
              <a:cs typeface="Calibri"/>
            </a:endParaRPr>
          </a:p>
          <a:p>
            <a:pPr marL="914400" lvl="2" indent="0">
              <a:buNone/>
            </a:pPr>
            <a:endParaRPr lang="en-GB" dirty="0">
              <a:cs typeface="Calibri"/>
            </a:endParaRPr>
          </a:p>
          <a:p>
            <a:pPr lvl="1"/>
            <a:r>
              <a:rPr lang="en-GB" dirty="0" err="1">
                <a:cs typeface="Calibri"/>
              </a:rPr>
              <a:t>Vollständig</a:t>
            </a:r>
            <a:r>
              <a:rPr lang="en-GB" dirty="0">
                <a:cs typeface="Calibri"/>
              </a:rPr>
              <a:t> </a:t>
            </a:r>
            <a:r>
              <a:rPr lang="en-GB" dirty="0" err="1">
                <a:cs typeface="Calibri"/>
              </a:rPr>
              <a:t>ionisiertes</a:t>
            </a:r>
            <a:r>
              <a:rPr lang="en-GB" dirty="0">
                <a:cs typeface="Calibri"/>
              </a:rPr>
              <a:t> Plasma</a:t>
            </a:r>
          </a:p>
          <a:p>
            <a:pPr lvl="2"/>
            <a:r>
              <a:rPr lang="en-GB" dirty="0" err="1">
                <a:cs typeface="Calibri"/>
              </a:rPr>
              <a:t>Wenn</a:t>
            </a:r>
            <a:r>
              <a:rPr lang="en-GB" dirty="0">
                <a:cs typeface="Calibri"/>
              </a:rPr>
              <a:t> es </a:t>
            </a:r>
            <a:r>
              <a:rPr lang="en-GB" dirty="0" err="1">
                <a:cs typeface="Calibri"/>
              </a:rPr>
              <a:t>nur</a:t>
            </a:r>
            <a:r>
              <a:rPr lang="en-GB" dirty="0">
                <a:cs typeface="Calibri"/>
              </a:rPr>
              <a:t> </a:t>
            </a:r>
            <a:r>
              <a:rPr lang="en-GB" dirty="0" err="1">
                <a:cs typeface="Calibri"/>
              </a:rPr>
              <a:t>Ionen</a:t>
            </a:r>
            <a:r>
              <a:rPr lang="en-GB" dirty="0">
                <a:cs typeface="Calibri"/>
              </a:rPr>
              <a:t> und </a:t>
            </a:r>
            <a:br>
              <a:rPr lang="en-GB" dirty="0">
                <a:cs typeface="Calibri"/>
              </a:rPr>
            </a:br>
            <a:r>
              <a:rPr lang="en-GB" dirty="0" err="1">
                <a:cs typeface="Calibri"/>
              </a:rPr>
              <a:t>Elektronen</a:t>
            </a:r>
            <a:r>
              <a:rPr lang="en-GB" dirty="0">
                <a:cs typeface="Calibri"/>
              </a:rPr>
              <a:t> </a:t>
            </a:r>
            <a:r>
              <a:rPr lang="en-GB" dirty="0" err="1">
                <a:cs typeface="Calibri"/>
              </a:rPr>
              <a:t>beinhaltet</a:t>
            </a:r>
            <a:endParaRPr lang="en-GB" dirty="0">
              <a:cs typeface="Calibri"/>
            </a:endParaRPr>
          </a:p>
          <a:p>
            <a:endParaRPr lang="en-GB" dirty="0"/>
          </a:p>
        </p:txBody>
      </p:sp>
      <p:sp>
        <p:nvSpPr>
          <p:cNvPr id="4" name="Footer Placeholder 3">
            <a:extLst>
              <a:ext uri="{FF2B5EF4-FFF2-40B4-BE49-F238E27FC236}">
                <a16:creationId xmlns:a16="http://schemas.microsoft.com/office/drawing/2014/main" id="{2A8E8AF7-EAAC-44F7-BB17-F2B3B71DDDF5}"/>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069C0FCC-3A38-447D-B00D-B5F8F04CFE3B}"/>
              </a:ext>
            </a:extLst>
          </p:cNvPr>
          <p:cNvSpPr>
            <a:spLocks noGrp="1"/>
          </p:cNvSpPr>
          <p:nvPr>
            <p:ph type="sldNum" sz="quarter" idx="12"/>
          </p:nvPr>
        </p:nvSpPr>
        <p:spPr/>
        <p:txBody>
          <a:bodyPr/>
          <a:lstStyle/>
          <a:p>
            <a:fld id="{607FDA0D-75C2-4509-B589-D4A45AB8915E}" type="slidenum">
              <a:rPr lang="en-GB" smtClean="0"/>
              <a:t>18</a:t>
            </a:fld>
            <a:endParaRPr lang="en-GB"/>
          </a:p>
        </p:txBody>
      </p:sp>
      <p:grpSp>
        <p:nvGrpSpPr>
          <p:cNvPr id="8" name="Group 7">
            <a:extLst>
              <a:ext uri="{FF2B5EF4-FFF2-40B4-BE49-F238E27FC236}">
                <a16:creationId xmlns:a16="http://schemas.microsoft.com/office/drawing/2014/main" id="{EED25D6D-1A9D-5F2F-D5ED-14D48929F5B4}"/>
              </a:ext>
            </a:extLst>
          </p:cNvPr>
          <p:cNvGrpSpPr/>
          <p:nvPr/>
        </p:nvGrpSpPr>
        <p:grpSpPr>
          <a:xfrm>
            <a:off x="7622388" y="730040"/>
            <a:ext cx="4388360" cy="2918443"/>
            <a:chOff x="7622388" y="730040"/>
            <a:chExt cx="4388360" cy="2918443"/>
          </a:xfrm>
        </p:grpSpPr>
        <p:pic>
          <p:nvPicPr>
            <p:cNvPr id="13" name="Picture 12" descr="A picture containing bubble chart&#10;&#10;Description automatically generated">
              <a:extLst>
                <a:ext uri="{FF2B5EF4-FFF2-40B4-BE49-F238E27FC236}">
                  <a16:creationId xmlns:a16="http://schemas.microsoft.com/office/drawing/2014/main" id="{71609661-F333-445C-8C37-3016E926AB0D}"/>
                </a:ext>
              </a:extLst>
            </p:cNvPr>
            <p:cNvPicPr>
              <a:picLocks noChangeAspect="1"/>
            </p:cNvPicPr>
            <p:nvPr/>
          </p:nvPicPr>
          <p:blipFill rotWithShape="1">
            <a:blip r:embed="rId2">
              <a:extLst>
                <a:ext uri="{28A0092B-C50C-407E-A947-70E740481C1C}">
                  <a14:useLocalDpi xmlns:a14="http://schemas.microsoft.com/office/drawing/2010/main" val="0"/>
                </a:ext>
              </a:extLst>
            </a:blip>
            <a:srcRect l="6409" t="17392" b="2662"/>
            <a:stretch/>
          </p:blipFill>
          <p:spPr>
            <a:xfrm>
              <a:off x="7622388" y="730040"/>
              <a:ext cx="4388360" cy="2918443"/>
            </a:xfrm>
            <a:prstGeom prst="rect">
              <a:avLst/>
            </a:prstGeom>
            <a:solidFill>
              <a:schemeClr val="bg1"/>
            </a:solidFill>
            <a:ln w="19050">
              <a:solidFill>
                <a:srgbClr val="F36F2C"/>
              </a:solidFill>
            </a:ln>
          </p:spPr>
        </p:pic>
        <p:sp>
          <p:nvSpPr>
            <p:cNvPr id="6" name="TextBox 5">
              <a:extLst>
                <a:ext uri="{FF2B5EF4-FFF2-40B4-BE49-F238E27FC236}">
                  <a16:creationId xmlns:a16="http://schemas.microsoft.com/office/drawing/2014/main" id="{83F94EF3-2754-1562-FE0D-68F318CC03CD}"/>
                </a:ext>
              </a:extLst>
            </p:cNvPr>
            <p:cNvSpPr txBox="1"/>
            <p:nvPr/>
          </p:nvSpPr>
          <p:spPr>
            <a:xfrm>
              <a:off x="9116290" y="805522"/>
              <a:ext cx="563418" cy="369332"/>
            </a:xfrm>
            <a:prstGeom prst="rect">
              <a:avLst/>
            </a:prstGeom>
            <a:solidFill>
              <a:srgbClr val="F36F2C"/>
            </a:solidFill>
          </p:spPr>
          <p:txBody>
            <a:bodyPr wrap="square" rtlCol="0">
              <a:spAutoFit/>
            </a:bodyPr>
            <a:lstStyle/>
            <a:p>
              <a:r>
                <a:rPr lang="de-DE" dirty="0"/>
                <a:t>Fest</a:t>
              </a:r>
              <a:endParaRPr lang="en-US" dirty="0"/>
            </a:p>
          </p:txBody>
        </p:sp>
        <p:sp>
          <p:nvSpPr>
            <p:cNvPr id="7" name="TextBox 6">
              <a:extLst>
                <a:ext uri="{FF2B5EF4-FFF2-40B4-BE49-F238E27FC236}">
                  <a16:creationId xmlns:a16="http://schemas.microsoft.com/office/drawing/2014/main" id="{CC8D9DA6-D556-7336-BD5D-22E2A93E241C}"/>
                </a:ext>
              </a:extLst>
            </p:cNvPr>
            <p:cNvSpPr txBox="1"/>
            <p:nvPr/>
          </p:nvSpPr>
          <p:spPr>
            <a:xfrm>
              <a:off x="10984676" y="843240"/>
              <a:ext cx="932872" cy="369332"/>
            </a:xfrm>
            <a:prstGeom prst="rect">
              <a:avLst/>
            </a:prstGeom>
            <a:solidFill>
              <a:srgbClr val="FF8F8F"/>
            </a:solidFill>
          </p:spPr>
          <p:txBody>
            <a:bodyPr wrap="square" rtlCol="0">
              <a:spAutoFit/>
            </a:bodyPr>
            <a:lstStyle/>
            <a:p>
              <a:r>
                <a:rPr lang="de-DE" dirty="0"/>
                <a:t>Flüssig</a:t>
              </a:r>
              <a:endParaRPr lang="en-US" dirty="0"/>
            </a:p>
          </p:txBody>
        </p:sp>
      </p:grpSp>
    </p:spTree>
    <p:extLst>
      <p:ext uri="{BB962C8B-B14F-4D97-AF65-F5344CB8AC3E}">
        <p14:creationId xmlns:p14="http://schemas.microsoft.com/office/powerpoint/2010/main" val="174139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90C0D-D519-46A3-B92F-F29C91B12C5C}"/>
              </a:ext>
            </a:extLst>
          </p:cNvPr>
          <p:cNvSpPr>
            <a:spLocks noGrp="1"/>
          </p:cNvSpPr>
          <p:nvPr>
            <p:ph type="title"/>
          </p:nvPr>
        </p:nvSpPr>
        <p:spPr/>
        <p:txBody>
          <a:bodyPr/>
          <a:lstStyle/>
          <a:p>
            <a:r>
              <a:rPr lang="en-US" dirty="0" err="1"/>
              <a:t>Ionisierung</a:t>
            </a:r>
            <a:r>
              <a:rPr lang="en-US" dirty="0"/>
              <a:t> vs </a:t>
            </a:r>
            <a:r>
              <a:rPr lang="en-US" dirty="0" err="1"/>
              <a:t>Phasenübergang</a:t>
            </a:r>
            <a:endParaRPr lang="en-GB" dirty="0"/>
          </a:p>
        </p:txBody>
      </p:sp>
      <p:sp>
        <p:nvSpPr>
          <p:cNvPr id="3" name="Content Placeholder 2">
            <a:extLst>
              <a:ext uri="{FF2B5EF4-FFF2-40B4-BE49-F238E27FC236}">
                <a16:creationId xmlns:a16="http://schemas.microsoft.com/office/drawing/2014/main" id="{63629DB1-6653-4EAC-AA6E-D154992CAC65}"/>
              </a:ext>
            </a:extLst>
          </p:cNvPr>
          <p:cNvSpPr>
            <a:spLocks noGrp="1"/>
          </p:cNvSpPr>
          <p:nvPr>
            <p:ph idx="1"/>
          </p:nvPr>
        </p:nvSpPr>
        <p:spPr>
          <a:xfrm>
            <a:off x="838200" y="1690688"/>
            <a:ext cx="5257800" cy="4376737"/>
          </a:xfrm>
        </p:spPr>
        <p:txBody>
          <a:bodyPr/>
          <a:lstStyle/>
          <a:p>
            <a:r>
              <a:rPr lang="en-GB" sz="3600" dirty="0" err="1">
                <a:solidFill>
                  <a:srgbClr val="F36F2C"/>
                </a:solidFill>
              </a:rPr>
              <a:t>Ionisierung</a:t>
            </a:r>
            <a:endParaRPr lang="en-GB" sz="3600" dirty="0">
              <a:solidFill>
                <a:srgbClr val="F36F2C"/>
              </a:solidFill>
            </a:endParaRPr>
          </a:p>
          <a:p>
            <a:r>
              <a:rPr lang="en-US" sz="2400" dirty="0"/>
              <a:t>Gas</a:t>
            </a:r>
          </a:p>
          <a:p>
            <a:r>
              <a:rPr lang="en-US" sz="2400" dirty="0"/>
              <a:t>Hoher </a:t>
            </a:r>
            <a:r>
              <a:rPr lang="en-US" sz="2400" dirty="0" err="1"/>
              <a:t>Druck</a:t>
            </a:r>
            <a:r>
              <a:rPr lang="en-US" sz="2400" dirty="0"/>
              <a:t> und </a:t>
            </a:r>
            <a:r>
              <a:rPr lang="en-US" sz="2400" dirty="0" err="1"/>
              <a:t>hohe</a:t>
            </a:r>
            <a:r>
              <a:rPr lang="en-US" sz="2400" dirty="0"/>
              <a:t> </a:t>
            </a:r>
            <a:r>
              <a:rPr lang="en-US" sz="2400" dirty="0" err="1"/>
              <a:t>Temperatur</a:t>
            </a:r>
            <a:br>
              <a:rPr lang="en-US" sz="2400" dirty="0"/>
            </a:br>
            <a:endParaRPr lang="en-US" sz="2400" dirty="0"/>
          </a:p>
          <a:p>
            <a:r>
              <a:rPr lang="en-US" sz="2400" dirty="0" err="1">
                <a:solidFill>
                  <a:srgbClr val="F36F2C"/>
                </a:solidFill>
              </a:rPr>
              <a:t>Zerfall</a:t>
            </a:r>
            <a:r>
              <a:rPr lang="en-US" sz="2400" dirty="0">
                <a:solidFill>
                  <a:srgbClr val="F36F2C"/>
                </a:solidFill>
              </a:rPr>
              <a:t>:</a:t>
            </a:r>
            <a:br>
              <a:rPr lang="en-US" sz="2400" dirty="0"/>
            </a:br>
            <a:r>
              <a:rPr lang="en-US" sz="2400" dirty="0" err="1"/>
              <a:t>Bindungen</a:t>
            </a:r>
            <a:r>
              <a:rPr lang="en-US" sz="2400" i="1" dirty="0"/>
              <a:t> </a:t>
            </a:r>
            <a:r>
              <a:rPr lang="en-US" sz="2400" i="1" dirty="0" err="1"/>
              <a:t>innerhalb</a:t>
            </a:r>
            <a:r>
              <a:rPr lang="en-US" sz="2400" i="1" dirty="0"/>
              <a:t> </a:t>
            </a:r>
            <a:r>
              <a:rPr lang="en-US" sz="2400" dirty="0" err="1"/>
              <a:t>eines</a:t>
            </a:r>
            <a:r>
              <a:rPr lang="en-US" sz="2400" dirty="0"/>
              <a:t> Atoms </a:t>
            </a:r>
            <a:r>
              <a:rPr lang="en-US" sz="2400" dirty="0" err="1"/>
              <a:t>zerfallen</a:t>
            </a:r>
            <a:endParaRPr lang="en-US" sz="2400" dirty="0"/>
          </a:p>
          <a:p>
            <a:r>
              <a:rPr lang="en-GB" sz="2400" dirty="0" err="1">
                <a:cs typeface="Calibri"/>
              </a:rPr>
              <a:t>Voraussetzung</a:t>
            </a:r>
            <a:r>
              <a:rPr lang="en-GB" sz="2400" dirty="0">
                <a:cs typeface="Calibri"/>
              </a:rPr>
              <a:t> für den </a:t>
            </a:r>
            <a:r>
              <a:rPr lang="en-GB" sz="2400" dirty="0" err="1">
                <a:cs typeface="Calibri"/>
              </a:rPr>
              <a:t>Zerfall</a:t>
            </a:r>
            <a:endParaRPr lang="en-GB" sz="2400" dirty="0">
              <a:cs typeface="Calibri"/>
            </a:endParaRPr>
          </a:p>
          <a:p>
            <a:pPr lvl="1" indent="-342900"/>
            <a:r>
              <a:rPr lang="en-GB" sz="2400" dirty="0" err="1">
                <a:ea typeface="+mn-lt"/>
                <a:cs typeface="+mn-lt"/>
              </a:rPr>
              <a:t>Energie</a:t>
            </a:r>
            <a:r>
              <a:rPr lang="en-GB" sz="2400" dirty="0">
                <a:ea typeface="+mn-lt"/>
                <a:cs typeface="+mn-lt"/>
              </a:rPr>
              <a:t> </a:t>
            </a:r>
            <a:r>
              <a:rPr lang="en-GB" sz="2400" dirty="0" err="1">
                <a:ea typeface="+mn-lt"/>
                <a:cs typeface="+mn-lt"/>
              </a:rPr>
              <a:t>höher</a:t>
            </a:r>
            <a:r>
              <a:rPr lang="en-GB" sz="2400" dirty="0">
                <a:ea typeface="+mn-lt"/>
                <a:cs typeface="+mn-lt"/>
              </a:rPr>
              <a:t> </a:t>
            </a:r>
            <a:r>
              <a:rPr lang="en-GB" sz="2400" dirty="0" err="1">
                <a:ea typeface="+mn-lt"/>
                <a:cs typeface="+mn-lt"/>
              </a:rPr>
              <a:t>als</a:t>
            </a:r>
            <a:r>
              <a:rPr lang="en-GB" sz="2400" dirty="0">
                <a:ea typeface="+mn-lt"/>
                <a:cs typeface="+mn-lt"/>
              </a:rPr>
              <a:t> </a:t>
            </a:r>
            <a:r>
              <a:rPr lang="en-GB" sz="2400" dirty="0" err="1">
                <a:solidFill>
                  <a:srgbClr val="F36F2C"/>
                </a:solidFill>
                <a:ea typeface="+mn-lt"/>
                <a:cs typeface="+mn-lt"/>
              </a:rPr>
              <a:t>Ionisierungsenergie</a:t>
            </a:r>
            <a:endParaRPr lang="en-GB" sz="2400" dirty="0">
              <a:solidFill>
                <a:srgbClr val="F36F2C"/>
              </a:solidFill>
              <a:cs typeface="Calibri"/>
            </a:endParaRPr>
          </a:p>
          <a:p>
            <a:endParaRPr lang="en-US" sz="2400" dirty="0"/>
          </a:p>
          <a:p>
            <a:endParaRPr lang="en-GB" sz="2400" dirty="0"/>
          </a:p>
          <a:p>
            <a:endParaRPr lang="en-GB" sz="2400" dirty="0"/>
          </a:p>
        </p:txBody>
      </p:sp>
      <p:sp>
        <p:nvSpPr>
          <p:cNvPr id="4" name="Footer Placeholder 3">
            <a:extLst>
              <a:ext uri="{FF2B5EF4-FFF2-40B4-BE49-F238E27FC236}">
                <a16:creationId xmlns:a16="http://schemas.microsoft.com/office/drawing/2014/main" id="{2EB08DD3-8833-49A8-B75B-85BE30465734}"/>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D09FF2C2-0E52-4D4E-AFF8-07A74F21DF1D}"/>
              </a:ext>
            </a:extLst>
          </p:cNvPr>
          <p:cNvSpPr>
            <a:spLocks noGrp="1"/>
          </p:cNvSpPr>
          <p:nvPr>
            <p:ph type="sldNum" sz="quarter" idx="12"/>
          </p:nvPr>
        </p:nvSpPr>
        <p:spPr/>
        <p:txBody>
          <a:bodyPr/>
          <a:lstStyle/>
          <a:p>
            <a:fld id="{607FDA0D-75C2-4509-B589-D4A45AB8915E}" type="slidenum">
              <a:rPr lang="en-GB" smtClean="0"/>
              <a:t>19</a:t>
            </a:fld>
            <a:endParaRPr lang="en-GB"/>
          </a:p>
        </p:txBody>
      </p:sp>
      <p:sp>
        <p:nvSpPr>
          <p:cNvPr id="6" name="Content Placeholder 2">
            <a:extLst>
              <a:ext uri="{FF2B5EF4-FFF2-40B4-BE49-F238E27FC236}">
                <a16:creationId xmlns:a16="http://schemas.microsoft.com/office/drawing/2014/main" id="{9A721178-D409-4086-8E8E-A030505F946D}"/>
              </a:ext>
            </a:extLst>
          </p:cNvPr>
          <p:cNvSpPr txBox="1">
            <a:spLocks/>
          </p:cNvSpPr>
          <p:nvPr/>
        </p:nvSpPr>
        <p:spPr>
          <a:xfrm>
            <a:off x="6096000" y="1690688"/>
            <a:ext cx="5537200" cy="43767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dirty="0" err="1">
                <a:solidFill>
                  <a:srgbClr val="F36F2C"/>
                </a:solidFill>
              </a:rPr>
              <a:t>Phasenübergang</a:t>
            </a:r>
            <a:endParaRPr lang="en-GB" sz="3600" dirty="0">
              <a:solidFill>
                <a:srgbClr val="F36F2C"/>
              </a:solidFill>
            </a:endParaRPr>
          </a:p>
          <a:p>
            <a:r>
              <a:rPr lang="en-US" sz="2400" dirty="0"/>
              <a:t>Fest/</a:t>
            </a:r>
            <a:r>
              <a:rPr lang="en-US" sz="2400" dirty="0" err="1"/>
              <a:t>flüssig</a:t>
            </a:r>
            <a:r>
              <a:rPr lang="en-US" sz="2400" dirty="0"/>
              <a:t>/</a:t>
            </a:r>
            <a:r>
              <a:rPr lang="en-US" sz="2400" dirty="0" err="1"/>
              <a:t>gasförmig</a:t>
            </a:r>
            <a:endParaRPr lang="en-US" sz="2400" dirty="0"/>
          </a:p>
          <a:p>
            <a:r>
              <a:rPr lang="en-GB" sz="2400" dirty="0"/>
              <a:t>Bei </a:t>
            </a:r>
            <a:r>
              <a:rPr lang="en-GB" sz="2400" dirty="0" err="1"/>
              <a:t>bestimmtem</a:t>
            </a:r>
            <a:r>
              <a:rPr lang="en-GB" sz="2400" dirty="0"/>
              <a:t> </a:t>
            </a:r>
            <a:r>
              <a:rPr lang="en-GB" sz="2400" dirty="0" err="1"/>
              <a:t>Druck</a:t>
            </a:r>
            <a:r>
              <a:rPr lang="en-GB" sz="2400" dirty="0"/>
              <a:t> und </a:t>
            </a:r>
            <a:r>
              <a:rPr lang="en-GB" sz="2400" dirty="0" err="1"/>
              <a:t>bestimmter</a:t>
            </a:r>
            <a:r>
              <a:rPr lang="en-GB" sz="2400" dirty="0"/>
              <a:t> </a:t>
            </a:r>
            <a:r>
              <a:rPr lang="en-GB" sz="2400" dirty="0" err="1"/>
              <a:t>Temperatur</a:t>
            </a:r>
            <a:endParaRPr lang="en-GB" sz="2400"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F36F2C"/>
                </a:solidFill>
                <a:effectLst/>
                <a:uLnTx/>
                <a:uFillTx/>
                <a:latin typeface="Tahoma" panose="020B0604030504040204" pitchFamily="34" charset="0"/>
                <a:ea typeface="Tahoma" panose="020B0604030504040204" pitchFamily="34" charset="0"/>
                <a:cs typeface="Tahoma" panose="020B0604030504040204" pitchFamily="34" charset="0"/>
              </a:rPr>
              <a:t>Zerfall</a:t>
            </a:r>
            <a:r>
              <a:rPr kumimoji="0" lang="en-US" sz="2400" b="0" i="0" u="none" strike="noStrike" kern="1200" cap="none" spc="0" normalizeH="0" baseline="0" noProof="0" dirty="0">
                <a:ln>
                  <a:noFill/>
                </a:ln>
                <a:solidFill>
                  <a:srgbClr val="F36F2C"/>
                </a:solidFill>
                <a:effectLst/>
                <a:uLnTx/>
                <a:uFillTx/>
                <a:latin typeface="Tahoma" panose="020B0604030504040204" pitchFamily="34" charset="0"/>
                <a:ea typeface="Tahoma" panose="020B0604030504040204" pitchFamily="34" charset="0"/>
                <a:cs typeface="Tahoma" panose="020B0604030504040204" pitchFamily="34" charset="0"/>
              </a:rPr>
              <a:t>:</a:t>
            </a:r>
            <a:br>
              <a:rPr kumimoji="0" lang="en-US" sz="2400" b="0" i="0" u="none" strike="noStrike" kern="1200" cap="none" spc="0" normalizeH="0" baseline="0" noProof="0" dirty="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de-DE" sz="2400" b="0" i="0" u="none" strike="noStrike" kern="1200" cap="none" spc="0" normalizeH="0" baseline="0" noProof="0" dirty="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Bindungen </a:t>
            </a:r>
            <a:r>
              <a:rPr kumimoji="0" lang="de-DE" sz="2400" b="0" i="1" u="none" strike="noStrike" kern="1200" cap="none" spc="0" normalizeH="0" baseline="0" noProof="0" dirty="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zwischen</a:t>
            </a:r>
            <a:r>
              <a:rPr kumimoji="0" lang="de-DE" sz="2400" b="0" i="0" u="none" strike="noStrike" kern="1200" cap="none" spc="0" normalizeH="0" baseline="0" noProof="0" dirty="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de-DE" sz="2400" b="0" i="0" u="none" strike="noStrike" kern="1200" cap="none" spc="0" normalizeH="0" noProof="0" dirty="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rPr>
              <a:t>Atomen untereinander zerfallen</a:t>
            </a:r>
            <a:endParaRPr lang="en-GB" sz="2400" dirty="0"/>
          </a:p>
          <a:p>
            <a:r>
              <a:rPr lang="en-GB" sz="2400" dirty="0" err="1">
                <a:cs typeface="Calibri"/>
              </a:rPr>
              <a:t>Voraussetzung</a:t>
            </a:r>
            <a:r>
              <a:rPr lang="en-GB" sz="2400" dirty="0">
                <a:cs typeface="Calibri"/>
              </a:rPr>
              <a:t> für den </a:t>
            </a:r>
            <a:r>
              <a:rPr lang="en-GB" sz="2400" dirty="0" err="1">
                <a:cs typeface="Calibri"/>
              </a:rPr>
              <a:t>Zerfall</a:t>
            </a:r>
            <a:endParaRPr lang="en-GB" sz="2400" dirty="0">
              <a:cs typeface="Calibri"/>
            </a:endParaRPr>
          </a:p>
          <a:p>
            <a:pPr lvl="1" indent="-342900"/>
            <a:r>
              <a:rPr lang="en-US" sz="2400" dirty="0" err="1">
                <a:ea typeface="+mn-lt"/>
                <a:cs typeface="+mn-lt"/>
              </a:rPr>
              <a:t>Energie</a:t>
            </a:r>
            <a:r>
              <a:rPr lang="en-US" sz="2400" dirty="0">
                <a:ea typeface="+mn-lt"/>
                <a:cs typeface="+mn-lt"/>
              </a:rPr>
              <a:t> </a:t>
            </a:r>
            <a:r>
              <a:rPr lang="en-US" sz="2400" dirty="0" err="1">
                <a:ea typeface="+mn-lt"/>
                <a:cs typeface="+mn-lt"/>
              </a:rPr>
              <a:t>überschreitet</a:t>
            </a:r>
            <a:r>
              <a:rPr lang="en-US" sz="2400" dirty="0">
                <a:ea typeface="+mn-lt"/>
                <a:cs typeface="+mn-lt"/>
              </a:rPr>
              <a:t> </a:t>
            </a:r>
            <a:r>
              <a:rPr lang="en-US" sz="2400" dirty="0" err="1">
                <a:solidFill>
                  <a:srgbClr val="F36F2C"/>
                </a:solidFill>
                <a:ea typeface="+mn-lt"/>
                <a:cs typeface="+mn-lt"/>
              </a:rPr>
              <a:t>Energieschwelle</a:t>
            </a:r>
            <a:endParaRPr lang="en-US" sz="2400" dirty="0">
              <a:solidFill>
                <a:srgbClr val="F36F2C"/>
              </a:solidFill>
              <a:ea typeface="+mn-lt"/>
              <a:cs typeface="+mn-lt"/>
            </a:endParaRPr>
          </a:p>
          <a:p>
            <a:endParaRPr lang="en-GB" dirty="0"/>
          </a:p>
        </p:txBody>
      </p:sp>
    </p:spTree>
    <p:extLst>
      <p:ext uri="{BB962C8B-B14F-4D97-AF65-F5344CB8AC3E}">
        <p14:creationId xmlns:p14="http://schemas.microsoft.com/office/powerpoint/2010/main" val="293429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fade">
                                      <p:cBhvr>
                                        <p:cTn id="34" dur="500"/>
                                        <p:tgtEl>
                                          <p:spTgt spid="6">
                                            <p:txEl>
                                              <p:pRg st="4" end="4"/>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Effect transition="in" filter="fade">
                                      <p:cBhvr>
                                        <p:cTn id="40"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7DED73-413C-484C-892F-8CD0378BEBC1}"/>
              </a:ext>
            </a:extLst>
          </p:cNvPr>
          <p:cNvSpPr>
            <a:spLocks noGrp="1"/>
          </p:cNvSpPr>
          <p:nvPr>
            <p:ph type="title"/>
          </p:nvPr>
        </p:nvSpPr>
        <p:spPr/>
        <p:txBody>
          <a:bodyPr/>
          <a:lstStyle/>
          <a:p>
            <a:r>
              <a:rPr lang="en-US" dirty="0"/>
              <a:t>1.1 </a:t>
            </a:r>
            <a:r>
              <a:rPr lang="en-US" dirty="0" err="1"/>
              <a:t>Energie</a:t>
            </a:r>
            <a:r>
              <a:rPr lang="en-US" dirty="0"/>
              <a:t> und </a:t>
            </a:r>
            <a:r>
              <a:rPr lang="en-US" dirty="0" err="1"/>
              <a:t>ihre</a:t>
            </a:r>
            <a:r>
              <a:rPr lang="en-US" dirty="0"/>
              <a:t> </a:t>
            </a:r>
            <a:r>
              <a:rPr lang="en-US" dirty="0" err="1"/>
              <a:t>Bedeutung</a:t>
            </a:r>
            <a:r>
              <a:rPr lang="en-US" dirty="0"/>
              <a:t> für die Welt</a:t>
            </a:r>
            <a:endParaRPr lang="en-GB" dirty="0"/>
          </a:p>
        </p:txBody>
      </p:sp>
      <p:sp>
        <p:nvSpPr>
          <p:cNvPr id="7" name="Content Placeholder 6">
            <a:extLst>
              <a:ext uri="{FF2B5EF4-FFF2-40B4-BE49-F238E27FC236}">
                <a16:creationId xmlns:a16="http://schemas.microsoft.com/office/drawing/2014/main" id="{6B4A96D6-E8F9-491D-8741-729EF7E4EBBB}"/>
              </a:ext>
            </a:extLst>
          </p:cNvPr>
          <p:cNvSpPr>
            <a:spLocks noGrp="1"/>
          </p:cNvSpPr>
          <p:nvPr>
            <p:ph idx="1"/>
          </p:nvPr>
        </p:nvSpPr>
        <p:spPr/>
        <p:txBody>
          <a:bodyPr>
            <a:normAutofit/>
          </a:bodyPr>
          <a:lstStyle/>
          <a:p>
            <a:r>
              <a:rPr lang="en-US" sz="3600" dirty="0"/>
              <a:t>Der </a:t>
            </a:r>
            <a:r>
              <a:rPr lang="en-US" sz="3600" dirty="0" err="1"/>
              <a:t>Energiemix</a:t>
            </a:r>
            <a:endParaRPr lang="en-US" dirty="0"/>
          </a:p>
          <a:p>
            <a:pPr lvl="1"/>
            <a:r>
              <a:rPr lang="en-US" dirty="0" err="1">
                <a:solidFill>
                  <a:srgbClr val="F36F2C"/>
                </a:solidFill>
              </a:rPr>
              <a:t>Regenerativ</a:t>
            </a:r>
            <a:r>
              <a:rPr lang="en-US" dirty="0"/>
              <a:t> vs </a:t>
            </a:r>
            <a:r>
              <a:rPr lang="en-US" dirty="0" err="1"/>
              <a:t>nicht</a:t>
            </a:r>
            <a:r>
              <a:rPr lang="en-US" dirty="0"/>
              <a:t> </a:t>
            </a:r>
            <a:r>
              <a:rPr lang="en-US" dirty="0" err="1"/>
              <a:t>regenerativ</a:t>
            </a:r>
            <a:endParaRPr lang="en-US" dirty="0"/>
          </a:p>
        </p:txBody>
      </p:sp>
      <p:sp>
        <p:nvSpPr>
          <p:cNvPr id="4" name="Footer Placeholder 3">
            <a:extLst>
              <a:ext uri="{FF2B5EF4-FFF2-40B4-BE49-F238E27FC236}">
                <a16:creationId xmlns:a16="http://schemas.microsoft.com/office/drawing/2014/main" id="{27A0665B-A199-43C8-9AB1-A128273C6332}"/>
              </a:ext>
            </a:extLst>
          </p:cNvPr>
          <p:cNvSpPr>
            <a:spLocks noGrp="1"/>
          </p:cNvSpPr>
          <p:nvPr>
            <p:ph type="ftr" sz="quarter" idx="11"/>
          </p:nvPr>
        </p:nvSpPr>
        <p:spPr>
          <a:xfrm>
            <a:off x="838200" y="6311900"/>
            <a:ext cx="6048375" cy="365125"/>
          </a:xfrm>
        </p:spPr>
        <p:txBody>
          <a:bodyPr/>
          <a:lstStyle/>
          <a:p>
            <a:r>
              <a:rPr lang="en-US" dirty="0"/>
              <a:t>Modul 1: </a:t>
            </a:r>
            <a:r>
              <a:rPr lang="en-US" dirty="0" err="1"/>
              <a:t>Grundlagen</a:t>
            </a:r>
            <a:r>
              <a:rPr lang="en-US" dirty="0"/>
              <a:t> der Fusion</a:t>
            </a:r>
            <a:endParaRPr lang="en-GB" dirty="0"/>
          </a:p>
        </p:txBody>
      </p:sp>
      <p:sp>
        <p:nvSpPr>
          <p:cNvPr id="8" name="Slide Number Placeholder 7">
            <a:extLst>
              <a:ext uri="{FF2B5EF4-FFF2-40B4-BE49-F238E27FC236}">
                <a16:creationId xmlns:a16="http://schemas.microsoft.com/office/drawing/2014/main" id="{8FCEE185-C976-4166-B115-9678E1C4C9A1}"/>
              </a:ext>
            </a:extLst>
          </p:cNvPr>
          <p:cNvSpPr>
            <a:spLocks noGrp="1"/>
          </p:cNvSpPr>
          <p:nvPr>
            <p:ph type="sldNum" sz="quarter" idx="12"/>
          </p:nvPr>
        </p:nvSpPr>
        <p:spPr/>
        <p:txBody>
          <a:bodyPr/>
          <a:lstStyle/>
          <a:p>
            <a:fld id="{607FDA0D-75C2-4509-B589-D4A45AB8915E}" type="slidenum">
              <a:rPr lang="en-GB" smtClean="0"/>
              <a:t>2</a:t>
            </a:fld>
            <a:endParaRPr lang="en-GB"/>
          </a:p>
        </p:txBody>
      </p:sp>
      <p:pic>
        <p:nvPicPr>
          <p:cNvPr id="11" name="Picture 10" descr="Chart, pie chart&#10;&#10;Description automatically generated">
            <a:extLst>
              <a:ext uri="{FF2B5EF4-FFF2-40B4-BE49-F238E27FC236}">
                <a16:creationId xmlns:a16="http://schemas.microsoft.com/office/drawing/2014/main" id="{5D72C940-30DE-48BA-B21F-04A4957F1D09}"/>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7192930" y="1690688"/>
            <a:ext cx="4160870" cy="3809538"/>
          </a:xfrm>
          <a:prstGeom prst="rect">
            <a:avLst/>
          </a:prstGeom>
          <a:ln w="19050">
            <a:solidFill>
              <a:srgbClr val="F36F2C"/>
            </a:solidFill>
          </a:ln>
        </p:spPr>
      </p:pic>
      <p:sp>
        <p:nvSpPr>
          <p:cNvPr id="13" name="TextBox 12">
            <a:extLst>
              <a:ext uri="{FF2B5EF4-FFF2-40B4-BE49-F238E27FC236}">
                <a16:creationId xmlns:a16="http://schemas.microsoft.com/office/drawing/2014/main" id="{CB96EDC7-DE35-4B21-B340-C17162CA1756}"/>
              </a:ext>
            </a:extLst>
          </p:cNvPr>
          <p:cNvSpPr txBox="1"/>
          <p:nvPr/>
        </p:nvSpPr>
        <p:spPr>
          <a:xfrm>
            <a:off x="8504807" y="6310312"/>
            <a:ext cx="2610035" cy="461665"/>
          </a:xfrm>
          <a:prstGeom prst="rect">
            <a:avLst/>
          </a:prstGeom>
          <a:noFill/>
        </p:spPr>
        <p:txBody>
          <a:bodyPr wrap="square">
            <a:spAutoFit/>
          </a:bodyPr>
          <a:lstStyle/>
          <a:p>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Quelle: BP </a:t>
            </a:r>
            <a:r>
              <a:rPr lang="en-US" sz="1200" dirty="0" err="1">
                <a:solidFill>
                  <a:srgbClr val="F36F2C"/>
                </a:solidFill>
                <a:latin typeface="Tahoma" panose="020B0604030504040204" pitchFamily="34" charset="0"/>
                <a:ea typeface="Tahoma" panose="020B0604030504040204" pitchFamily="34" charset="0"/>
                <a:cs typeface="Tahoma" panose="020B0604030504040204" pitchFamily="34" charset="0"/>
              </a:rPr>
              <a:t>Statistik</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 der </a:t>
            </a:r>
            <a:r>
              <a:rPr lang="en-US" sz="1200" dirty="0" err="1">
                <a:solidFill>
                  <a:srgbClr val="F36F2C"/>
                </a:solidFill>
                <a:latin typeface="Tahoma" panose="020B0604030504040204" pitchFamily="34" charset="0"/>
                <a:ea typeface="Tahoma" panose="020B0604030504040204" pitchFamily="34" charset="0"/>
                <a:cs typeface="Tahoma" panose="020B0604030504040204" pitchFamily="34" charset="0"/>
              </a:rPr>
              <a:t>weltweiten</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rgbClr val="F36F2C"/>
                </a:solidFill>
                <a:latin typeface="Tahoma" panose="020B0604030504040204" pitchFamily="34" charset="0"/>
                <a:ea typeface="Tahoma" panose="020B0604030504040204" pitchFamily="34" charset="0"/>
                <a:cs typeface="Tahoma" panose="020B0604030504040204" pitchFamily="34" charset="0"/>
              </a:rPr>
              <a:t>Energieversorgung</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 2020. </a:t>
            </a:r>
            <a:endParaRPr lang="en-GB" sz="1200" dirty="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E1CCCCFA-DB81-78C6-E910-3E6D5E84C79F}"/>
              </a:ext>
            </a:extLst>
          </p:cNvPr>
          <p:cNvSpPr txBox="1"/>
          <p:nvPr/>
        </p:nvSpPr>
        <p:spPr>
          <a:xfrm>
            <a:off x="8610600" y="1564243"/>
            <a:ext cx="1199225" cy="369332"/>
          </a:xfrm>
          <a:prstGeom prst="rect">
            <a:avLst/>
          </a:prstGeom>
          <a:solidFill>
            <a:schemeClr val="bg1"/>
          </a:solidFill>
        </p:spPr>
        <p:txBody>
          <a:bodyPr wrap="square" rtlCol="0">
            <a:spAutoFit/>
          </a:bodyPr>
          <a:lstStyle/>
          <a:p>
            <a:r>
              <a:rPr lang="en-US" dirty="0" err="1"/>
              <a:t>Atomkraft</a:t>
            </a:r>
            <a:endParaRPr lang="en-US" dirty="0"/>
          </a:p>
        </p:txBody>
      </p:sp>
      <p:sp>
        <p:nvSpPr>
          <p:cNvPr id="3" name="TextBox 2">
            <a:extLst>
              <a:ext uri="{FF2B5EF4-FFF2-40B4-BE49-F238E27FC236}">
                <a16:creationId xmlns:a16="http://schemas.microsoft.com/office/drawing/2014/main" id="{2F7E6B33-7CE2-F2D7-7D66-BCF7EFF7D9A4}"/>
              </a:ext>
            </a:extLst>
          </p:cNvPr>
          <p:cNvSpPr txBox="1"/>
          <p:nvPr/>
        </p:nvSpPr>
        <p:spPr>
          <a:xfrm>
            <a:off x="6365290" y="1856189"/>
            <a:ext cx="2423604" cy="369332"/>
          </a:xfrm>
          <a:prstGeom prst="rect">
            <a:avLst/>
          </a:prstGeom>
          <a:solidFill>
            <a:schemeClr val="bg1"/>
          </a:solidFill>
        </p:spPr>
        <p:txBody>
          <a:bodyPr wrap="square" rtlCol="0">
            <a:spAutoFit/>
          </a:bodyPr>
          <a:lstStyle/>
          <a:p>
            <a:r>
              <a:rPr lang="en-US" dirty="0"/>
              <a:t>Regenerative </a:t>
            </a:r>
            <a:r>
              <a:rPr lang="en-US" dirty="0" err="1"/>
              <a:t>Energien</a:t>
            </a:r>
            <a:endParaRPr lang="en-US" dirty="0"/>
          </a:p>
        </p:txBody>
      </p:sp>
      <p:sp>
        <p:nvSpPr>
          <p:cNvPr id="5" name="TextBox 4">
            <a:extLst>
              <a:ext uri="{FF2B5EF4-FFF2-40B4-BE49-F238E27FC236}">
                <a16:creationId xmlns:a16="http://schemas.microsoft.com/office/drawing/2014/main" id="{55794EE7-6BF2-B942-99B0-40F073F68318}"/>
              </a:ext>
            </a:extLst>
          </p:cNvPr>
          <p:cNvSpPr txBox="1"/>
          <p:nvPr/>
        </p:nvSpPr>
        <p:spPr>
          <a:xfrm>
            <a:off x="6920329" y="2210517"/>
            <a:ext cx="1724025" cy="646331"/>
          </a:xfrm>
          <a:prstGeom prst="rect">
            <a:avLst/>
          </a:prstGeom>
          <a:solidFill>
            <a:schemeClr val="bg1"/>
          </a:solidFill>
        </p:spPr>
        <p:txBody>
          <a:bodyPr wrap="square" rtlCol="0">
            <a:spAutoFit/>
          </a:bodyPr>
          <a:lstStyle/>
          <a:p>
            <a:r>
              <a:rPr lang="en-US" dirty="0" err="1"/>
              <a:t>Wasserkraft</a:t>
            </a:r>
            <a:endParaRPr lang="en-US" dirty="0"/>
          </a:p>
          <a:p>
            <a:endParaRPr lang="en-US" dirty="0"/>
          </a:p>
        </p:txBody>
      </p:sp>
      <p:sp>
        <p:nvSpPr>
          <p:cNvPr id="9" name="TextBox 8">
            <a:extLst>
              <a:ext uri="{FF2B5EF4-FFF2-40B4-BE49-F238E27FC236}">
                <a16:creationId xmlns:a16="http://schemas.microsoft.com/office/drawing/2014/main" id="{7098FCAB-293D-43AB-F281-C55507080DC9}"/>
              </a:ext>
            </a:extLst>
          </p:cNvPr>
          <p:cNvSpPr txBox="1"/>
          <p:nvPr/>
        </p:nvSpPr>
        <p:spPr>
          <a:xfrm>
            <a:off x="7864875" y="3595455"/>
            <a:ext cx="1323513" cy="369333"/>
          </a:xfrm>
          <a:prstGeom prst="rect">
            <a:avLst/>
          </a:prstGeom>
          <a:solidFill>
            <a:schemeClr val="accent4">
              <a:lumMod val="75000"/>
            </a:schemeClr>
          </a:solidFill>
        </p:spPr>
        <p:txBody>
          <a:bodyPr wrap="square" rtlCol="0">
            <a:spAutoFit/>
          </a:bodyPr>
          <a:lstStyle/>
          <a:p>
            <a:r>
              <a:rPr lang="en-US" dirty="0"/>
              <a:t>Biogas</a:t>
            </a:r>
          </a:p>
        </p:txBody>
      </p:sp>
      <p:sp>
        <p:nvSpPr>
          <p:cNvPr id="10" name="TextBox 9">
            <a:extLst>
              <a:ext uri="{FF2B5EF4-FFF2-40B4-BE49-F238E27FC236}">
                <a16:creationId xmlns:a16="http://schemas.microsoft.com/office/drawing/2014/main" id="{8DBCDD96-F77F-B662-52DB-F506C6E4B298}"/>
              </a:ext>
            </a:extLst>
          </p:cNvPr>
          <p:cNvSpPr txBox="1"/>
          <p:nvPr/>
        </p:nvSpPr>
        <p:spPr>
          <a:xfrm>
            <a:off x="9421091" y="4516582"/>
            <a:ext cx="775854" cy="369332"/>
          </a:xfrm>
          <a:prstGeom prst="rect">
            <a:avLst/>
          </a:prstGeom>
          <a:solidFill>
            <a:schemeClr val="accent2">
              <a:lumMod val="75000"/>
            </a:schemeClr>
          </a:solidFill>
        </p:spPr>
        <p:txBody>
          <a:bodyPr wrap="square" rtlCol="0">
            <a:spAutoFit/>
          </a:bodyPr>
          <a:lstStyle/>
          <a:p>
            <a:r>
              <a:rPr lang="en-US" dirty="0" err="1"/>
              <a:t>Kohle</a:t>
            </a:r>
            <a:endParaRPr lang="en-US" dirty="0"/>
          </a:p>
        </p:txBody>
      </p:sp>
      <p:sp>
        <p:nvSpPr>
          <p:cNvPr id="12" name="TextBox 11">
            <a:extLst>
              <a:ext uri="{FF2B5EF4-FFF2-40B4-BE49-F238E27FC236}">
                <a16:creationId xmlns:a16="http://schemas.microsoft.com/office/drawing/2014/main" id="{3B000993-A26F-5E6A-208E-2BCED3084F9D}"/>
              </a:ext>
            </a:extLst>
          </p:cNvPr>
          <p:cNvSpPr txBox="1"/>
          <p:nvPr/>
        </p:nvSpPr>
        <p:spPr>
          <a:xfrm>
            <a:off x="10111508" y="3117395"/>
            <a:ext cx="510311" cy="369332"/>
          </a:xfrm>
          <a:prstGeom prst="rect">
            <a:avLst/>
          </a:prstGeom>
          <a:solidFill>
            <a:schemeClr val="accent2">
              <a:lumMod val="75000"/>
            </a:schemeClr>
          </a:solidFill>
        </p:spPr>
        <p:txBody>
          <a:bodyPr wrap="square" rtlCol="0">
            <a:spAutoFit/>
          </a:bodyPr>
          <a:lstStyle/>
          <a:p>
            <a:r>
              <a:rPr lang="de-DE" dirty="0"/>
              <a:t>Öl</a:t>
            </a:r>
            <a:endParaRPr lang="en-US" dirty="0"/>
          </a:p>
        </p:txBody>
      </p:sp>
    </p:spTree>
    <p:extLst>
      <p:ext uri="{BB962C8B-B14F-4D97-AF65-F5344CB8AC3E}">
        <p14:creationId xmlns:p14="http://schemas.microsoft.com/office/powerpoint/2010/main" val="182641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419B7-E1B8-417B-820C-B692F2DB38E1}"/>
              </a:ext>
            </a:extLst>
          </p:cNvPr>
          <p:cNvSpPr>
            <a:spLocks noGrp="1"/>
          </p:cNvSpPr>
          <p:nvPr>
            <p:ph type="title"/>
          </p:nvPr>
        </p:nvSpPr>
        <p:spPr/>
        <p:txBody>
          <a:bodyPr/>
          <a:lstStyle/>
          <a:p>
            <a:r>
              <a:rPr lang="en-US" dirty="0" err="1"/>
              <a:t>Leitfähigkeit</a:t>
            </a:r>
            <a:r>
              <a:rPr lang="en-US" dirty="0"/>
              <a:t> von Plasma</a:t>
            </a:r>
            <a:endParaRPr lang="en-GB" dirty="0"/>
          </a:p>
        </p:txBody>
      </p:sp>
      <p:sp>
        <p:nvSpPr>
          <p:cNvPr id="3" name="Content Placeholder 2">
            <a:extLst>
              <a:ext uri="{FF2B5EF4-FFF2-40B4-BE49-F238E27FC236}">
                <a16:creationId xmlns:a16="http://schemas.microsoft.com/office/drawing/2014/main" id="{04836877-3E1C-4ED1-8DF3-96CEE6F7BDF6}"/>
              </a:ext>
            </a:extLst>
          </p:cNvPr>
          <p:cNvSpPr>
            <a:spLocks noGrp="1"/>
          </p:cNvSpPr>
          <p:nvPr>
            <p:ph idx="1"/>
          </p:nvPr>
        </p:nvSpPr>
        <p:spPr/>
        <p:txBody>
          <a:bodyPr>
            <a:normAutofit/>
          </a:bodyPr>
          <a:lstStyle/>
          <a:p>
            <a:r>
              <a:rPr lang="en-US" sz="3200" dirty="0"/>
              <a:t>Plasma </a:t>
            </a:r>
            <a:r>
              <a:rPr lang="en-US" sz="3200" dirty="0" err="1"/>
              <a:t>besteht</a:t>
            </a:r>
            <a:r>
              <a:rPr lang="en-US" sz="3200" dirty="0"/>
              <a:t> </a:t>
            </a:r>
            <a:r>
              <a:rPr lang="en-US" sz="3200" dirty="0" err="1"/>
              <a:t>aus</a:t>
            </a:r>
            <a:r>
              <a:rPr lang="en-US" sz="3200" dirty="0"/>
              <a:t> </a:t>
            </a:r>
            <a:r>
              <a:rPr lang="en-US" sz="3200" dirty="0" err="1"/>
              <a:t>frei</a:t>
            </a:r>
            <a:r>
              <a:rPr lang="en-US" sz="3200" dirty="0"/>
              <a:t> </a:t>
            </a:r>
            <a:r>
              <a:rPr lang="en-US" sz="3200" dirty="0" err="1"/>
              <a:t>beweglichen</a:t>
            </a:r>
            <a:r>
              <a:rPr lang="en-US" sz="3200" dirty="0"/>
              <a:t> </a:t>
            </a:r>
            <a:r>
              <a:rPr lang="en-US" sz="3200" dirty="0" err="1"/>
              <a:t>geladenen</a:t>
            </a:r>
            <a:r>
              <a:rPr lang="en-US" sz="3200" dirty="0"/>
              <a:t> </a:t>
            </a:r>
            <a:r>
              <a:rPr lang="en-US" sz="3200" dirty="0" err="1"/>
              <a:t>Teilchen</a:t>
            </a:r>
            <a:endParaRPr lang="en-US" sz="3200" dirty="0"/>
          </a:p>
          <a:p>
            <a:endParaRPr lang="en-US" sz="3200" dirty="0"/>
          </a:p>
          <a:p>
            <a:r>
              <a:rPr lang="en-US" dirty="0" err="1"/>
              <a:t>Elektrisch</a:t>
            </a:r>
            <a:r>
              <a:rPr lang="en-US" dirty="0"/>
              <a:t> </a:t>
            </a:r>
            <a:r>
              <a:rPr lang="en-US" dirty="0" err="1">
                <a:solidFill>
                  <a:srgbClr val="F36F2C"/>
                </a:solidFill>
              </a:rPr>
              <a:t>leitfähig</a:t>
            </a:r>
            <a:endParaRPr lang="en-US" dirty="0">
              <a:solidFill>
                <a:srgbClr val="F36F2C"/>
              </a:solidFill>
            </a:endParaRPr>
          </a:p>
          <a:p>
            <a:pPr lvl="1"/>
            <a:r>
              <a:rPr lang="en-US" dirty="0" err="1">
                <a:solidFill>
                  <a:srgbClr val="F36F2C"/>
                </a:solidFill>
              </a:rPr>
              <a:t>Ströme</a:t>
            </a:r>
            <a:r>
              <a:rPr lang="en-US" dirty="0">
                <a:solidFill>
                  <a:srgbClr val="F36F2C"/>
                </a:solidFill>
              </a:rPr>
              <a:t> </a:t>
            </a:r>
            <a:r>
              <a:rPr lang="en-US" dirty="0" err="1">
                <a:solidFill>
                  <a:schemeClr val="bg1"/>
                </a:solidFill>
              </a:rPr>
              <a:t>im</a:t>
            </a:r>
            <a:r>
              <a:rPr lang="en-US" dirty="0">
                <a:solidFill>
                  <a:schemeClr val="bg1"/>
                </a:solidFill>
              </a:rPr>
              <a:t> Plasma</a:t>
            </a:r>
          </a:p>
          <a:p>
            <a:pPr lvl="1"/>
            <a:endParaRPr lang="en-US" dirty="0"/>
          </a:p>
          <a:p>
            <a:r>
              <a:rPr lang="en-US" sz="2800" dirty="0" err="1"/>
              <a:t>Reagiert</a:t>
            </a:r>
            <a:r>
              <a:rPr lang="en-US" sz="2800" dirty="0"/>
              <a:t> </a:t>
            </a:r>
            <a:r>
              <a:rPr lang="en-US" sz="2800" dirty="0" err="1"/>
              <a:t>empfindlich</a:t>
            </a:r>
            <a:r>
              <a:rPr lang="en-US" sz="2800" dirty="0"/>
              <a:t> auf</a:t>
            </a:r>
          </a:p>
          <a:p>
            <a:pPr lvl="1"/>
            <a:r>
              <a:rPr lang="en-US" sz="3200" dirty="0" err="1">
                <a:solidFill>
                  <a:srgbClr val="F36F2C"/>
                </a:solidFill>
              </a:rPr>
              <a:t>Elektrische</a:t>
            </a:r>
            <a:r>
              <a:rPr lang="en-US" sz="3200" dirty="0">
                <a:solidFill>
                  <a:srgbClr val="F36F2C"/>
                </a:solidFill>
              </a:rPr>
              <a:t> Felder</a:t>
            </a:r>
          </a:p>
          <a:p>
            <a:pPr lvl="1"/>
            <a:r>
              <a:rPr lang="en-US" sz="3200" dirty="0" err="1">
                <a:solidFill>
                  <a:srgbClr val="F36F2C"/>
                </a:solidFill>
              </a:rPr>
              <a:t>Magnetfelder</a:t>
            </a:r>
            <a:endParaRPr lang="en-GB" sz="3200" dirty="0">
              <a:solidFill>
                <a:srgbClr val="F36F2C"/>
              </a:solidFill>
            </a:endParaRPr>
          </a:p>
        </p:txBody>
      </p:sp>
      <p:sp>
        <p:nvSpPr>
          <p:cNvPr id="4" name="Footer Placeholder 3">
            <a:extLst>
              <a:ext uri="{FF2B5EF4-FFF2-40B4-BE49-F238E27FC236}">
                <a16:creationId xmlns:a16="http://schemas.microsoft.com/office/drawing/2014/main" id="{D0A954C8-4AE0-4167-80A1-8887AE1CE069}"/>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79DE8CB2-F703-43E7-9545-9D6F93EC2B7E}"/>
              </a:ext>
            </a:extLst>
          </p:cNvPr>
          <p:cNvSpPr>
            <a:spLocks noGrp="1"/>
          </p:cNvSpPr>
          <p:nvPr>
            <p:ph type="sldNum" sz="quarter" idx="12"/>
          </p:nvPr>
        </p:nvSpPr>
        <p:spPr/>
        <p:txBody>
          <a:bodyPr/>
          <a:lstStyle/>
          <a:p>
            <a:fld id="{607FDA0D-75C2-4509-B589-D4A45AB8915E}" type="slidenum">
              <a:rPr lang="en-GB" smtClean="0"/>
              <a:t>20</a:t>
            </a:fld>
            <a:endParaRPr lang="en-GB"/>
          </a:p>
        </p:txBody>
      </p:sp>
      <p:pic>
        <p:nvPicPr>
          <p:cNvPr id="6" name="Picture 5" descr="A picture containing bubble chart&#10;&#10;Description automatically generated">
            <a:extLst>
              <a:ext uri="{FF2B5EF4-FFF2-40B4-BE49-F238E27FC236}">
                <a16:creationId xmlns:a16="http://schemas.microsoft.com/office/drawing/2014/main" id="{17073E2C-607C-480B-AC5E-FCA6DBE0630D}"/>
              </a:ext>
            </a:extLst>
          </p:cNvPr>
          <p:cNvPicPr>
            <a:picLocks noChangeAspect="1"/>
          </p:cNvPicPr>
          <p:nvPr/>
        </p:nvPicPr>
        <p:blipFill rotWithShape="1">
          <a:blip r:embed="rId2">
            <a:extLst>
              <a:ext uri="{28A0092B-C50C-407E-A947-70E740481C1C}">
                <a14:useLocalDpi xmlns:a14="http://schemas.microsoft.com/office/drawing/2010/main" val="0"/>
              </a:ext>
            </a:extLst>
          </a:blip>
          <a:srcRect l="54176" t="57934" b="2662"/>
          <a:stretch/>
        </p:blipFill>
        <p:spPr>
          <a:xfrm>
            <a:off x="6539198" y="2622177"/>
            <a:ext cx="4814602" cy="3223214"/>
          </a:xfrm>
          <a:prstGeom prst="rect">
            <a:avLst/>
          </a:prstGeom>
          <a:solidFill>
            <a:schemeClr val="bg1"/>
          </a:solidFill>
          <a:ln w="19050">
            <a:solidFill>
              <a:srgbClr val="F36F2C"/>
            </a:solidFill>
          </a:ln>
        </p:spPr>
      </p:pic>
    </p:spTree>
    <p:extLst>
      <p:ext uri="{BB962C8B-B14F-4D97-AF65-F5344CB8AC3E}">
        <p14:creationId xmlns:p14="http://schemas.microsoft.com/office/powerpoint/2010/main" val="72430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BD7E3-4588-4822-9148-B85E67B7012A}"/>
              </a:ext>
            </a:extLst>
          </p:cNvPr>
          <p:cNvSpPr>
            <a:spLocks noGrp="1"/>
          </p:cNvSpPr>
          <p:nvPr>
            <p:ph type="title"/>
          </p:nvPr>
        </p:nvSpPr>
        <p:spPr/>
        <p:txBody>
          <a:bodyPr/>
          <a:lstStyle/>
          <a:p>
            <a:r>
              <a:rPr lang="en-US" dirty="0" err="1"/>
              <a:t>Beispiele</a:t>
            </a:r>
            <a:r>
              <a:rPr lang="en-US" dirty="0"/>
              <a:t> für </a:t>
            </a:r>
            <a:r>
              <a:rPr lang="en-US" dirty="0" err="1"/>
              <a:t>Plasmen</a:t>
            </a:r>
            <a:endParaRPr lang="en-GB" dirty="0"/>
          </a:p>
        </p:txBody>
      </p:sp>
      <p:sp>
        <p:nvSpPr>
          <p:cNvPr id="3" name="Content Placeholder 2">
            <a:extLst>
              <a:ext uri="{FF2B5EF4-FFF2-40B4-BE49-F238E27FC236}">
                <a16:creationId xmlns:a16="http://schemas.microsoft.com/office/drawing/2014/main" id="{1E039B21-6501-4973-87F8-828F22FCDC2E}"/>
              </a:ext>
            </a:extLst>
          </p:cNvPr>
          <p:cNvSpPr>
            <a:spLocks noGrp="1"/>
          </p:cNvSpPr>
          <p:nvPr>
            <p:ph idx="1"/>
          </p:nvPr>
        </p:nvSpPr>
        <p:spPr/>
        <p:txBody>
          <a:bodyPr/>
          <a:lstStyle/>
          <a:p>
            <a:r>
              <a:rPr lang="en-US" sz="2800" dirty="0" err="1"/>
              <a:t>Häufigster</a:t>
            </a:r>
            <a:r>
              <a:rPr lang="en-US" sz="2800" dirty="0"/>
              <a:t> </a:t>
            </a:r>
            <a:r>
              <a:rPr lang="en-US" sz="2800" dirty="0" err="1"/>
              <a:t>Aggregatzustand</a:t>
            </a:r>
            <a:r>
              <a:rPr lang="en-US" sz="2800" dirty="0"/>
              <a:t> </a:t>
            </a:r>
            <a:r>
              <a:rPr lang="en-US" sz="2800" dirty="0" err="1"/>
              <a:t>im</a:t>
            </a:r>
            <a:r>
              <a:rPr lang="en-US" sz="2800" dirty="0"/>
              <a:t> </a:t>
            </a:r>
            <a:br>
              <a:rPr lang="en-US" sz="2800" dirty="0"/>
            </a:br>
            <a:r>
              <a:rPr lang="en-US" sz="2800" dirty="0" err="1"/>
              <a:t>Universum</a:t>
            </a:r>
            <a:r>
              <a:rPr lang="en-US" sz="2800" dirty="0"/>
              <a:t>!</a:t>
            </a:r>
          </a:p>
          <a:p>
            <a:endParaRPr lang="en-US" sz="2400" dirty="0"/>
          </a:p>
          <a:p>
            <a:r>
              <a:rPr lang="en-GB" sz="2000" dirty="0" err="1">
                <a:cs typeface="Calibri"/>
              </a:rPr>
              <a:t>Nordlichter</a:t>
            </a:r>
            <a:r>
              <a:rPr lang="en-GB" sz="2000" dirty="0">
                <a:cs typeface="Calibri"/>
              </a:rPr>
              <a:t> (Aurora Borealis)</a:t>
            </a:r>
          </a:p>
          <a:p>
            <a:r>
              <a:rPr lang="en-GB" sz="2000" dirty="0" err="1">
                <a:cs typeface="Calibri"/>
              </a:rPr>
              <a:t>Neonlichter</a:t>
            </a:r>
            <a:endParaRPr lang="en-GB" sz="2000" dirty="0">
              <a:cs typeface="Calibri"/>
            </a:endParaRPr>
          </a:p>
          <a:p>
            <a:r>
              <a:rPr lang="en-GB" sz="2000" dirty="0" err="1">
                <a:ea typeface="+mn-lt"/>
                <a:cs typeface="+mn-lt"/>
              </a:rPr>
              <a:t>Blitze</a:t>
            </a:r>
            <a:endParaRPr lang="en-GB" sz="2000" dirty="0">
              <a:ea typeface="+mn-lt"/>
              <a:cs typeface="+mn-lt"/>
            </a:endParaRPr>
          </a:p>
          <a:p>
            <a:r>
              <a:rPr lang="en-GB" sz="2000" dirty="0" err="1">
                <a:ea typeface="+mn-lt"/>
                <a:cs typeface="+mn-lt"/>
              </a:rPr>
              <a:t>Plasmaentladung</a:t>
            </a:r>
            <a:endParaRPr lang="en-GB" sz="2000" dirty="0">
              <a:ea typeface="+mn-lt"/>
              <a:cs typeface="+mn-lt"/>
            </a:endParaRPr>
          </a:p>
          <a:p>
            <a:r>
              <a:rPr lang="en-GB" sz="2000" dirty="0" err="1">
                <a:ea typeface="+mn-lt"/>
                <a:cs typeface="+mn-lt"/>
              </a:rPr>
              <a:t>Sonne</a:t>
            </a:r>
            <a:endParaRPr lang="en-GB" sz="2000" dirty="0">
              <a:ea typeface="+mn-lt"/>
              <a:cs typeface="+mn-lt"/>
            </a:endParaRPr>
          </a:p>
          <a:p>
            <a:r>
              <a:rPr lang="en-GB" sz="2000" dirty="0">
                <a:cs typeface="Calibri"/>
              </a:rPr>
              <a:t>Das </a:t>
            </a:r>
            <a:r>
              <a:rPr lang="en-GB" sz="2000" dirty="0" err="1">
                <a:cs typeface="Calibri"/>
              </a:rPr>
              <a:t>Innere</a:t>
            </a:r>
            <a:r>
              <a:rPr lang="en-GB" sz="2000" dirty="0">
                <a:cs typeface="Calibri"/>
              </a:rPr>
              <a:t> </a:t>
            </a:r>
            <a:r>
              <a:rPr lang="en-GB" sz="2000" dirty="0" err="1">
                <a:cs typeface="Calibri"/>
              </a:rPr>
              <a:t>eines</a:t>
            </a:r>
            <a:r>
              <a:rPr lang="en-GB" sz="2000" dirty="0">
                <a:cs typeface="Calibri"/>
              </a:rPr>
              <a:t> Tokamaks</a:t>
            </a:r>
          </a:p>
          <a:p>
            <a:endParaRPr lang="en-GB" dirty="0"/>
          </a:p>
        </p:txBody>
      </p:sp>
      <p:sp>
        <p:nvSpPr>
          <p:cNvPr id="4" name="Footer Placeholder 3">
            <a:extLst>
              <a:ext uri="{FF2B5EF4-FFF2-40B4-BE49-F238E27FC236}">
                <a16:creationId xmlns:a16="http://schemas.microsoft.com/office/drawing/2014/main" id="{A7EBAE36-FFD8-4220-9650-E109592B766B}"/>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A815A63B-53CB-4112-A726-821C30C791DB}"/>
              </a:ext>
            </a:extLst>
          </p:cNvPr>
          <p:cNvSpPr>
            <a:spLocks noGrp="1"/>
          </p:cNvSpPr>
          <p:nvPr>
            <p:ph type="sldNum" sz="quarter" idx="12"/>
          </p:nvPr>
        </p:nvSpPr>
        <p:spPr/>
        <p:txBody>
          <a:bodyPr/>
          <a:lstStyle/>
          <a:p>
            <a:fld id="{607FDA0D-75C2-4509-B589-D4A45AB8915E}" type="slidenum">
              <a:rPr lang="en-GB" smtClean="0"/>
              <a:t>21</a:t>
            </a:fld>
            <a:endParaRPr lang="en-GB"/>
          </a:p>
        </p:txBody>
      </p:sp>
      <p:pic>
        <p:nvPicPr>
          <p:cNvPr id="9" name="Picture 8" descr="A picture containing text&#10;&#10;Description automatically generated">
            <a:extLst>
              <a:ext uri="{FF2B5EF4-FFF2-40B4-BE49-F238E27FC236}">
                <a16:creationId xmlns:a16="http://schemas.microsoft.com/office/drawing/2014/main" id="{3F2ADBA9-F763-4FB4-B6B7-A65FA4839561}"/>
              </a:ext>
            </a:extLst>
          </p:cNvPr>
          <p:cNvPicPr>
            <a:picLocks noChangeAspect="1"/>
          </p:cNvPicPr>
          <p:nvPr/>
        </p:nvPicPr>
        <p:blipFill rotWithShape="1">
          <a:blip r:embed="rId2">
            <a:extLst>
              <a:ext uri="{28A0092B-C50C-407E-A947-70E740481C1C}">
                <a14:useLocalDpi xmlns:a14="http://schemas.microsoft.com/office/drawing/2010/main" val="0"/>
              </a:ext>
            </a:extLst>
          </a:blip>
          <a:srcRect l="-1" r="18480"/>
          <a:stretch/>
        </p:blipFill>
        <p:spPr>
          <a:xfrm>
            <a:off x="6329847" y="-10160"/>
            <a:ext cx="5862153" cy="6067425"/>
          </a:xfrm>
          <a:prstGeom prst="rect">
            <a:avLst/>
          </a:prstGeom>
          <a:ln w="19050">
            <a:solidFill>
              <a:srgbClr val="F36F2C"/>
            </a:solidFill>
          </a:ln>
        </p:spPr>
      </p:pic>
    </p:spTree>
    <p:extLst>
      <p:ext uri="{BB962C8B-B14F-4D97-AF65-F5344CB8AC3E}">
        <p14:creationId xmlns:p14="http://schemas.microsoft.com/office/powerpoint/2010/main" val="357123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673C-5368-4718-98F8-1B43BDB199A9}"/>
              </a:ext>
            </a:extLst>
          </p:cNvPr>
          <p:cNvSpPr>
            <a:spLocks noGrp="1"/>
          </p:cNvSpPr>
          <p:nvPr>
            <p:ph type="title"/>
          </p:nvPr>
        </p:nvSpPr>
        <p:spPr/>
        <p:txBody>
          <a:bodyPr/>
          <a:lstStyle/>
          <a:p>
            <a:r>
              <a:rPr lang="en-US" dirty="0" err="1"/>
              <a:t>Unterrichtsübung</a:t>
            </a:r>
            <a:r>
              <a:rPr lang="en-US" dirty="0"/>
              <a:t> 1.3 – Multiple Choice</a:t>
            </a:r>
            <a:endParaRPr lang="en-GB" dirty="0"/>
          </a:p>
        </p:txBody>
      </p:sp>
      <p:sp>
        <p:nvSpPr>
          <p:cNvPr id="3" name="Content Placeholder 2">
            <a:extLst>
              <a:ext uri="{FF2B5EF4-FFF2-40B4-BE49-F238E27FC236}">
                <a16:creationId xmlns:a16="http://schemas.microsoft.com/office/drawing/2014/main" id="{770500E1-7CD4-472C-87CF-4E6319EF957E}"/>
              </a:ext>
            </a:extLst>
          </p:cNvPr>
          <p:cNvSpPr>
            <a:spLocks noGrp="1"/>
          </p:cNvSpPr>
          <p:nvPr>
            <p:ph idx="1"/>
          </p:nvPr>
        </p:nvSpPr>
        <p:spPr>
          <a:xfrm>
            <a:off x="838200" y="1690688"/>
            <a:ext cx="10515600" cy="4376737"/>
          </a:xfrm>
        </p:spPr>
        <p:txBody>
          <a:bodyPr/>
          <a:lstStyle/>
          <a:p>
            <a:pPr marL="0" indent="0">
              <a:buNone/>
            </a:pPr>
            <a:r>
              <a:rPr lang="de-DE" sz="2000" dirty="0">
                <a:ea typeface="+mn-lt"/>
                <a:cs typeface="+mn-lt"/>
              </a:rPr>
              <a:t>Ein Plasma unterscheidet sich von einem Gas also dadurch, dass die Masse der enthaltenen Teilchen geladen oder neutral ist. Allerdings kann man bei den meisten Plasmen beobachten, dass sie leuchten, während Gase oft farblos sind und definitiv nicht leuchten. Warum glühen Plasmen eigentlich?</a:t>
            </a:r>
            <a:endParaRPr lang="nl-NL" sz="2000" dirty="0">
              <a:ea typeface="+mn-lt"/>
              <a:cs typeface="+mn-lt"/>
            </a:endParaRPr>
          </a:p>
          <a:p>
            <a:pPr marL="457200" indent="-457200">
              <a:buFont typeface="+mj-lt"/>
              <a:buAutoNum type="alphaLcParenR"/>
            </a:pPr>
            <a:r>
              <a:rPr lang="de-DE" sz="2000" dirty="0">
                <a:cs typeface="Calibri"/>
              </a:rPr>
              <a:t>Eine ausreichend hohe Temperatur lässt alle Objekte erstrahlen. Plasmen glühen also von Natur aus wegen der hohen Temperatur. </a:t>
            </a:r>
          </a:p>
          <a:p>
            <a:pPr marL="457200" indent="-457200">
              <a:buFont typeface="+mj-lt"/>
              <a:buAutoNum type="alphaLcParenR"/>
            </a:pPr>
            <a:r>
              <a:rPr lang="de-DE" sz="2000" dirty="0">
                <a:cs typeface="Calibri"/>
              </a:rPr>
              <a:t>Die geladenen Teilchen bewegen sich frei. Sobald ein freies Elektron und ein Ion zusammenstoßen, können sie unter Umständen zu einer neuen Einheit verschmelzen. Bei diesem Rekombinationsprozess verbinden sich die geladenen Teilchen zu einem neutralen Teilchen, und es wird Licht emittiert. Wenn das emittierte Licht im sichtbaren Spektrum liegt, beginnt das Plasma zu leuchten. </a:t>
            </a:r>
          </a:p>
          <a:p>
            <a:pPr marL="457200" indent="-457200">
              <a:buFont typeface="+mj-lt"/>
              <a:buAutoNum type="alphaLcParenR"/>
            </a:pPr>
            <a:r>
              <a:rPr lang="de-DE" sz="2000" dirty="0">
                <a:cs typeface="Calibri"/>
              </a:rPr>
              <a:t>Bei einigen Kernreaktionen wird Licht emittiert. Wenn das emittierte Licht im sichtbaren Bereich liegt, beginnt das Plasma zu leuchten.</a:t>
            </a:r>
            <a:endParaRPr lang="en-GB" dirty="0"/>
          </a:p>
        </p:txBody>
      </p:sp>
      <p:sp>
        <p:nvSpPr>
          <p:cNvPr id="4" name="Footer Placeholder 3">
            <a:extLst>
              <a:ext uri="{FF2B5EF4-FFF2-40B4-BE49-F238E27FC236}">
                <a16:creationId xmlns:a16="http://schemas.microsoft.com/office/drawing/2014/main" id="{09C175BD-A37F-466C-8EF2-D571CCA8FB49}"/>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F15EF147-4D08-4504-A5AF-99E6C6F7EC4E}"/>
              </a:ext>
            </a:extLst>
          </p:cNvPr>
          <p:cNvSpPr>
            <a:spLocks noGrp="1"/>
          </p:cNvSpPr>
          <p:nvPr>
            <p:ph type="sldNum" sz="quarter" idx="12"/>
          </p:nvPr>
        </p:nvSpPr>
        <p:spPr/>
        <p:txBody>
          <a:bodyPr/>
          <a:lstStyle/>
          <a:p>
            <a:fld id="{607FDA0D-75C2-4509-B589-D4A45AB8915E}" type="slidenum">
              <a:rPr lang="en-GB" smtClean="0"/>
              <a:t>22</a:t>
            </a:fld>
            <a:endParaRPr lang="en-GB"/>
          </a:p>
        </p:txBody>
      </p:sp>
    </p:spTree>
    <p:extLst>
      <p:ext uri="{BB962C8B-B14F-4D97-AF65-F5344CB8AC3E}">
        <p14:creationId xmlns:p14="http://schemas.microsoft.com/office/powerpoint/2010/main" val="400683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673C-5368-4718-98F8-1B43BDB199A9}"/>
              </a:ext>
            </a:extLst>
          </p:cNvPr>
          <p:cNvSpPr>
            <a:spLocks noGrp="1"/>
          </p:cNvSpPr>
          <p:nvPr>
            <p:ph type="title"/>
          </p:nvPr>
        </p:nvSpPr>
        <p:spPr/>
        <p:txBody>
          <a:bodyPr/>
          <a:lstStyle/>
          <a:p>
            <a:r>
              <a:rPr lang="en-US" dirty="0" err="1"/>
              <a:t>Unterrichtsübung</a:t>
            </a:r>
            <a:r>
              <a:rPr lang="en-US" dirty="0"/>
              <a:t> 1.3 – </a:t>
            </a:r>
            <a:r>
              <a:rPr lang="en-US" dirty="0" err="1"/>
              <a:t>Auflösung</a:t>
            </a:r>
            <a:endParaRPr lang="en-GB" dirty="0"/>
          </a:p>
        </p:txBody>
      </p:sp>
      <p:sp>
        <p:nvSpPr>
          <p:cNvPr id="3" name="Content Placeholder 2">
            <a:extLst>
              <a:ext uri="{FF2B5EF4-FFF2-40B4-BE49-F238E27FC236}">
                <a16:creationId xmlns:a16="http://schemas.microsoft.com/office/drawing/2014/main" id="{770500E1-7CD4-472C-87CF-4E6319EF957E}"/>
              </a:ext>
            </a:extLst>
          </p:cNvPr>
          <p:cNvSpPr>
            <a:spLocks noGrp="1"/>
          </p:cNvSpPr>
          <p:nvPr>
            <p:ph idx="1"/>
          </p:nvPr>
        </p:nvSpPr>
        <p:spPr/>
        <p:txBody>
          <a:bodyPr/>
          <a:lstStyle/>
          <a:p>
            <a:pPr marL="0" indent="0">
              <a:buNone/>
            </a:pPr>
            <a:r>
              <a:rPr lang="de-DE" sz="2000" dirty="0">
                <a:ea typeface="+mn-lt"/>
                <a:cs typeface="+mn-lt"/>
              </a:rPr>
              <a:t>Ein Plasma unterscheidet sich von einem Gas also dadurch, dass die Masse der enthaltenen Teilchen geladen oder neutral ist. Allerdings kann man bei den meisten Plasmen beobachten, dass sie leuchten, während Gase oft farblos sind und definitiv nicht leuchten. Warum glühen Plasmen eigentlich?</a:t>
            </a:r>
            <a:endParaRPr lang="nl-NL" sz="2000" dirty="0">
              <a:ea typeface="+mn-lt"/>
              <a:cs typeface="+mn-lt"/>
            </a:endParaRPr>
          </a:p>
          <a:p>
            <a:pPr marL="457200" indent="-457200">
              <a:buFont typeface="+mj-lt"/>
              <a:buAutoNum type="alphaLcParenR"/>
            </a:pPr>
            <a:r>
              <a:rPr lang="de-DE" sz="2000" dirty="0">
                <a:cs typeface="Calibri"/>
              </a:rPr>
              <a:t>Eine ausreichend hohe Temperatur lässt alle Objekte erstrahlen. Plasmen glühen also von Natur aus wegen der hohen Temperatur. </a:t>
            </a:r>
          </a:p>
          <a:p>
            <a:pPr marL="457200" indent="-457200">
              <a:buFont typeface="+mj-lt"/>
              <a:buAutoNum type="alphaLcParenR"/>
            </a:pPr>
            <a:r>
              <a:rPr lang="de-DE" sz="2000" dirty="0">
                <a:solidFill>
                  <a:srgbClr val="F36F2C"/>
                </a:solidFill>
                <a:cs typeface="Calibri"/>
              </a:rPr>
              <a:t>Die geladenen Teilchen bewegen sich frei. Sobald ein freies Elektron und ein Ion zusammenstoßen, können sie unter Umständen zu einer neuen Einheit verschmelzen. Bei diesem Rekombinationsprozess verbinden sich die geladenen Teilchen zu einem neutralen Teilchen, und es wird Licht emittiert. Wenn das emittierte Licht im sichtbaren Spektrum liegt, beginnt das Plasma zu leuchten. </a:t>
            </a:r>
          </a:p>
          <a:p>
            <a:pPr marL="457200" indent="-457200">
              <a:buFont typeface="+mj-lt"/>
              <a:buAutoNum type="alphaLcParenR"/>
            </a:pPr>
            <a:r>
              <a:rPr lang="de-DE" sz="2000" dirty="0">
                <a:cs typeface="Calibri"/>
              </a:rPr>
              <a:t>Bei einigen Kernreaktionen wird Licht emittiert. Wenn das emittierte Licht im sichtbaren Bereich liegt, beginnt das Plasma zu leuchten.</a:t>
            </a:r>
            <a:endParaRPr lang="en-GB" sz="2000" dirty="0"/>
          </a:p>
          <a:p>
            <a:endParaRPr lang="en-GB" dirty="0"/>
          </a:p>
        </p:txBody>
      </p:sp>
      <p:sp>
        <p:nvSpPr>
          <p:cNvPr id="4" name="Footer Placeholder 3">
            <a:extLst>
              <a:ext uri="{FF2B5EF4-FFF2-40B4-BE49-F238E27FC236}">
                <a16:creationId xmlns:a16="http://schemas.microsoft.com/office/drawing/2014/main" id="{09C175BD-A37F-466C-8EF2-D571CCA8FB49}"/>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F15EF147-4D08-4504-A5AF-99E6C6F7EC4E}"/>
              </a:ext>
            </a:extLst>
          </p:cNvPr>
          <p:cNvSpPr>
            <a:spLocks noGrp="1"/>
          </p:cNvSpPr>
          <p:nvPr>
            <p:ph type="sldNum" sz="quarter" idx="12"/>
          </p:nvPr>
        </p:nvSpPr>
        <p:spPr/>
        <p:txBody>
          <a:bodyPr/>
          <a:lstStyle/>
          <a:p>
            <a:fld id="{607FDA0D-75C2-4509-B589-D4A45AB8915E}" type="slidenum">
              <a:rPr lang="en-GB" smtClean="0"/>
              <a:t>23</a:t>
            </a:fld>
            <a:endParaRPr lang="en-GB"/>
          </a:p>
        </p:txBody>
      </p:sp>
    </p:spTree>
    <p:extLst>
      <p:ext uri="{BB962C8B-B14F-4D97-AF65-F5344CB8AC3E}">
        <p14:creationId xmlns:p14="http://schemas.microsoft.com/office/powerpoint/2010/main" val="4151705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0C9E5-29CE-40A9-B1A4-E3171AF56678}"/>
              </a:ext>
            </a:extLst>
          </p:cNvPr>
          <p:cNvSpPr>
            <a:spLocks noGrp="1"/>
          </p:cNvSpPr>
          <p:nvPr>
            <p:ph type="title"/>
          </p:nvPr>
        </p:nvSpPr>
        <p:spPr/>
        <p:txBody>
          <a:bodyPr/>
          <a:lstStyle/>
          <a:p>
            <a:r>
              <a:rPr lang="en-US" dirty="0" err="1"/>
              <a:t>Elektrisches</a:t>
            </a:r>
            <a:r>
              <a:rPr lang="en-US" dirty="0"/>
              <a:t> Feld</a:t>
            </a:r>
            <a:endParaRPr lang="en-GB" dirty="0"/>
          </a:p>
        </p:txBody>
      </p:sp>
      <p:sp>
        <p:nvSpPr>
          <p:cNvPr id="3" name="Content Placeholder 2">
            <a:extLst>
              <a:ext uri="{FF2B5EF4-FFF2-40B4-BE49-F238E27FC236}">
                <a16:creationId xmlns:a16="http://schemas.microsoft.com/office/drawing/2014/main" id="{8A842E16-340E-4239-9C11-67853ABAC9BC}"/>
              </a:ext>
            </a:extLst>
          </p:cNvPr>
          <p:cNvSpPr>
            <a:spLocks noGrp="1"/>
          </p:cNvSpPr>
          <p:nvPr>
            <p:ph idx="1"/>
          </p:nvPr>
        </p:nvSpPr>
        <p:spPr/>
        <p:txBody>
          <a:bodyPr/>
          <a:lstStyle/>
          <a:p>
            <a:r>
              <a:rPr lang="de-DE" sz="2800" dirty="0">
                <a:cs typeface="Calibri"/>
              </a:rPr>
              <a:t>Ladung beeinflusst die Umgebung</a:t>
            </a:r>
            <a:endParaRPr lang="nl-NL" sz="2800" dirty="0">
              <a:cs typeface="Calibri"/>
            </a:endParaRPr>
          </a:p>
          <a:p>
            <a:r>
              <a:rPr lang="en-GB" sz="2800" dirty="0" err="1">
                <a:cs typeface="Calibri"/>
              </a:rPr>
              <a:t>Hohe</a:t>
            </a:r>
            <a:r>
              <a:rPr lang="en-GB" sz="2800" dirty="0">
                <a:cs typeface="Calibri"/>
              </a:rPr>
              <a:t> </a:t>
            </a:r>
            <a:r>
              <a:rPr lang="en-GB" sz="2800" dirty="0" err="1">
                <a:cs typeface="Calibri"/>
              </a:rPr>
              <a:t>Feldstärke</a:t>
            </a:r>
            <a:r>
              <a:rPr lang="en-GB" sz="2800" dirty="0">
                <a:cs typeface="Calibri"/>
              </a:rPr>
              <a:t> in der </a:t>
            </a:r>
            <a:r>
              <a:rPr lang="en-GB" sz="2800" dirty="0" err="1">
                <a:cs typeface="Calibri"/>
              </a:rPr>
              <a:t>Nähe</a:t>
            </a:r>
            <a:r>
              <a:rPr lang="en-GB" sz="2800" dirty="0">
                <a:cs typeface="Calibri"/>
              </a:rPr>
              <a:t> der </a:t>
            </a:r>
            <a:r>
              <a:rPr lang="en-GB" sz="2800" dirty="0" err="1">
                <a:solidFill>
                  <a:srgbClr val="F36F2C"/>
                </a:solidFill>
                <a:cs typeface="Calibri"/>
              </a:rPr>
              <a:t>Ladung</a:t>
            </a:r>
            <a:r>
              <a:rPr lang="en-GB" sz="2800" dirty="0">
                <a:cs typeface="Calibri"/>
              </a:rPr>
              <a:t>.</a:t>
            </a:r>
            <a:endParaRPr lang="en-GB" sz="2800" dirty="0">
              <a:solidFill>
                <a:srgbClr val="F36F2C"/>
              </a:solidFill>
              <a:cs typeface="Calibri"/>
            </a:endParaRPr>
          </a:p>
          <a:p>
            <a:endParaRPr lang="en-GB" sz="2800" dirty="0">
              <a:solidFill>
                <a:srgbClr val="F36F2C"/>
              </a:solidFill>
              <a:cs typeface="Calibri"/>
            </a:endParaRPr>
          </a:p>
          <a:p>
            <a:r>
              <a:rPr lang="en-GB" dirty="0" err="1">
                <a:solidFill>
                  <a:srgbClr val="F36F2C"/>
                </a:solidFill>
                <a:cs typeface="Calibri"/>
              </a:rPr>
              <a:t>Elektrische</a:t>
            </a:r>
            <a:r>
              <a:rPr lang="en-GB" dirty="0">
                <a:solidFill>
                  <a:srgbClr val="F36F2C"/>
                </a:solidFill>
                <a:cs typeface="Calibri"/>
              </a:rPr>
              <a:t> </a:t>
            </a:r>
            <a:r>
              <a:rPr lang="en-GB" dirty="0" err="1">
                <a:solidFill>
                  <a:srgbClr val="F36F2C"/>
                </a:solidFill>
                <a:cs typeface="Calibri"/>
              </a:rPr>
              <a:t>Feldlinien</a:t>
            </a:r>
            <a:endParaRPr lang="en-GB" dirty="0">
              <a:solidFill>
                <a:srgbClr val="F36F2C"/>
              </a:solidFill>
              <a:cs typeface="Calibri"/>
            </a:endParaRPr>
          </a:p>
          <a:p>
            <a:pPr lvl="1" indent="-342900"/>
            <a:r>
              <a:rPr lang="en-GB" dirty="0" err="1">
                <a:cs typeface="Calibri"/>
              </a:rPr>
              <a:t>Imaginär</a:t>
            </a:r>
            <a:endParaRPr lang="en-GB" dirty="0">
              <a:cs typeface="Calibri"/>
            </a:endParaRPr>
          </a:p>
          <a:p>
            <a:pPr lvl="1" indent="-342900"/>
            <a:r>
              <a:rPr lang="en-GB" dirty="0" err="1">
                <a:cs typeface="Calibri"/>
              </a:rPr>
              <a:t>Kreuzen</a:t>
            </a:r>
            <a:r>
              <a:rPr lang="en-GB" dirty="0">
                <a:cs typeface="Calibri"/>
              </a:rPr>
              <a:t> </a:t>
            </a:r>
            <a:r>
              <a:rPr lang="en-GB" dirty="0" err="1">
                <a:cs typeface="Calibri"/>
              </a:rPr>
              <a:t>einander</a:t>
            </a:r>
            <a:r>
              <a:rPr lang="en-GB" dirty="0">
                <a:cs typeface="Calibri"/>
              </a:rPr>
              <a:t> </a:t>
            </a:r>
            <a:r>
              <a:rPr lang="en-GB" dirty="0" err="1">
                <a:cs typeface="Calibri"/>
              </a:rPr>
              <a:t>nie</a:t>
            </a:r>
            <a:endParaRPr lang="en-GB" dirty="0">
              <a:cs typeface="Calibri"/>
            </a:endParaRPr>
          </a:p>
          <a:p>
            <a:pPr lvl="1" indent="-342900"/>
            <a:r>
              <a:rPr lang="en-GB" dirty="0">
                <a:cs typeface="Calibri"/>
              </a:rPr>
              <a:t>Nah = stark!</a:t>
            </a:r>
          </a:p>
          <a:p>
            <a:pPr lvl="1" indent="-342900"/>
            <a:r>
              <a:rPr lang="en-GB" dirty="0">
                <a:cs typeface="Calibri"/>
              </a:rPr>
              <a:t>Von + </a:t>
            </a:r>
            <a:r>
              <a:rPr lang="en-GB" dirty="0" err="1">
                <a:cs typeface="Calibri"/>
              </a:rPr>
              <a:t>zu</a:t>
            </a:r>
            <a:r>
              <a:rPr lang="en-GB" dirty="0">
                <a:cs typeface="Calibri"/>
              </a:rPr>
              <a:t> - </a:t>
            </a:r>
          </a:p>
          <a:p>
            <a:pPr marL="0" indent="0">
              <a:buNone/>
            </a:pPr>
            <a:endParaRPr lang="en-GB" dirty="0"/>
          </a:p>
        </p:txBody>
      </p:sp>
      <p:sp>
        <p:nvSpPr>
          <p:cNvPr id="4" name="Footer Placeholder 3">
            <a:extLst>
              <a:ext uri="{FF2B5EF4-FFF2-40B4-BE49-F238E27FC236}">
                <a16:creationId xmlns:a16="http://schemas.microsoft.com/office/drawing/2014/main" id="{BB19CB51-4704-4DDB-B6EA-87DB2DAD2D2D}"/>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811D5DCC-4C21-4328-AE4C-5DA096CA1E7E}"/>
              </a:ext>
            </a:extLst>
          </p:cNvPr>
          <p:cNvSpPr>
            <a:spLocks noGrp="1"/>
          </p:cNvSpPr>
          <p:nvPr>
            <p:ph type="sldNum" sz="quarter" idx="12"/>
          </p:nvPr>
        </p:nvSpPr>
        <p:spPr/>
        <p:txBody>
          <a:bodyPr/>
          <a:lstStyle/>
          <a:p>
            <a:fld id="{607FDA0D-75C2-4509-B589-D4A45AB8915E}" type="slidenum">
              <a:rPr lang="en-GB" smtClean="0"/>
              <a:t>24</a:t>
            </a:fld>
            <a:endParaRPr lang="en-GB"/>
          </a:p>
        </p:txBody>
      </p:sp>
      <p:pic>
        <p:nvPicPr>
          <p:cNvPr id="7" name="Picture 6" descr="Diagram&#10;&#10;Description automatically generated">
            <a:extLst>
              <a:ext uri="{FF2B5EF4-FFF2-40B4-BE49-F238E27FC236}">
                <a16:creationId xmlns:a16="http://schemas.microsoft.com/office/drawing/2014/main" id="{0FCFE9A9-78A9-437D-9F1F-00EE52116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5709" y="962025"/>
            <a:ext cx="3322320" cy="3322320"/>
          </a:xfrm>
          <a:prstGeom prst="rect">
            <a:avLst/>
          </a:prstGeom>
          <a:ln w="19050">
            <a:solidFill>
              <a:srgbClr val="F36F2C"/>
            </a:solidFill>
          </a:ln>
        </p:spPr>
      </p:pic>
    </p:spTree>
    <p:extLst>
      <p:ext uri="{BB962C8B-B14F-4D97-AF65-F5344CB8AC3E}">
        <p14:creationId xmlns:p14="http://schemas.microsoft.com/office/powerpoint/2010/main" val="77815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EFABD-4302-4053-BBBD-646603CA47E3}"/>
              </a:ext>
            </a:extLst>
          </p:cNvPr>
          <p:cNvSpPr>
            <a:spLocks noGrp="1"/>
          </p:cNvSpPr>
          <p:nvPr>
            <p:ph type="title"/>
          </p:nvPr>
        </p:nvSpPr>
        <p:spPr/>
        <p:txBody>
          <a:bodyPr/>
          <a:lstStyle/>
          <a:p>
            <a:r>
              <a:rPr lang="en-US" dirty="0" err="1"/>
              <a:t>Magnetfeld</a:t>
            </a:r>
            <a:endParaRPr lang="en-GB" dirty="0"/>
          </a:p>
        </p:txBody>
      </p:sp>
      <p:sp>
        <p:nvSpPr>
          <p:cNvPr id="3" name="Content Placeholder 2">
            <a:extLst>
              <a:ext uri="{FF2B5EF4-FFF2-40B4-BE49-F238E27FC236}">
                <a16:creationId xmlns:a16="http://schemas.microsoft.com/office/drawing/2014/main" id="{DA958ECF-493B-476F-A9F4-D98BFE89E258}"/>
              </a:ext>
            </a:extLst>
          </p:cNvPr>
          <p:cNvSpPr>
            <a:spLocks noGrp="1"/>
          </p:cNvSpPr>
          <p:nvPr>
            <p:ph idx="1"/>
          </p:nvPr>
        </p:nvSpPr>
        <p:spPr/>
        <p:txBody>
          <a:bodyPr>
            <a:normAutofit/>
          </a:bodyPr>
          <a:lstStyle/>
          <a:p>
            <a:r>
              <a:rPr lang="de-DE" sz="2400" dirty="0">
                <a:ea typeface="+mn-lt"/>
                <a:cs typeface="+mn-lt"/>
              </a:rPr>
              <a:t>Ladung beeinflusst die Umgebung</a:t>
            </a:r>
            <a:endParaRPr lang="nl-NL" sz="2400" dirty="0">
              <a:ea typeface="+mn-lt"/>
              <a:cs typeface="+mn-lt"/>
            </a:endParaRPr>
          </a:p>
          <a:p>
            <a:r>
              <a:rPr lang="en-GB" sz="2400" dirty="0" err="1">
                <a:ea typeface="+mn-lt"/>
                <a:cs typeface="+mn-lt"/>
              </a:rPr>
              <a:t>Hohe</a:t>
            </a:r>
            <a:r>
              <a:rPr lang="en-GB" sz="2400" dirty="0">
                <a:ea typeface="+mn-lt"/>
                <a:cs typeface="+mn-lt"/>
              </a:rPr>
              <a:t> </a:t>
            </a:r>
            <a:r>
              <a:rPr lang="en-GB" sz="2400" dirty="0" err="1">
                <a:ea typeface="+mn-lt"/>
                <a:cs typeface="+mn-lt"/>
              </a:rPr>
              <a:t>Feldstärke</a:t>
            </a:r>
            <a:r>
              <a:rPr lang="en-GB" sz="2400" dirty="0">
                <a:ea typeface="+mn-lt"/>
                <a:cs typeface="+mn-lt"/>
              </a:rPr>
              <a:t> in der </a:t>
            </a:r>
            <a:r>
              <a:rPr lang="en-GB" sz="2400" dirty="0" err="1">
                <a:ea typeface="+mn-lt"/>
                <a:cs typeface="+mn-lt"/>
              </a:rPr>
              <a:t>Nähe</a:t>
            </a:r>
            <a:r>
              <a:rPr lang="en-GB" sz="2400" dirty="0">
                <a:ea typeface="+mn-lt"/>
                <a:cs typeface="+mn-lt"/>
              </a:rPr>
              <a:t> der </a:t>
            </a:r>
            <a:r>
              <a:rPr lang="en-GB" sz="2400" dirty="0">
                <a:solidFill>
                  <a:srgbClr val="F36F2C"/>
                </a:solidFill>
                <a:ea typeface="+mn-lt"/>
                <a:cs typeface="+mn-lt"/>
              </a:rPr>
              <a:t>Pole</a:t>
            </a:r>
          </a:p>
          <a:p>
            <a:endParaRPr lang="en-US" sz="2400" dirty="0">
              <a:solidFill>
                <a:srgbClr val="F36F2C"/>
              </a:solidFill>
              <a:ea typeface="+mn-lt"/>
              <a:cs typeface="+mn-lt"/>
            </a:endParaRPr>
          </a:p>
          <a:p>
            <a:r>
              <a:rPr lang="en-GB" sz="2400" dirty="0" err="1">
                <a:solidFill>
                  <a:srgbClr val="F36F2C"/>
                </a:solidFill>
                <a:ea typeface="+mn-lt"/>
                <a:cs typeface="+mn-lt"/>
              </a:rPr>
              <a:t>Magnetische</a:t>
            </a:r>
            <a:r>
              <a:rPr lang="en-GB" sz="2400" dirty="0">
                <a:solidFill>
                  <a:srgbClr val="F36F2C"/>
                </a:solidFill>
                <a:ea typeface="+mn-lt"/>
                <a:cs typeface="+mn-lt"/>
              </a:rPr>
              <a:t> </a:t>
            </a:r>
            <a:r>
              <a:rPr lang="en-GB" sz="2400" dirty="0" err="1">
                <a:solidFill>
                  <a:srgbClr val="F36F2C"/>
                </a:solidFill>
                <a:ea typeface="+mn-lt"/>
                <a:cs typeface="+mn-lt"/>
              </a:rPr>
              <a:t>Feldlinien</a:t>
            </a:r>
            <a:endParaRPr lang="en-GB" sz="2400" dirty="0">
              <a:solidFill>
                <a:srgbClr val="F36F2C"/>
              </a:solidFill>
              <a:ea typeface="+mn-lt"/>
              <a:cs typeface="+mn-lt"/>
            </a:endParaRPr>
          </a:p>
          <a:p>
            <a:pPr lvl="1"/>
            <a:r>
              <a:rPr lang="en-GB" sz="2400" dirty="0" err="1">
                <a:ea typeface="+mn-lt"/>
                <a:cs typeface="+mn-lt"/>
              </a:rPr>
              <a:t>Imaginär</a:t>
            </a:r>
            <a:endParaRPr lang="en-US" sz="2400" dirty="0">
              <a:ea typeface="+mn-lt"/>
              <a:cs typeface="+mn-lt"/>
            </a:endParaRPr>
          </a:p>
          <a:p>
            <a:pPr lvl="1" indent="-342900"/>
            <a:r>
              <a:rPr lang="de-DE" sz="2400" dirty="0">
                <a:ea typeface="+mn-lt"/>
                <a:cs typeface="+mn-lt"/>
              </a:rPr>
              <a:t>Kreuzen sich nie</a:t>
            </a:r>
            <a:endParaRPr lang="en-US" sz="2400" dirty="0">
              <a:ea typeface="+mn-lt"/>
              <a:cs typeface="+mn-lt"/>
            </a:endParaRPr>
          </a:p>
          <a:p>
            <a:pPr lvl="1" indent="-342900"/>
            <a:r>
              <a:rPr lang="en-GB" sz="2400" dirty="0">
                <a:ea typeface="+mn-lt"/>
                <a:cs typeface="+mn-lt"/>
              </a:rPr>
              <a:t>Nah = stark!</a:t>
            </a:r>
            <a:endParaRPr lang="en-US" sz="2400" dirty="0">
              <a:ea typeface="+mn-lt"/>
              <a:cs typeface="+mn-lt"/>
            </a:endParaRPr>
          </a:p>
          <a:p>
            <a:pPr lvl="1" indent="-342900"/>
            <a:r>
              <a:rPr lang="en-GB" sz="2400" dirty="0">
                <a:ea typeface="+mn-lt"/>
                <a:cs typeface="+mn-lt"/>
              </a:rPr>
              <a:t>Von N </a:t>
            </a:r>
            <a:r>
              <a:rPr lang="en-GB" sz="2400" dirty="0" err="1">
                <a:ea typeface="+mn-lt"/>
                <a:cs typeface="+mn-lt"/>
              </a:rPr>
              <a:t>nach</a:t>
            </a:r>
            <a:r>
              <a:rPr lang="en-GB" sz="2400" dirty="0">
                <a:ea typeface="+mn-lt"/>
                <a:cs typeface="+mn-lt"/>
              </a:rPr>
              <a:t> S </a:t>
            </a:r>
            <a:endParaRPr lang="nl-NL" sz="2400" dirty="0">
              <a:cs typeface="Calibri"/>
            </a:endParaRPr>
          </a:p>
          <a:p>
            <a:pPr lvl="1" indent="-342900"/>
            <a:r>
              <a:rPr lang="en-GB" sz="2400" dirty="0" err="1">
                <a:cs typeface="Calibri"/>
              </a:rPr>
              <a:t>Immer</a:t>
            </a:r>
            <a:r>
              <a:rPr lang="en-GB" sz="2400" dirty="0">
                <a:cs typeface="Calibri"/>
              </a:rPr>
              <a:t> </a:t>
            </a:r>
            <a:r>
              <a:rPr lang="en-GB" sz="2400" dirty="0" err="1">
                <a:cs typeface="Calibri"/>
              </a:rPr>
              <a:t>geschlossene</a:t>
            </a:r>
            <a:r>
              <a:rPr lang="en-GB" sz="2400" dirty="0">
                <a:cs typeface="Calibri"/>
              </a:rPr>
              <a:t> </a:t>
            </a:r>
            <a:r>
              <a:rPr lang="en-GB" sz="2400" dirty="0" err="1">
                <a:cs typeface="Calibri"/>
              </a:rPr>
              <a:t>Schleifen</a:t>
            </a:r>
            <a:endParaRPr lang="en-GB" sz="2400" dirty="0">
              <a:cs typeface="Calibri"/>
            </a:endParaRPr>
          </a:p>
          <a:p>
            <a:endParaRPr lang="en-GB" dirty="0"/>
          </a:p>
        </p:txBody>
      </p:sp>
      <p:sp>
        <p:nvSpPr>
          <p:cNvPr id="4" name="Footer Placeholder 3">
            <a:extLst>
              <a:ext uri="{FF2B5EF4-FFF2-40B4-BE49-F238E27FC236}">
                <a16:creationId xmlns:a16="http://schemas.microsoft.com/office/drawing/2014/main" id="{809A55E6-9DCC-4CE9-AC3D-EBB59A261C52}"/>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DAA68CF5-96E1-4E83-9510-96231493FBF7}"/>
              </a:ext>
            </a:extLst>
          </p:cNvPr>
          <p:cNvSpPr>
            <a:spLocks noGrp="1"/>
          </p:cNvSpPr>
          <p:nvPr>
            <p:ph type="sldNum" sz="quarter" idx="12"/>
          </p:nvPr>
        </p:nvSpPr>
        <p:spPr/>
        <p:txBody>
          <a:bodyPr/>
          <a:lstStyle/>
          <a:p>
            <a:fld id="{607FDA0D-75C2-4509-B589-D4A45AB8915E}" type="slidenum">
              <a:rPr lang="en-GB" smtClean="0"/>
              <a:t>25</a:t>
            </a:fld>
            <a:endParaRPr lang="en-GB"/>
          </a:p>
        </p:txBody>
      </p:sp>
      <p:pic>
        <p:nvPicPr>
          <p:cNvPr id="8" name="Picture 7">
            <a:extLst>
              <a:ext uri="{FF2B5EF4-FFF2-40B4-BE49-F238E27FC236}">
                <a16:creationId xmlns:a16="http://schemas.microsoft.com/office/drawing/2014/main" id="{1AF12C7F-6C09-4C2F-86E3-DDF8E20085A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31480" y="1690688"/>
            <a:ext cx="3322320" cy="3322320"/>
          </a:xfrm>
          <a:prstGeom prst="rect">
            <a:avLst/>
          </a:prstGeom>
          <a:ln w="19050">
            <a:solidFill>
              <a:srgbClr val="F36F2C"/>
            </a:solidFill>
          </a:ln>
        </p:spPr>
      </p:pic>
    </p:spTree>
    <p:extLst>
      <p:ext uri="{BB962C8B-B14F-4D97-AF65-F5344CB8AC3E}">
        <p14:creationId xmlns:p14="http://schemas.microsoft.com/office/powerpoint/2010/main" val="89426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2DA48-2833-4CF7-9EA7-F142B673C655}"/>
              </a:ext>
            </a:extLst>
          </p:cNvPr>
          <p:cNvSpPr>
            <a:spLocks noGrp="1"/>
          </p:cNvSpPr>
          <p:nvPr>
            <p:ph type="title"/>
          </p:nvPr>
        </p:nvSpPr>
        <p:spPr/>
        <p:txBody>
          <a:bodyPr/>
          <a:lstStyle/>
          <a:p>
            <a:r>
              <a:rPr lang="en-US" dirty="0" err="1"/>
              <a:t>Ladungen</a:t>
            </a:r>
            <a:r>
              <a:rPr lang="en-US" dirty="0"/>
              <a:t> in </a:t>
            </a:r>
            <a:r>
              <a:rPr lang="en-US" dirty="0" err="1"/>
              <a:t>einem</a:t>
            </a:r>
            <a:r>
              <a:rPr lang="en-US" dirty="0"/>
              <a:t> </a:t>
            </a:r>
            <a:r>
              <a:rPr lang="en-US" dirty="0" err="1"/>
              <a:t>Magnetfeld</a:t>
            </a:r>
            <a:endParaRPr lang="en-GB" dirty="0"/>
          </a:p>
        </p:txBody>
      </p:sp>
      <p:sp>
        <p:nvSpPr>
          <p:cNvPr id="3" name="Content Placeholder 2">
            <a:extLst>
              <a:ext uri="{FF2B5EF4-FFF2-40B4-BE49-F238E27FC236}">
                <a16:creationId xmlns:a16="http://schemas.microsoft.com/office/drawing/2014/main" id="{F53C206B-6416-4678-AB81-794E79871B88}"/>
              </a:ext>
            </a:extLst>
          </p:cNvPr>
          <p:cNvSpPr>
            <a:spLocks noGrp="1"/>
          </p:cNvSpPr>
          <p:nvPr>
            <p:ph idx="1"/>
          </p:nvPr>
        </p:nvSpPr>
        <p:spPr/>
        <p:txBody>
          <a:bodyPr/>
          <a:lstStyle/>
          <a:p>
            <a:r>
              <a:rPr lang="de-DE" dirty="0">
                <a:cs typeface="Calibri"/>
              </a:rPr>
              <a:t>Wirbelbewegung</a:t>
            </a:r>
            <a:endParaRPr lang="nl-NL" dirty="0">
              <a:cs typeface="Calibri"/>
            </a:endParaRPr>
          </a:p>
          <a:p>
            <a:pPr lvl="1" indent="-342900"/>
            <a:r>
              <a:rPr lang="en-GB" dirty="0" err="1">
                <a:cs typeface="Calibri"/>
              </a:rPr>
              <a:t>Ladung</a:t>
            </a:r>
            <a:r>
              <a:rPr lang="en-GB" dirty="0">
                <a:cs typeface="Calibri"/>
              </a:rPr>
              <a:t> </a:t>
            </a:r>
            <a:r>
              <a:rPr lang="en-GB" dirty="0" err="1">
                <a:cs typeface="Calibri"/>
              </a:rPr>
              <a:t>interagiert</a:t>
            </a:r>
            <a:r>
              <a:rPr lang="en-GB" dirty="0">
                <a:cs typeface="Calibri"/>
              </a:rPr>
              <a:t> </a:t>
            </a:r>
            <a:r>
              <a:rPr lang="en-GB" dirty="0" err="1">
                <a:cs typeface="Calibri"/>
              </a:rPr>
              <a:t>mit</a:t>
            </a:r>
            <a:r>
              <a:rPr lang="en-GB" dirty="0">
                <a:cs typeface="Calibri"/>
              </a:rPr>
              <a:t> </a:t>
            </a:r>
            <a:r>
              <a:rPr lang="en-GB" dirty="0" err="1">
                <a:cs typeface="Calibri"/>
              </a:rPr>
              <a:t>Magnetfeld</a:t>
            </a:r>
            <a:endParaRPr lang="en-GB" dirty="0">
              <a:cs typeface="Calibri"/>
            </a:endParaRPr>
          </a:p>
          <a:p>
            <a:pPr lvl="1" indent="-342900"/>
            <a:r>
              <a:rPr lang="en-GB" dirty="0" err="1">
                <a:cs typeface="Calibri"/>
              </a:rPr>
              <a:t>Kreiselbewegung</a:t>
            </a:r>
            <a:r>
              <a:rPr lang="en-GB" dirty="0">
                <a:cs typeface="Calibri"/>
              </a:rPr>
              <a:t> um die </a:t>
            </a:r>
            <a:r>
              <a:rPr lang="en-GB" dirty="0" err="1">
                <a:cs typeface="Calibri"/>
              </a:rPr>
              <a:t>Feldlinie</a:t>
            </a:r>
            <a:endParaRPr lang="en-GB" dirty="0">
              <a:cs typeface="Calibri"/>
            </a:endParaRPr>
          </a:p>
          <a:p>
            <a:pPr marL="342900" lvl="1" indent="0">
              <a:buNone/>
            </a:pPr>
            <a:endParaRPr lang="en-GB" dirty="0">
              <a:cs typeface="Calibri"/>
            </a:endParaRPr>
          </a:p>
          <a:p>
            <a:pPr indent="-342900"/>
            <a:r>
              <a:rPr lang="en-GB" sz="2800" dirty="0">
                <a:cs typeface="Calibri"/>
              </a:rPr>
              <a:t>Bei </a:t>
            </a:r>
            <a:r>
              <a:rPr lang="en-GB" sz="2800" dirty="0" err="1">
                <a:cs typeface="Calibri"/>
              </a:rPr>
              <a:t>schneller</a:t>
            </a:r>
            <a:r>
              <a:rPr lang="en-GB" sz="2800" dirty="0">
                <a:cs typeface="Calibri"/>
              </a:rPr>
              <a:t> </a:t>
            </a:r>
            <a:r>
              <a:rPr lang="en-GB" sz="2800" dirty="0" err="1">
                <a:cs typeface="Calibri"/>
              </a:rPr>
              <a:t>Bewegung</a:t>
            </a:r>
            <a:r>
              <a:rPr lang="en-GB" sz="2800" dirty="0">
                <a:cs typeface="Calibri"/>
              </a:rPr>
              <a:t> des </a:t>
            </a:r>
            <a:r>
              <a:rPr lang="en-GB" sz="2800" dirty="0" err="1">
                <a:cs typeface="Calibri"/>
              </a:rPr>
              <a:t>Teilchens</a:t>
            </a:r>
            <a:r>
              <a:rPr lang="en-GB" sz="2800" dirty="0">
                <a:cs typeface="Calibri"/>
              </a:rPr>
              <a:t> in </a:t>
            </a:r>
            <a:r>
              <a:rPr lang="en-GB" sz="2800" dirty="0" err="1">
                <a:cs typeface="Calibri"/>
              </a:rPr>
              <a:t>Richtung</a:t>
            </a:r>
            <a:r>
              <a:rPr lang="en-GB" sz="2800" dirty="0">
                <a:cs typeface="Calibri"/>
              </a:rPr>
              <a:t> der </a:t>
            </a:r>
            <a:r>
              <a:rPr lang="en-GB" sz="2800" dirty="0" err="1">
                <a:cs typeface="Calibri"/>
              </a:rPr>
              <a:t>Feldlinie</a:t>
            </a:r>
            <a:endParaRPr lang="en-GB" sz="3200" dirty="0">
              <a:solidFill>
                <a:srgbClr val="F36F2C"/>
              </a:solidFill>
              <a:cs typeface="Calibri"/>
            </a:endParaRPr>
          </a:p>
          <a:p>
            <a:pPr lvl="1" indent="-342900"/>
            <a:r>
              <a:rPr lang="en-GB" dirty="0" err="1">
                <a:solidFill>
                  <a:srgbClr val="F36F2C"/>
                </a:solidFill>
                <a:cs typeface="Calibri"/>
              </a:rPr>
              <a:t>Spiralförmiger</a:t>
            </a:r>
            <a:r>
              <a:rPr lang="en-GB" dirty="0">
                <a:solidFill>
                  <a:srgbClr val="F36F2C"/>
                </a:solidFill>
                <a:cs typeface="Calibri"/>
              </a:rPr>
              <a:t> </a:t>
            </a:r>
            <a:r>
              <a:rPr lang="en-GB" dirty="0" err="1">
                <a:solidFill>
                  <a:srgbClr val="F36F2C"/>
                </a:solidFill>
                <a:cs typeface="Calibri"/>
              </a:rPr>
              <a:t>Umlauf</a:t>
            </a:r>
            <a:r>
              <a:rPr lang="en-GB" dirty="0">
                <a:solidFill>
                  <a:srgbClr val="F36F2C"/>
                </a:solidFill>
                <a:cs typeface="Calibri"/>
              </a:rPr>
              <a:t> </a:t>
            </a:r>
            <a:r>
              <a:rPr lang="en-GB" dirty="0">
                <a:solidFill>
                  <a:schemeClr val="bg1"/>
                </a:solidFill>
                <a:cs typeface="Calibri"/>
              </a:rPr>
              <a:t>um die </a:t>
            </a:r>
            <a:r>
              <a:rPr lang="en-GB" dirty="0" err="1">
                <a:solidFill>
                  <a:schemeClr val="bg1"/>
                </a:solidFill>
                <a:cs typeface="Calibri"/>
              </a:rPr>
              <a:t>Feldlinie</a:t>
            </a:r>
            <a:endParaRPr lang="en-GB" dirty="0">
              <a:solidFill>
                <a:schemeClr val="bg1"/>
              </a:solidFill>
              <a:cs typeface="Calibri"/>
            </a:endParaRPr>
          </a:p>
          <a:p>
            <a:endParaRPr lang="en-GB" dirty="0"/>
          </a:p>
        </p:txBody>
      </p:sp>
      <p:sp>
        <p:nvSpPr>
          <p:cNvPr id="4" name="Footer Placeholder 3">
            <a:extLst>
              <a:ext uri="{FF2B5EF4-FFF2-40B4-BE49-F238E27FC236}">
                <a16:creationId xmlns:a16="http://schemas.microsoft.com/office/drawing/2014/main" id="{D3A4A969-E3C8-47AF-A555-CD56E22B7BD8}"/>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7FACEE5C-D899-4E3D-A34F-3D01DDB53B37}"/>
              </a:ext>
            </a:extLst>
          </p:cNvPr>
          <p:cNvSpPr>
            <a:spLocks noGrp="1"/>
          </p:cNvSpPr>
          <p:nvPr>
            <p:ph type="sldNum" sz="quarter" idx="12"/>
          </p:nvPr>
        </p:nvSpPr>
        <p:spPr/>
        <p:txBody>
          <a:bodyPr/>
          <a:lstStyle/>
          <a:p>
            <a:fld id="{607FDA0D-75C2-4509-B589-D4A45AB8915E}" type="slidenum">
              <a:rPr lang="en-GB" smtClean="0"/>
              <a:t>26</a:t>
            </a:fld>
            <a:endParaRPr lang="en-GB"/>
          </a:p>
        </p:txBody>
      </p:sp>
      <p:pic>
        <p:nvPicPr>
          <p:cNvPr id="10" name="Picture 9" descr="Diagram, schematic&#10;&#10;Description automatically generated">
            <a:extLst>
              <a:ext uri="{FF2B5EF4-FFF2-40B4-BE49-F238E27FC236}">
                <a16:creationId xmlns:a16="http://schemas.microsoft.com/office/drawing/2014/main" id="{90D00416-EAB6-4D7A-BF79-7F2FE9E30074}"/>
              </a:ext>
            </a:extLst>
          </p:cNvPr>
          <p:cNvPicPr>
            <a:picLocks noChangeAspect="1"/>
          </p:cNvPicPr>
          <p:nvPr/>
        </p:nvPicPr>
        <p:blipFill rotWithShape="1">
          <a:blip r:embed="rId2">
            <a:extLst>
              <a:ext uri="{28A0092B-C50C-407E-A947-70E740481C1C}">
                <a14:useLocalDpi xmlns:a14="http://schemas.microsoft.com/office/drawing/2010/main" val="0"/>
              </a:ext>
            </a:extLst>
          </a:blip>
          <a:srcRect b="56482"/>
          <a:stretch/>
        </p:blipFill>
        <p:spPr>
          <a:xfrm>
            <a:off x="7883302" y="1640703"/>
            <a:ext cx="3559589" cy="1519175"/>
          </a:xfrm>
          <a:prstGeom prst="rect">
            <a:avLst/>
          </a:prstGeom>
        </p:spPr>
      </p:pic>
      <p:pic>
        <p:nvPicPr>
          <p:cNvPr id="11" name="Picture 10" descr="Diagram, schematic&#10;&#10;Description automatically generated">
            <a:extLst>
              <a:ext uri="{FF2B5EF4-FFF2-40B4-BE49-F238E27FC236}">
                <a16:creationId xmlns:a16="http://schemas.microsoft.com/office/drawing/2014/main" id="{0518B357-CF65-4C62-83C7-7AE7DF2A4A7A}"/>
              </a:ext>
            </a:extLst>
          </p:cNvPr>
          <p:cNvPicPr>
            <a:picLocks noChangeAspect="1"/>
          </p:cNvPicPr>
          <p:nvPr/>
        </p:nvPicPr>
        <p:blipFill rotWithShape="1">
          <a:blip r:embed="rId2">
            <a:extLst>
              <a:ext uri="{28A0092B-C50C-407E-A947-70E740481C1C}">
                <a14:useLocalDpi xmlns:a14="http://schemas.microsoft.com/office/drawing/2010/main" val="0"/>
              </a:ext>
            </a:extLst>
          </a:blip>
          <a:srcRect t="48681"/>
          <a:stretch/>
        </p:blipFill>
        <p:spPr>
          <a:xfrm>
            <a:off x="8917775" y="4275306"/>
            <a:ext cx="3018507" cy="1519176"/>
          </a:xfrm>
          <a:prstGeom prst="rect">
            <a:avLst/>
          </a:prstGeom>
        </p:spPr>
      </p:pic>
    </p:spTree>
    <p:extLst>
      <p:ext uri="{BB962C8B-B14F-4D97-AF65-F5344CB8AC3E}">
        <p14:creationId xmlns:p14="http://schemas.microsoft.com/office/powerpoint/2010/main" val="314433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DAD0C-9F8F-4DFF-9569-AD8B2D5423C2}"/>
              </a:ext>
            </a:extLst>
          </p:cNvPr>
          <p:cNvSpPr>
            <a:spLocks noGrp="1"/>
          </p:cNvSpPr>
          <p:nvPr>
            <p:ph type="title"/>
          </p:nvPr>
        </p:nvSpPr>
        <p:spPr/>
        <p:txBody>
          <a:bodyPr/>
          <a:lstStyle/>
          <a:p>
            <a:r>
              <a:rPr lang="en-US" dirty="0"/>
              <a:t>Plasma-</a:t>
            </a:r>
            <a:r>
              <a:rPr lang="en-US" dirty="0" err="1"/>
              <a:t>Einschluss</a:t>
            </a:r>
            <a:endParaRPr lang="en-GB" dirty="0"/>
          </a:p>
        </p:txBody>
      </p:sp>
      <p:sp>
        <p:nvSpPr>
          <p:cNvPr id="3" name="Content Placeholder 2">
            <a:extLst>
              <a:ext uri="{FF2B5EF4-FFF2-40B4-BE49-F238E27FC236}">
                <a16:creationId xmlns:a16="http://schemas.microsoft.com/office/drawing/2014/main" id="{537AE87D-93E7-4C13-881B-994542EDC716}"/>
              </a:ext>
            </a:extLst>
          </p:cNvPr>
          <p:cNvSpPr>
            <a:spLocks noGrp="1"/>
          </p:cNvSpPr>
          <p:nvPr>
            <p:ph idx="1"/>
          </p:nvPr>
        </p:nvSpPr>
        <p:spPr/>
        <p:txBody>
          <a:bodyPr>
            <a:normAutofit/>
          </a:bodyPr>
          <a:lstStyle/>
          <a:p>
            <a:r>
              <a:rPr lang="en-US" sz="3200" dirty="0" err="1"/>
              <a:t>Warum</a:t>
            </a:r>
            <a:r>
              <a:rPr lang="en-US" sz="3200" dirty="0"/>
              <a:t> </a:t>
            </a:r>
            <a:r>
              <a:rPr lang="en-US" sz="3200" dirty="0" err="1"/>
              <a:t>sind</a:t>
            </a:r>
            <a:r>
              <a:rPr lang="en-US" sz="3200" dirty="0"/>
              <a:t> für </a:t>
            </a:r>
            <a:r>
              <a:rPr lang="en-US" sz="3200" dirty="0" err="1"/>
              <a:t>eine</a:t>
            </a:r>
            <a:r>
              <a:rPr lang="en-US" sz="3200" dirty="0"/>
              <a:t> Fusion </a:t>
            </a:r>
            <a:r>
              <a:rPr lang="en-US" sz="3200" dirty="0" err="1"/>
              <a:t>elektrische</a:t>
            </a:r>
            <a:r>
              <a:rPr lang="en-US" sz="3200" dirty="0"/>
              <a:t> und </a:t>
            </a:r>
            <a:r>
              <a:rPr lang="en-US" sz="3200" dirty="0" err="1"/>
              <a:t>magnetische</a:t>
            </a:r>
            <a:r>
              <a:rPr lang="en-US" sz="3200" dirty="0"/>
              <a:t> Felder </a:t>
            </a:r>
            <a:r>
              <a:rPr lang="en-US" sz="3200" dirty="0" err="1"/>
              <a:t>nötig</a:t>
            </a:r>
            <a:r>
              <a:rPr lang="en-US" sz="3200" dirty="0"/>
              <a:t>?</a:t>
            </a:r>
            <a:endParaRPr lang="en-US" dirty="0"/>
          </a:p>
          <a:p>
            <a:r>
              <a:rPr lang="en-US" sz="2400" dirty="0"/>
              <a:t>Um das Plasma </a:t>
            </a:r>
            <a:r>
              <a:rPr lang="en-US" sz="2400" dirty="0" err="1">
                <a:solidFill>
                  <a:schemeClr val="accent2"/>
                </a:solidFill>
              </a:rPr>
              <a:t>einzuschließen</a:t>
            </a:r>
            <a:r>
              <a:rPr lang="en-US" sz="2400" dirty="0"/>
              <a:t>!</a:t>
            </a:r>
          </a:p>
          <a:p>
            <a:r>
              <a:rPr lang="en-US" sz="2400" dirty="0"/>
              <a:t>Plasma → </a:t>
            </a:r>
            <a:r>
              <a:rPr lang="en-US" sz="2400" dirty="0" err="1"/>
              <a:t>hohe</a:t>
            </a:r>
            <a:r>
              <a:rPr lang="en-US" sz="2400" dirty="0"/>
              <a:t> </a:t>
            </a:r>
            <a:r>
              <a:rPr lang="en-US" sz="2400" dirty="0" err="1"/>
              <a:t>Temperatur</a:t>
            </a:r>
            <a:r>
              <a:rPr lang="en-US" sz="2400" dirty="0"/>
              <a:t> und </a:t>
            </a:r>
            <a:r>
              <a:rPr lang="en-US" sz="2400" dirty="0" err="1"/>
              <a:t>schnelle</a:t>
            </a:r>
            <a:r>
              <a:rPr lang="en-US" sz="2400" dirty="0"/>
              <a:t> </a:t>
            </a:r>
            <a:r>
              <a:rPr lang="en-US" sz="2400" dirty="0" err="1"/>
              <a:t>Teilchenbewegung</a:t>
            </a:r>
            <a:endParaRPr lang="en-US" sz="2400" dirty="0"/>
          </a:p>
          <a:p>
            <a:r>
              <a:rPr lang="en-US" sz="2400" dirty="0" err="1"/>
              <a:t>Wenn</a:t>
            </a:r>
            <a:r>
              <a:rPr lang="en-US" sz="2400" dirty="0"/>
              <a:t> die </a:t>
            </a:r>
            <a:r>
              <a:rPr lang="en-US" sz="2400" dirty="0" err="1"/>
              <a:t>Teilchen</a:t>
            </a:r>
            <a:r>
              <a:rPr lang="en-US" sz="2400" dirty="0"/>
              <a:t> auf die Wand des </a:t>
            </a:r>
            <a:r>
              <a:rPr lang="en-US" sz="2400" dirty="0" err="1"/>
              <a:t>Reaktors</a:t>
            </a:r>
            <a:r>
              <a:rPr lang="en-US" sz="2400" dirty="0"/>
              <a:t> </a:t>
            </a:r>
            <a:r>
              <a:rPr lang="en-US" sz="2400" dirty="0" err="1"/>
              <a:t>prallen</a:t>
            </a:r>
            <a:r>
              <a:rPr lang="en-US" sz="2400" dirty="0"/>
              <a:t>, </a:t>
            </a:r>
            <a:r>
              <a:rPr lang="en-US" sz="2400" dirty="0" err="1"/>
              <a:t>kann</a:t>
            </a:r>
            <a:r>
              <a:rPr lang="en-US" sz="2400" dirty="0"/>
              <a:t> </a:t>
            </a:r>
            <a:r>
              <a:rPr lang="en-US" sz="2400" dirty="0" err="1"/>
              <a:t>diese</a:t>
            </a:r>
            <a:r>
              <a:rPr lang="en-US" sz="2400" dirty="0"/>
              <a:t> </a:t>
            </a:r>
            <a:r>
              <a:rPr lang="en-US" sz="2400" dirty="0" err="1">
                <a:solidFill>
                  <a:schemeClr val="accent2"/>
                </a:solidFill>
              </a:rPr>
              <a:t>schmelzen</a:t>
            </a:r>
            <a:endParaRPr lang="en-US" sz="2400" dirty="0">
              <a:solidFill>
                <a:schemeClr val="accent2"/>
              </a:solidFill>
            </a:endParaRPr>
          </a:p>
          <a:p>
            <a:r>
              <a:rPr lang="en-US" sz="2400" dirty="0"/>
              <a:t>Ein </a:t>
            </a:r>
            <a:r>
              <a:rPr lang="en-US" sz="2400" dirty="0" err="1">
                <a:solidFill>
                  <a:schemeClr val="accent2"/>
                </a:solidFill>
              </a:rPr>
              <a:t>Magnetfeld</a:t>
            </a:r>
            <a:r>
              <a:rPr lang="en-US" sz="2400" dirty="0"/>
              <a:t> </a:t>
            </a:r>
            <a:r>
              <a:rPr lang="en-US" sz="2400" dirty="0" err="1"/>
              <a:t>ermöglicht</a:t>
            </a:r>
            <a:r>
              <a:rPr lang="en-US" sz="2400" dirty="0"/>
              <a:t> es, die </a:t>
            </a:r>
            <a:r>
              <a:rPr lang="en-US" sz="2400" dirty="0" err="1"/>
              <a:t>Teilchen</a:t>
            </a:r>
            <a:r>
              <a:rPr lang="en-US" sz="2400" dirty="0"/>
              <a:t> von der Wand </a:t>
            </a:r>
            <a:r>
              <a:rPr lang="en-US" sz="2400" dirty="0" err="1"/>
              <a:t>fernzuhalten</a:t>
            </a:r>
            <a:r>
              <a:rPr lang="en-US" sz="2400" dirty="0"/>
              <a:t>!</a:t>
            </a:r>
            <a:endParaRPr lang="en-GB" sz="2400" dirty="0"/>
          </a:p>
        </p:txBody>
      </p:sp>
      <p:sp>
        <p:nvSpPr>
          <p:cNvPr id="4" name="Footer Placeholder 3">
            <a:extLst>
              <a:ext uri="{FF2B5EF4-FFF2-40B4-BE49-F238E27FC236}">
                <a16:creationId xmlns:a16="http://schemas.microsoft.com/office/drawing/2014/main" id="{9BC6CC6E-4BF3-4FF8-AD1B-F7F6F7E422BC}"/>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C6DBB6F1-02AD-43FA-8746-9167DBB0801A}"/>
              </a:ext>
            </a:extLst>
          </p:cNvPr>
          <p:cNvSpPr>
            <a:spLocks noGrp="1"/>
          </p:cNvSpPr>
          <p:nvPr>
            <p:ph type="sldNum" sz="quarter" idx="12"/>
          </p:nvPr>
        </p:nvSpPr>
        <p:spPr/>
        <p:txBody>
          <a:bodyPr/>
          <a:lstStyle/>
          <a:p>
            <a:fld id="{607FDA0D-75C2-4509-B589-D4A45AB8915E}" type="slidenum">
              <a:rPr lang="en-GB" smtClean="0"/>
              <a:t>27</a:t>
            </a:fld>
            <a:endParaRPr lang="en-GB"/>
          </a:p>
        </p:txBody>
      </p:sp>
    </p:spTree>
    <p:extLst>
      <p:ext uri="{BB962C8B-B14F-4D97-AF65-F5344CB8AC3E}">
        <p14:creationId xmlns:p14="http://schemas.microsoft.com/office/powerpoint/2010/main" val="178409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1C7DE-59B3-4514-A219-AB10F3F595B8}"/>
              </a:ext>
            </a:extLst>
          </p:cNvPr>
          <p:cNvSpPr>
            <a:spLocks noGrp="1"/>
          </p:cNvSpPr>
          <p:nvPr>
            <p:ph type="title"/>
          </p:nvPr>
        </p:nvSpPr>
        <p:spPr/>
        <p:txBody>
          <a:bodyPr/>
          <a:lstStyle/>
          <a:p>
            <a:r>
              <a:rPr lang="en-US" dirty="0" err="1"/>
              <a:t>Unterrichtsübung</a:t>
            </a:r>
            <a:r>
              <a:rPr lang="en-US" dirty="0"/>
              <a:t> 1.4</a:t>
            </a:r>
            <a:endParaRPr lang="en-GB" dirty="0"/>
          </a:p>
        </p:txBody>
      </p:sp>
      <p:sp>
        <p:nvSpPr>
          <p:cNvPr id="3" name="Content Placeholder 2">
            <a:extLst>
              <a:ext uri="{FF2B5EF4-FFF2-40B4-BE49-F238E27FC236}">
                <a16:creationId xmlns:a16="http://schemas.microsoft.com/office/drawing/2014/main" id="{B57A3B43-2CF9-4221-8CC7-3892DA32CE30}"/>
              </a:ext>
            </a:extLst>
          </p:cNvPr>
          <p:cNvSpPr>
            <a:spLocks noGrp="1"/>
          </p:cNvSpPr>
          <p:nvPr>
            <p:ph idx="1"/>
          </p:nvPr>
        </p:nvSpPr>
        <p:spPr/>
        <p:txBody>
          <a:bodyPr/>
          <a:lstStyle/>
          <a:p>
            <a:pPr>
              <a:buNone/>
            </a:pPr>
            <a:endParaRPr lang="en-GB" sz="2000" dirty="0">
              <a:cs typeface="Calibri"/>
            </a:endParaRPr>
          </a:p>
          <a:p>
            <a:pPr>
              <a:buNone/>
            </a:pPr>
            <a:endParaRPr lang="en-GB" sz="2000" dirty="0">
              <a:cs typeface="Calibri"/>
            </a:endParaRPr>
          </a:p>
          <a:p>
            <a:pPr>
              <a:buNone/>
            </a:pPr>
            <a:endParaRPr lang="en-GB" sz="2000" dirty="0">
              <a:cs typeface="Calibri"/>
            </a:endParaRPr>
          </a:p>
          <a:p>
            <a:pPr>
              <a:buNone/>
            </a:pPr>
            <a:endParaRPr lang="en-GB" sz="2000" dirty="0">
              <a:cs typeface="Calibri"/>
            </a:endParaRPr>
          </a:p>
          <a:p>
            <a:pPr marL="457200" indent="-457200">
              <a:buFont typeface="+mj-lt"/>
              <a:buAutoNum type="alphaLcParenR"/>
            </a:pPr>
            <a:r>
              <a:rPr lang="de-DE" sz="2000" dirty="0">
                <a:ea typeface="+mn-lt"/>
                <a:cs typeface="+mn-lt"/>
              </a:rPr>
              <a:t>Ein gerader Draht, durch den ein Strom fließt.</a:t>
            </a:r>
          </a:p>
          <a:p>
            <a:pPr marL="457200" indent="-457200">
              <a:buFont typeface="+mj-lt"/>
              <a:buAutoNum type="alphaLcParenR"/>
            </a:pPr>
            <a:r>
              <a:rPr lang="de-DE" sz="2000" dirty="0">
                <a:ea typeface="+mn-lt"/>
                <a:cs typeface="+mn-lt"/>
              </a:rPr>
              <a:t>Eine kreisförmige Drahtschleife, durch die ein Strom im Gegenuhrzeigersinn fließt.</a:t>
            </a:r>
          </a:p>
          <a:p>
            <a:pPr marL="457200" indent="-457200">
              <a:buFont typeface="+mj-lt"/>
              <a:buAutoNum type="alphaLcParenR"/>
            </a:pPr>
            <a:r>
              <a:rPr lang="de-DE" sz="2000" dirty="0">
                <a:ea typeface="+mn-lt"/>
                <a:cs typeface="+mn-lt"/>
              </a:rPr>
              <a:t>Ein Elektron bewegt sich im Kreis (im Uhrzeigersinn) und ein Proton bewegt sich im Kreis (gegen den Uhrzeigersinn). Vergleiche dies mit den Richtungen aus Frage b: Was fällt dir auf?</a:t>
            </a:r>
          </a:p>
          <a:p>
            <a:pPr marL="457200" indent="-457200">
              <a:buFont typeface="+mj-lt"/>
              <a:buAutoNum type="alphaLcParenR"/>
            </a:pPr>
            <a:r>
              <a:rPr lang="de-DE" sz="2000" dirty="0">
                <a:ea typeface="+mn-lt"/>
                <a:cs typeface="+mn-lt"/>
              </a:rPr>
              <a:t>Was kannst du über die Richtung des Magnetfeldes im Vergleich zu Bewegungsrichtungen im Allgemeinen sagen?</a:t>
            </a:r>
            <a:endParaRPr lang="en-GB" dirty="0"/>
          </a:p>
        </p:txBody>
      </p:sp>
      <p:sp>
        <p:nvSpPr>
          <p:cNvPr id="4" name="Footer Placeholder 3">
            <a:extLst>
              <a:ext uri="{FF2B5EF4-FFF2-40B4-BE49-F238E27FC236}">
                <a16:creationId xmlns:a16="http://schemas.microsoft.com/office/drawing/2014/main" id="{BC75D05A-16A3-4CE8-A7A5-62E63F1602CE}"/>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0842E8E0-0D04-46AF-8AE8-46FFF1501E49}"/>
              </a:ext>
            </a:extLst>
          </p:cNvPr>
          <p:cNvSpPr>
            <a:spLocks noGrp="1"/>
          </p:cNvSpPr>
          <p:nvPr>
            <p:ph type="sldNum" sz="quarter" idx="12"/>
          </p:nvPr>
        </p:nvSpPr>
        <p:spPr/>
        <p:txBody>
          <a:bodyPr/>
          <a:lstStyle/>
          <a:p>
            <a:fld id="{607FDA0D-75C2-4509-B589-D4A45AB8915E}" type="slidenum">
              <a:rPr lang="en-GB" smtClean="0"/>
              <a:t>28</a:t>
            </a:fld>
            <a:endParaRPr lang="en-GB"/>
          </a:p>
        </p:txBody>
      </p:sp>
      <p:sp>
        <p:nvSpPr>
          <p:cNvPr id="7" name="TextBox 6">
            <a:extLst>
              <a:ext uri="{FF2B5EF4-FFF2-40B4-BE49-F238E27FC236}">
                <a16:creationId xmlns:a16="http://schemas.microsoft.com/office/drawing/2014/main" id="{9E2E0DB7-5B1C-4649-ABDB-52BBC5109F39}"/>
              </a:ext>
            </a:extLst>
          </p:cNvPr>
          <p:cNvSpPr txBox="1"/>
          <p:nvPr/>
        </p:nvSpPr>
        <p:spPr>
          <a:xfrm>
            <a:off x="838200" y="1674496"/>
            <a:ext cx="10515600" cy="1569660"/>
          </a:xfrm>
          <a:prstGeom prst="rect">
            <a:avLst/>
          </a:prstGeom>
          <a:noFill/>
        </p:spPr>
        <p:txBody>
          <a:bodyPr wrap="square">
            <a:spAutoFit/>
          </a:bodyPr>
          <a:lstStyle/>
          <a:p>
            <a:pPr>
              <a:buNone/>
            </a:pPr>
            <a:r>
              <a:rPr lang="de-DE" sz="2400" dirty="0">
                <a:solidFill>
                  <a:schemeClr val="bg1"/>
                </a:solidFill>
                <a:latin typeface="Tahoma" panose="020B0604030504040204" pitchFamily="34" charset="0"/>
                <a:ea typeface="Tahoma" panose="020B0604030504040204" pitchFamily="34" charset="0"/>
                <a:cs typeface="Tahoma" panose="020B0604030504040204" pitchFamily="34" charset="0"/>
              </a:rPr>
              <a:t>Die Richtung des Magnetfeldes (d.h. die Richtung der Magnetfeldlinien) hängt von der Richtung der beweglichen Ladungen ab. Zeichne für die folgenden Situationen jeweils die Richtung des Magnetfelds anhand mehrerer Magnetfeldlinien ein:</a:t>
            </a:r>
            <a:endParaRPr lang="nl-NL"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7028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1C7DE-59B3-4514-A219-AB10F3F595B8}"/>
              </a:ext>
            </a:extLst>
          </p:cNvPr>
          <p:cNvSpPr>
            <a:spLocks noGrp="1"/>
          </p:cNvSpPr>
          <p:nvPr>
            <p:ph type="title"/>
          </p:nvPr>
        </p:nvSpPr>
        <p:spPr/>
        <p:txBody>
          <a:bodyPr/>
          <a:lstStyle/>
          <a:p>
            <a:r>
              <a:rPr lang="en-US" dirty="0" err="1"/>
              <a:t>Unterrichtsübung</a:t>
            </a:r>
            <a:r>
              <a:rPr lang="en-US" dirty="0"/>
              <a:t> 1.4 – </a:t>
            </a:r>
            <a:r>
              <a:rPr lang="en-US" dirty="0" err="1"/>
              <a:t>Auflösung</a:t>
            </a:r>
            <a:endParaRPr lang="en-GB" dirty="0"/>
          </a:p>
        </p:txBody>
      </p:sp>
      <p:sp>
        <p:nvSpPr>
          <p:cNvPr id="3" name="Content Placeholder 2">
            <a:extLst>
              <a:ext uri="{FF2B5EF4-FFF2-40B4-BE49-F238E27FC236}">
                <a16:creationId xmlns:a16="http://schemas.microsoft.com/office/drawing/2014/main" id="{B57A3B43-2CF9-4221-8CC7-3892DA32CE30}"/>
              </a:ext>
            </a:extLst>
          </p:cNvPr>
          <p:cNvSpPr>
            <a:spLocks noGrp="1"/>
          </p:cNvSpPr>
          <p:nvPr>
            <p:ph idx="1"/>
          </p:nvPr>
        </p:nvSpPr>
        <p:spPr>
          <a:xfrm>
            <a:off x="838200" y="1690688"/>
            <a:ext cx="10515600" cy="3010621"/>
          </a:xfrm>
        </p:spPr>
        <p:txBody>
          <a:bodyPr vert="horz" lIns="91440" tIns="45720" rIns="91440" bIns="45720" rtlCol="0" anchor="t">
            <a:normAutofit/>
          </a:bodyPr>
          <a:lstStyle/>
          <a:p>
            <a:pPr marL="457200" indent="-457200">
              <a:buAutoNum type="alphaLcParenR"/>
            </a:pPr>
            <a:r>
              <a:rPr lang="de-DE" sz="2400" dirty="0">
                <a:latin typeface="Tahoma"/>
                <a:ea typeface="Tahoma"/>
                <a:cs typeface="Tahoma"/>
              </a:rPr>
              <a:t>Der Strom fließt aus dem Papier heraus.</a:t>
            </a:r>
            <a:br>
              <a:rPr lang="de-DE" sz="2400" dirty="0">
                <a:latin typeface="Tahoma"/>
                <a:ea typeface="Tahoma"/>
                <a:cs typeface="Tahoma"/>
              </a:rPr>
            </a:br>
            <a:r>
              <a:rPr lang="de-DE" sz="2400" dirty="0">
                <a:latin typeface="Tahoma"/>
                <a:ea typeface="Tahoma"/>
                <a:cs typeface="Tahoma"/>
              </a:rPr>
              <a:t>Das Magnetfeld ist im Gegenuhrzeigersinn gekrümmt.</a:t>
            </a:r>
          </a:p>
          <a:p>
            <a:pPr marL="457200" indent="-457200">
              <a:buAutoNum type="alphaLcParenR"/>
            </a:pPr>
            <a:r>
              <a:rPr lang="de-DE" sz="2400" dirty="0">
                <a:latin typeface="Tahoma"/>
                <a:ea typeface="Tahoma"/>
                <a:cs typeface="Tahoma"/>
              </a:rPr>
              <a:t>Das Magnetfeld innerhalb der Schleife läuft aus dem Papier heraus.</a:t>
            </a:r>
            <a:br>
              <a:rPr lang="de-DE" sz="2400" dirty="0">
                <a:latin typeface="Tahoma"/>
                <a:ea typeface="Tahoma"/>
                <a:cs typeface="Tahoma"/>
              </a:rPr>
            </a:br>
            <a:r>
              <a:rPr lang="de-DE" sz="2400" dirty="0">
                <a:latin typeface="Tahoma"/>
                <a:ea typeface="Tahoma"/>
                <a:cs typeface="Tahoma"/>
              </a:rPr>
              <a:t>Das Magnetfeld außerhalb der Schleife läuft ins Papier hinein.</a:t>
            </a:r>
          </a:p>
          <a:p>
            <a:pPr marL="457200" indent="-457200">
              <a:buAutoNum type="alphaLcParenR"/>
            </a:pPr>
            <a:r>
              <a:rPr lang="de-DE" sz="2400" dirty="0">
                <a:latin typeface="Tahoma"/>
                <a:ea typeface="Tahoma"/>
                <a:cs typeface="Tahoma"/>
              </a:rPr>
              <a:t>Wegen der entgegengesetzten Ladung und der entgegengesetzten Bewegung hat das Magnetfeld für beide Teilchen die gleiche Richtung</a:t>
            </a:r>
          </a:p>
          <a:p>
            <a:pPr marL="457200" indent="-457200">
              <a:buAutoNum type="alphaLcParenR"/>
            </a:pPr>
            <a:r>
              <a:rPr lang="de-DE" sz="2400" dirty="0">
                <a:latin typeface="Tahoma"/>
                <a:ea typeface="Tahoma"/>
                <a:cs typeface="Tahoma"/>
              </a:rPr>
              <a:t>Das Magnetfeld verläuft immer lotrecht zur Stromrichtung</a:t>
            </a:r>
            <a:endParaRPr lang="en-GB" sz="2400" dirty="0"/>
          </a:p>
        </p:txBody>
      </p:sp>
      <p:sp>
        <p:nvSpPr>
          <p:cNvPr id="4" name="Footer Placeholder 3">
            <a:extLst>
              <a:ext uri="{FF2B5EF4-FFF2-40B4-BE49-F238E27FC236}">
                <a16:creationId xmlns:a16="http://schemas.microsoft.com/office/drawing/2014/main" id="{BC75D05A-16A3-4CE8-A7A5-62E63F1602CE}"/>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0842E8E0-0D04-46AF-8AE8-46FFF1501E49}"/>
              </a:ext>
            </a:extLst>
          </p:cNvPr>
          <p:cNvSpPr>
            <a:spLocks noGrp="1"/>
          </p:cNvSpPr>
          <p:nvPr>
            <p:ph type="sldNum" sz="quarter" idx="12"/>
          </p:nvPr>
        </p:nvSpPr>
        <p:spPr/>
        <p:txBody>
          <a:bodyPr/>
          <a:lstStyle/>
          <a:p>
            <a:fld id="{607FDA0D-75C2-4509-B589-D4A45AB8915E}" type="slidenum">
              <a:rPr lang="en-GB" smtClean="0"/>
              <a:t>29</a:t>
            </a:fld>
            <a:endParaRPr lang="en-GB"/>
          </a:p>
        </p:txBody>
      </p:sp>
    </p:spTree>
    <p:extLst>
      <p:ext uri="{BB962C8B-B14F-4D97-AF65-F5344CB8AC3E}">
        <p14:creationId xmlns:p14="http://schemas.microsoft.com/office/powerpoint/2010/main" val="133659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7DED73-413C-484C-892F-8CD0378BEBC1}"/>
              </a:ext>
            </a:extLst>
          </p:cNvPr>
          <p:cNvSpPr>
            <a:spLocks noGrp="1"/>
          </p:cNvSpPr>
          <p:nvPr>
            <p:ph type="title"/>
          </p:nvPr>
        </p:nvSpPr>
        <p:spPr/>
        <p:txBody>
          <a:bodyPr/>
          <a:lstStyle/>
          <a:p>
            <a:r>
              <a:rPr lang="en-US" dirty="0" err="1"/>
              <a:t>Unterrichtsübung</a:t>
            </a:r>
            <a:r>
              <a:rPr lang="en-US" dirty="0"/>
              <a:t> 1.1</a:t>
            </a:r>
            <a:endParaRPr lang="en-GB" dirty="0"/>
          </a:p>
        </p:txBody>
      </p:sp>
      <p:sp>
        <p:nvSpPr>
          <p:cNvPr id="7" name="Content Placeholder 6">
            <a:extLst>
              <a:ext uri="{FF2B5EF4-FFF2-40B4-BE49-F238E27FC236}">
                <a16:creationId xmlns:a16="http://schemas.microsoft.com/office/drawing/2014/main" id="{6B4A96D6-E8F9-491D-8741-729EF7E4EBBB}"/>
              </a:ext>
            </a:extLst>
          </p:cNvPr>
          <p:cNvSpPr>
            <a:spLocks noGrp="1"/>
          </p:cNvSpPr>
          <p:nvPr>
            <p:ph idx="1"/>
          </p:nvPr>
        </p:nvSpPr>
        <p:spPr/>
        <p:txBody>
          <a:bodyPr>
            <a:normAutofit/>
          </a:bodyPr>
          <a:lstStyle/>
          <a:p>
            <a:pPr marL="0" indent="0">
              <a:buNone/>
            </a:pPr>
            <a:r>
              <a:rPr lang="en-GB" sz="2400" dirty="0">
                <a:ea typeface="+mn-lt"/>
                <a:cs typeface="+mn-lt"/>
              </a:rPr>
              <a:t>(a) </a:t>
            </a:r>
            <a:r>
              <a:rPr lang="en-GB" sz="2400" dirty="0" err="1">
                <a:ea typeface="+mn-lt"/>
                <a:cs typeface="+mn-lt"/>
              </a:rPr>
              <a:t>Schätze</a:t>
            </a:r>
            <a:r>
              <a:rPr lang="en-GB" sz="2400" dirty="0">
                <a:ea typeface="+mn-lt"/>
                <a:cs typeface="+mn-lt"/>
              </a:rPr>
              <a:t>, </a:t>
            </a:r>
            <a:r>
              <a:rPr lang="en-GB" sz="2400" dirty="0" err="1">
                <a:ea typeface="+mn-lt"/>
                <a:cs typeface="+mn-lt"/>
              </a:rPr>
              <a:t>welchen</a:t>
            </a:r>
            <a:r>
              <a:rPr lang="en-GB" sz="2400" dirty="0">
                <a:ea typeface="+mn-lt"/>
                <a:cs typeface="+mn-lt"/>
              </a:rPr>
              <a:t> </a:t>
            </a:r>
            <a:r>
              <a:rPr lang="en-GB" sz="2400" dirty="0" err="1">
                <a:ea typeface="+mn-lt"/>
                <a:cs typeface="+mn-lt"/>
              </a:rPr>
              <a:t>prozentualen</a:t>
            </a:r>
            <a:r>
              <a:rPr lang="en-GB" sz="2400" dirty="0">
                <a:ea typeface="+mn-lt"/>
                <a:cs typeface="+mn-lt"/>
              </a:rPr>
              <a:t> </a:t>
            </a:r>
            <a:r>
              <a:rPr lang="en-GB" sz="2400" dirty="0" err="1">
                <a:ea typeface="+mn-lt"/>
                <a:cs typeface="+mn-lt"/>
              </a:rPr>
              <a:t>Anteil</a:t>
            </a:r>
            <a:r>
              <a:rPr lang="en-GB" sz="2400" dirty="0">
                <a:ea typeface="+mn-lt"/>
                <a:cs typeface="+mn-lt"/>
              </a:rPr>
              <a:t> regenerative </a:t>
            </a:r>
            <a:r>
              <a:rPr lang="en-GB" sz="2400" dirty="0" err="1">
                <a:ea typeface="+mn-lt"/>
                <a:cs typeface="+mn-lt"/>
              </a:rPr>
              <a:t>Energiequellen</a:t>
            </a:r>
            <a:r>
              <a:rPr lang="en-GB" sz="2400" dirty="0">
                <a:ea typeface="+mn-lt"/>
                <a:cs typeface="+mn-lt"/>
              </a:rPr>
              <a:t> </a:t>
            </a:r>
            <a:r>
              <a:rPr lang="en-GB" sz="2400" dirty="0" err="1">
                <a:ea typeface="+mn-lt"/>
                <a:cs typeface="+mn-lt"/>
              </a:rPr>
              <a:t>wie</a:t>
            </a:r>
            <a:r>
              <a:rPr lang="en-GB" sz="2400" dirty="0">
                <a:ea typeface="+mn-lt"/>
                <a:cs typeface="+mn-lt"/>
              </a:rPr>
              <a:t> </a:t>
            </a:r>
            <a:r>
              <a:rPr lang="en-GB" sz="2400" dirty="0" err="1">
                <a:ea typeface="+mn-lt"/>
                <a:cs typeface="+mn-lt"/>
              </a:rPr>
              <a:t>Sonnen</a:t>
            </a:r>
            <a:r>
              <a:rPr lang="en-GB" sz="2400" dirty="0">
                <a:ea typeface="+mn-lt"/>
                <a:cs typeface="+mn-lt"/>
              </a:rPr>
              <a:t>-, Wind-, </a:t>
            </a:r>
            <a:r>
              <a:rPr lang="en-GB" sz="2400" dirty="0" err="1">
                <a:ea typeface="+mn-lt"/>
                <a:cs typeface="+mn-lt"/>
              </a:rPr>
              <a:t>Wasserkraft</a:t>
            </a:r>
            <a:r>
              <a:rPr lang="en-GB" sz="2400" dirty="0">
                <a:ea typeface="+mn-lt"/>
                <a:cs typeface="+mn-lt"/>
              </a:rPr>
              <a:t> etc. </a:t>
            </a:r>
            <a:r>
              <a:rPr lang="en-GB" sz="2400" dirty="0" err="1">
                <a:ea typeface="+mn-lt"/>
                <a:cs typeface="+mn-lt"/>
              </a:rPr>
              <a:t>zum</a:t>
            </a:r>
            <a:r>
              <a:rPr lang="en-GB" sz="2400" dirty="0">
                <a:ea typeface="+mn-lt"/>
                <a:cs typeface="+mn-lt"/>
              </a:rPr>
              <a:t> </a:t>
            </a:r>
            <a:r>
              <a:rPr lang="en-GB" sz="2400" dirty="0" err="1">
                <a:ea typeface="+mn-lt"/>
                <a:cs typeface="+mn-lt"/>
              </a:rPr>
              <a:t>Energiemix</a:t>
            </a:r>
            <a:r>
              <a:rPr lang="en-GB" sz="2400" dirty="0">
                <a:ea typeface="+mn-lt"/>
                <a:cs typeface="+mn-lt"/>
              </a:rPr>
              <a:t> in </a:t>
            </a:r>
            <a:r>
              <a:rPr lang="en-GB" sz="2400" dirty="0" err="1">
                <a:ea typeface="+mn-lt"/>
                <a:cs typeface="+mn-lt"/>
              </a:rPr>
              <a:t>deinem</a:t>
            </a:r>
            <a:r>
              <a:rPr lang="en-GB" sz="2400" dirty="0">
                <a:ea typeface="+mn-lt"/>
                <a:cs typeface="+mn-lt"/>
              </a:rPr>
              <a:t> Land </a:t>
            </a:r>
            <a:r>
              <a:rPr lang="en-GB" sz="2400" dirty="0" err="1">
                <a:ea typeface="+mn-lt"/>
                <a:cs typeface="+mn-lt"/>
              </a:rPr>
              <a:t>beitragen</a:t>
            </a:r>
            <a:r>
              <a:rPr lang="en-GB" sz="2400" dirty="0">
                <a:ea typeface="+mn-lt"/>
                <a:cs typeface="+mn-lt"/>
              </a:rPr>
              <a:t>. </a:t>
            </a:r>
            <a:r>
              <a:rPr lang="en-GB" sz="2400" dirty="0" err="1">
                <a:ea typeface="+mn-lt"/>
                <a:cs typeface="+mn-lt"/>
              </a:rPr>
              <a:t>Erläutere</a:t>
            </a:r>
            <a:r>
              <a:rPr lang="en-GB" sz="2400" dirty="0">
                <a:ea typeface="+mn-lt"/>
                <a:cs typeface="+mn-lt"/>
              </a:rPr>
              <a:t> </a:t>
            </a:r>
            <a:r>
              <a:rPr lang="en-GB" sz="2400" dirty="0" err="1">
                <a:ea typeface="+mn-lt"/>
                <a:cs typeface="+mn-lt"/>
              </a:rPr>
              <a:t>deine</a:t>
            </a:r>
            <a:r>
              <a:rPr lang="en-GB" sz="2400" dirty="0">
                <a:ea typeface="+mn-lt"/>
                <a:cs typeface="+mn-lt"/>
              </a:rPr>
              <a:t> </a:t>
            </a:r>
            <a:r>
              <a:rPr lang="en-GB" sz="2400" dirty="0" err="1">
                <a:ea typeface="+mn-lt"/>
                <a:cs typeface="+mn-lt"/>
              </a:rPr>
              <a:t>Schätzung</a:t>
            </a:r>
            <a:r>
              <a:rPr lang="en-GB" sz="2400" dirty="0">
                <a:ea typeface="+mn-lt"/>
                <a:cs typeface="+mn-lt"/>
              </a:rPr>
              <a:t>. </a:t>
            </a:r>
            <a:r>
              <a:rPr lang="en-GB" sz="2400" dirty="0" err="1">
                <a:ea typeface="+mn-lt"/>
                <a:cs typeface="+mn-lt"/>
              </a:rPr>
              <a:t>Hattest</a:t>
            </a:r>
            <a:r>
              <a:rPr lang="en-GB" sz="2400" dirty="0">
                <a:ea typeface="+mn-lt"/>
                <a:cs typeface="+mn-lt"/>
              </a:rPr>
              <a:t> du </a:t>
            </a:r>
            <a:r>
              <a:rPr lang="en-GB" sz="2400" dirty="0" err="1">
                <a:ea typeface="+mn-lt"/>
                <a:cs typeface="+mn-lt"/>
              </a:rPr>
              <a:t>irgendwelche</a:t>
            </a:r>
            <a:r>
              <a:rPr lang="en-GB" sz="2400" dirty="0">
                <a:ea typeface="+mn-lt"/>
                <a:cs typeface="+mn-lt"/>
              </a:rPr>
              <a:t> </a:t>
            </a:r>
            <a:r>
              <a:rPr lang="en-GB" sz="2400" dirty="0" err="1">
                <a:ea typeface="+mn-lt"/>
                <a:cs typeface="+mn-lt"/>
              </a:rPr>
              <a:t>Anhaltspunkte</a:t>
            </a:r>
            <a:r>
              <a:rPr lang="en-GB" sz="2400" dirty="0">
                <a:ea typeface="+mn-lt"/>
                <a:cs typeface="+mn-lt"/>
              </a:rPr>
              <a:t>?</a:t>
            </a:r>
            <a:endParaRPr lang="en-GB" sz="2400" dirty="0">
              <a:cs typeface="Calibri" panose="020F0502020204030204"/>
            </a:endParaRPr>
          </a:p>
          <a:p>
            <a:pPr marL="0" indent="0">
              <a:buNone/>
            </a:pPr>
            <a:endParaRPr lang="en-GB" sz="2400" dirty="0">
              <a:ea typeface="+mn-lt"/>
              <a:cs typeface="+mn-lt"/>
            </a:endParaRPr>
          </a:p>
          <a:p>
            <a:pPr marL="0" indent="0">
              <a:buNone/>
            </a:pPr>
            <a:r>
              <a:rPr lang="en-GB" sz="2400" dirty="0">
                <a:ea typeface="+mn-lt"/>
                <a:cs typeface="+mn-lt"/>
              </a:rPr>
              <a:t>(b) </a:t>
            </a:r>
            <a:r>
              <a:rPr lang="en-GB" sz="2400" dirty="0" err="1">
                <a:ea typeface="+mn-lt"/>
                <a:cs typeface="+mn-lt"/>
              </a:rPr>
              <a:t>Vergleiche</a:t>
            </a:r>
            <a:r>
              <a:rPr lang="en-GB" sz="2400" dirty="0">
                <a:ea typeface="+mn-lt"/>
                <a:cs typeface="+mn-lt"/>
              </a:rPr>
              <a:t> </a:t>
            </a:r>
            <a:r>
              <a:rPr lang="en-GB" sz="2400" dirty="0" err="1">
                <a:ea typeface="+mn-lt"/>
                <a:cs typeface="+mn-lt"/>
              </a:rPr>
              <a:t>deine</a:t>
            </a:r>
            <a:r>
              <a:rPr lang="en-GB" sz="2400" dirty="0">
                <a:ea typeface="+mn-lt"/>
                <a:cs typeface="+mn-lt"/>
              </a:rPr>
              <a:t> </a:t>
            </a:r>
            <a:r>
              <a:rPr lang="en-GB" sz="2400" dirty="0" err="1">
                <a:ea typeface="+mn-lt"/>
                <a:cs typeface="+mn-lt"/>
              </a:rPr>
              <a:t>Sch</a:t>
            </a:r>
            <a:r>
              <a:rPr lang="de-DE" sz="2400" dirty="0">
                <a:ea typeface="+mn-lt"/>
                <a:cs typeface="+mn-lt"/>
              </a:rPr>
              <a:t>ätzung mit der von mindestens einer anderen Person. Weichen sie stark voneinander ab</a:t>
            </a:r>
            <a:r>
              <a:rPr lang="en-GB" sz="2400" dirty="0">
                <a:ea typeface="+mn-lt"/>
                <a:cs typeface="+mn-lt"/>
              </a:rPr>
              <a:t>? </a:t>
            </a:r>
            <a:r>
              <a:rPr lang="en-GB" sz="2400" dirty="0" err="1">
                <a:ea typeface="+mn-lt"/>
                <a:cs typeface="+mn-lt"/>
              </a:rPr>
              <a:t>Vergleicht</a:t>
            </a:r>
            <a:r>
              <a:rPr lang="en-GB" sz="2400" dirty="0">
                <a:ea typeface="+mn-lt"/>
                <a:cs typeface="+mn-lt"/>
              </a:rPr>
              <a:t>, </a:t>
            </a:r>
            <a:r>
              <a:rPr lang="en-GB" sz="2400" dirty="0" err="1">
                <a:ea typeface="+mn-lt"/>
                <a:cs typeface="+mn-lt"/>
              </a:rPr>
              <a:t>wie</a:t>
            </a:r>
            <a:r>
              <a:rPr lang="en-GB" sz="2400" dirty="0">
                <a:ea typeface="+mn-lt"/>
                <a:cs typeface="+mn-lt"/>
              </a:rPr>
              <a:t> </a:t>
            </a:r>
            <a:r>
              <a:rPr lang="en-GB" sz="2400" dirty="0" err="1">
                <a:ea typeface="+mn-lt"/>
                <a:cs typeface="+mn-lt"/>
              </a:rPr>
              <a:t>ihr</a:t>
            </a:r>
            <a:r>
              <a:rPr lang="en-GB" sz="2400" dirty="0">
                <a:ea typeface="+mn-lt"/>
                <a:cs typeface="+mn-lt"/>
              </a:rPr>
              <a:t> auf die </a:t>
            </a:r>
            <a:r>
              <a:rPr lang="en-GB" sz="2400" dirty="0" err="1">
                <a:ea typeface="+mn-lt"/>
                <a:cs typeface="+mn-lt"/>
              </a:rPr>
              <a:t>Schätzungen</a:t>
            </a:r>
            <a:r>
              <a:rPr lang="en-GB" sz="2400" dirty="0">
                <a:ea typeface="+mn-lt"/>
                <a:cs typeface="+mn-lt"/>
              </a:rPr>
              <a:t> </a:t>
            </a:r>
            <a:r>
              <a:rPr lang="en-GB" sz="2400" dirty="0" err="1">
                <a:ea typeface="+mn-lt"/>
                <a:cs typeface="+mn-lt"/>
              </a:rPr>
              <a:t>gekommen</a:t>
            </a:r>
            <a:r>
              <a:rPr lang="en-GB" sz="2400" dirty="0">
                <a:ea typeface="+mn-lt"/>
                <a:cs typeface="+mn-lt"/>
              </a:rPr>
              <a:t> </a:t>
            </a:r>
            <a:r>
              <a:rPr lang="en-GB" sz="2400" dirty="0" err="1">
                <a:ea typeface="+mn-lt"/>
                <a:cs typeface="+mn-lt"/>
              </a:rPr>
              <a:t>seid</a:t>
            </a:r>
            <a:r>
              <a:rPr lang="en-GB" sz="2400" dirty="0">
                <a:ea typeface="+mn-lt"/>
                <a:cs typeface="+mn-lt"/>
              </a:rPr>
              <a:t>: </a:t>
            </a:r>
            <a:r>
              <a:rPr lang="en-GB" sz="2400" dirty="0" err="1">
                <a:ea typeface="+mn-lt"/>
                <a:cs typeface="+mn-lt"/>
              </a:rPr>
              <a:t>Hattet</a:t>
            </a:r>
            <a:r>
              <a:rPr lang="en-GB" sz="2400" dirty="0">
                <a:ea typeface="+mn-lt"/>
                <a:cs typeface="+mn-lt"/>
              </a:rPr>
              <a:t> </a:t>
            </a:r>
            <a:r>
              <a:rPr lang="en-GB" sz="2400" dirty="0" err="1">
                <a:ea typeface="+mn-lt"/>
                <a:cs typeface="+mn-lt"/>
              </a:rPr>
              <a:t>ihr</a:t>
            </a:r>
            <a:r>
              <a:rPr lang="en-GB" sz="2400" dirty="0">
                <a:ea typeface="+mn-lt"/>
                <a:cs typeface="+mn-lt"/>
              </a:rPr>
              <a:t> </a:t>
            </a:r>
            <a:r>
              <a:rPr lang="en-GB" sz="2400" dirty="0" err="1">
                <a:ea typeface="+mn-lt"/>
                <a:cs typeface="+mn-lt"/>
              </a:rPr>
              <a:t>unterschiedliche</a:t>
            </a:r>
            <a:r>
              <a:rPr lang="en-GB" sz="2400" dirty="0">
                <a:ea typeface="+mn-lt"/>
                <a:cs typeface="+mn-lt"/>
              </a:rPr>
              <a:t> </a:t>
            </a:r>
            <a:r>
              <a:rPr lang="en-GB" sz="2400" dirty="0" err="1">
                <a:ea typeface="+mn-lt"/>
                <a:cs typeface="+mn-lt"/>
              </a:rPr>
              <a:t>Anhaltspunkte</a:t>
            </a:r>
            <a:r>
              <a:rPr lang="en-GB" sz="2400" dirty="0">
                <a:ea typeface="+mn-lt"/>
                <a:cs typeface="+mn-lt"/>
              </a:rPr>
              <a:t>?</a:t>
            </a:r>
          </a:p>
          <a:p>
            <a:pPr marL="0" indent="0">
              <a:buNone/>
            </a:pPr>
            <a:endParaRPr lang="en-GB" sz="2400" dirty="0"/>
          </a:p>
          <a:p>
            <a:pPr marL="0" indent="0">
              <a:buNone/>
            </a:pPr>
            <a:r>
              <a:rPr lang="en-GB" sz="2400" dirty="0">
                <a:ea typeface="+mn-lt"/>
                <a:cs typeface="+mn-lt"/>
              </a:rPr>
              <a:t>(c) </a:t>
            </a:r>
            <a:r>
              <a:rPr lang="en-GB" sz="2400" dirty="0" err="1">
                <a:ea typeface="+mn-lt"/>
                <a:cs typeface="+mn-lt"/>
              </a:rPr>
              <a:t>Informiere</a:t>
            </a:r>
            <a:r>
              <a:rPr lang="en-GB" sz="2400" dirty="0">
                <a:ea typeface="+mn-lt"/>
                <a:cs typeface="+mn-lt"/>
              </a:rPr>
              <a:t> dich </a:t>
            </a:r>
            <a:r>
              <a:rPr lang="en-GB" sz="2400" dirty="0" err="1">
                <a:ea typeface="+mn-lt"/>
                <a:cs typeface="+mn-lt"/>
              </a:rPr>
              <a:t>über</a:t>
            </a:r>
            <a:r>
              <a:rPr lang="en-GB" sz="2400" dirty="0">
                <a:ea typeface="+mn-lt"/>
                <a:cs typeface="+mn-lt"/>
              </a:rPr>
              <a:t> den </a:t>
            </a:r>
            <a:r>
              <a:rPr lang="en-GB" sz="2400" dirty="0" err="1">
                <a:ea typeface="+mn-lt"/>
                <a:cs typeface="+mn-lt"/>
              </a:rPr>
              <a:t>Energiemix</a:t>
            </a:r>
            <a:r>
              <a:rPr lang="en-GB" sz="2400" dirty="0">
                <a:ea typeface="+mn-lt"/>
                <a:cs typeface="+mn-lt"/>
              </a:rPr>
              <a:t> in </a:t>
            </a:r>
            <a:r>
              <a:rPr lang="en-GB" sz="2400" dirty="0" err="1">
                <a:ea typeface="+mn-lt"/>
                <a:cs typeface="+mn-lt"/>
              </a:rPr>
              <a:t>deinem</a:t>
            </a:r>
            <a:r>
              <a:rPr lang="en-GB" sz="2400" dirty="0">
                <a:ea typeface="+mn-lt"/>
                <a:cs typeface="+mn-lt"/>
              </a:rPr>
              <a:t> Land. </a:t>
            </a:r>
            <a:r>
              <a:rPr lang="en-GB" sz="2400" dirty="0" err="1">
                <a:ea typeface="+mn-lt"/>
                <a:cs typeface="+mn-lt"/>
              </a:rPr>
              <a:t>Vergleiche</a:t>
            </a:r>
            <a:r>
              <a:rPr lang="en-GB" sz="2400" dirty="0">
                <a:ea typeface="+mn-lt"/>
                <a:cs typeface="+mn-lt"/>
              </a:rPr>
              <a:t> </a:t>
            </a:r>
            <a:r>
              <a:rPr lang="en-GB" sz="2400" dirty="0" err="1">
                <a:ea typeface="+mn-lt"/>
                <a:cs typeface="+mn-lt"/>
              </a:rPr>
              <a:t>deine</a:t>
            </a:r>
            <a:r>
              <a:rPr lang="en-GB" sz="2400" dirty="0">
                <a:ea typeface="+mn-lt"/>
                <a:cs typeface="+mn-lt"/>
              </a:rPr>
              <a:t> </a:t>
            </a:r>
            <a:r>
              <a:rPr lang="en-GB" sz="2400" dirty="0" err="1">
                <a:ea typeface="+mn-lt"/>
                <a:cs typeface="+mn-lt"/>
              </a:rPr>
              <a:t>Schätzungen</a:t>
            </a:r>
            <a:r>
              <a:rPr lang="en-GB" sz="2400" dirty="0">
                <a:ea typeface="+mn-lt"/>
                <a:cs typeface="+mn-lt"/>
              </a:rPr>
              <a:t> </a:t>
            </a:r>
            <a:r>
              <a:rPr lang="en-GB" sz="2400" dirty="0" err="1">
                <a:ea typeface="+mn-lt"/>
                <a:cs typeface="+mn-lt"/>
              </a:rPr>
              <a:t>mit</a:t>
            </a:r>
            <a:r>
              <a:rPr lang="en-GB" sz="2400" dirty="0">
                <a:ea typeface="+mn-lt"/>
                <a:cs typeface="+mn-lt"/>
              </a:rPr>
              <a:t> den </a:t>
            </a:r>
            <a:r>
              <a:rPr lang="en-GB" sz="2400" dirty="0" err="1">
                <a:ea typeface="+mn-lt"/>
                <a:cs typeface="+mn-lt"/>
              </a:rPr>
              <a:t>Daten</a:t>
            </a:r>
            <a:r>
              <a:rPr lang="en-GB" sz="2400" dirty="0">
                <a:ea typeface="+mn-lt"/>
                <a:cs typeface="+mn-lt"/>
              </a:rPr>
              <a:t>. Hast du gut </a:t>
            </a:r>
            <a:r>
              <a:rPr lang="en-GB" sz="2400" dirty="0" err="1">
                <a:ea typeface="+mn-lt"/>
                <a:cs typeface="+mn-lt"/>
              </a:rPr>
              <a:t>geschätzt</a:t>
            </a:r>
            <a:r>
              <a:rPr lang="en-GB" sz="2400" dirty="0">
                <a:ea typeface="+mn-lt"/>
                <a:cs typeface="+mn-lt"/>
              </a:rPr>
              <a:t>?</a:t>
            </a:r>
            <a:endParaRPr lang="en-GB" sz="2400" dirty="0">
              <a:cs typeface="Calibri" panose="020F0502020204030204"/>
            </a:endParaRPr>
          </a:p>
          <a:p>
            <a:endParaRPr lang="en-GB" dirty="0"/>
          </a:p>
        </p:txBody>
      </p:sp>
      <p:sp>
        <p:nvSpPr>
          <p:cNvPr id="4" name="Footer Placeholder 3">
            <a:extLst>
              <a:ext uri="{FF2B5EF4-FFF2-40B4-BE49-F238E27FC236}">
                <a16:creationId xmlns:a16="http://schemas.microsoft.com/office/drawing/2014/main" id="{27A0665B-A199-43C8-9AB1-A128273C6332}"/>
              </a:ext>
            </a:extLst>
          </p:cNvPr>
          <p:cNvSpPr>
            <a:spLocks noGrp="1"/>
          </p:cNvSpPr>
          <p:nvPr>
            <p:ph type="ftr" sz="quarter" idx="11"/>
          </p:nvPr>
        </p:nvSpPr>
        <p:spPr>
          <a:xfrm>
            <a:off x="838200" y="6311900"/>
            <a:ext cx="6048375" cy="365125"/>
          </a:xfrm>
        </p:spPr>
        <p:txBody>
          <a:bodyPr/>
          <a:lstStyle/>
          <a:p>
            <a:r>
              <a:rPr lang="en-US" dirty="0"/>
              <a:t>Modul 1: </a:t>
            </a:r>
            <a:r>
              <a:rPr lang="en-US" dirty="0" err="1"/>
              <a:t>Grundlagen</a:t>
            </a:r>
            <a:r>
              <a:rPr lang="en-US" dirty="0"/>
              <a:t> der Fusion</a:t>
            </a:r>
            <a:endParaRPr lang="en-GB" dirty="0"/>
          </a:p>
        </p:txBody>
      </p:sp>
      <p:sp>
        <p:nvSpPr>
          <p:cNvPr id="8" name="Slide Number Placeholder 7">
            <a:extLst>
              <a:ext uri="{FF2B5EF4-FFF2-40B4-BE49-F238E27FC236}">
                <a16:creationId xmlns:a16="http://schemas.microsoft.com/office/drawing/2014/main" id="{8FCEE185-C976-4166-B115-9678E1C4C9A1}"/>
              </a:ext>
            </a:extLst>
          </p:cNvPr>
          <p:cNvSpPr>
            <a:spLocks noGrp="1"/>
          </p:cNvSpPr>
          <p:nvPr>
            <p:ph type="sldNum" sz="quarter" idx="12"/>
          </p:nvPr>
        </p:nvSpPr>
        <p:spPr/>
        <p:txBody>
          <a:bodyPr/>
          <a:lstStyle/>
          <a:p>
            <a:fld id="{607FDA0D-75C2-4509-B589-D4A45AB8915E}" type="slidenum">
              <a:rPr lang="en-GB" smtClean="0"/>
              <a:t>3</a:t>
            </a:fld>
            <a:endParaRPr lang="en-GB"/>
          </a:p>
        </p:txBody>
      </p:sp>
    </p:spTree>
    <p:extLst>
      <p:ext uri="{BB962C8B-B14F-4D97-AF65-F5344CB8AC3E}">
        <p14:creationId xmlns:p14="http://schemas.microsoft.com/office/powerpoint/2010/main" val="109988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73742-4314-4C9D-8916-F0057773ABB5}"/>
              </a:ext>
            </a:extLst>
          </p:cNvPr>
          <p:cNvSpPr>
            <a:spLocks noGrp="1"/>
          </p:cNvSpPr>
          <p:nvPr>
            <p:ph type="title"/>
          </p:nvPr>
        </p:nvSpPr>
        <p:spPr/>
        <p:txBody>
          <a:bodyPr/>
          <a:lstStyle/>
          <a:p>
            <a:r>
              <a:rPr lang="en-US" dirty="0"/>
              <a:t>1.4 </a:t>
            </a:r>
            <a:r>
              <a:rPr lang="en-US" dirty="0" err="1"/>
              <a:t>Konstruktion</a:t>
            </a:r>
            <a:r>
              <a:rPr lang="en-US" dirty="0"/>
              <a:t> </a:t>
            </a:r>
            <a:r>
              <a:rPr lang="en-US" dirty="0" err="1"/>
              <a:t>einer</a:t>
            </a:r>
            <a:r>
              <a:rPr lang="en-US" dirty="0"/>
              <a:t> </a:t>
            </a:r>
            <a:r>
              <a:rPr lang="en-US" dirty="0" err="1"/>
              <a:t>Fusionsmaschine</a:t>
            </a:r>
            <a:endParaRPr lang="en-GB" dirty="0"/>
          </a:p>
        </p:txBody>
      </p:sp>
      <p:sp>
        <p:nvSpPr>
          <p:cNvPr id="3" name="Content Placeholder 2">
            <a:extLst>
              <a:ext uri="{FF2B5EF4-FFF2-40B4-BE49-F238E27FC236}">
                <a16:creationId xmlns:a16="http://schemas.microsoft.com/office/drawing/2014/main" id="{59855761-9F7F-47AE-8906-8C1ED1B1F0E9}"/>
              </a:ext>
            </a:extLst>
          </p:cNvPr>
          <p:cNvSpPr>
            <a:spLocks noGrp="1"/>
          </p:cNvSpPr>
          <p:nvPr>
            <p:ph idx="1"/>
          </p:nvPr>
        </p:nvSpPr>
        <p:spPr/>
        <p:txBody>
          <a:bodyPr/>
          <a:lstStyle/>
          <a:p>
            <a:r>
              <a:rPr lang="en-US" sz="2800" dirty="0"/>
              <a:t>Fusion </a:t>
            </a:r>
            <a:r>
              <a:rPr lang="en-US" sz="2800" dirty="0" err="1"/>
              <a:t>mittels</a:t>
            </a:r>
            <a:r>
              <a:rPr lang="en-US" sz="2800" dirty="0"/>
              <a:t> </a:t>
            </a:r>
            <a:r>
              <a:rPr lang="en-US" sz="2800" dirty="0" err="1"/>
              <a:t>magnetischem</a:t>
            </a:r>
            <a:r>
              <a:rPr lang="en-US" sz="2800" dirty="0"/>
              <a:t> </a:t>
            </a:r>
            <a:r>
              <a:rPr lang="en-US" sz="2800" dirty="0" err="1"/>
              <a:t>Einschluss</a:t>
            </a:r>
            <a:r>
              <a:rPr lang="en-US" sz="2800" dirty="0"/>
              <a:t> (</a:t>
            </a:r>
            <a:r>
              <a:rPr lang="en-US" sz="2800" dirty="0">
                <a:solidFill>
                  <a:srgbClr val="F36F2C"/>
                </a:solidFill>
              </a:rPr>
              <a:t>MCF</a:t>
            </a:r>
            <a:r>
              <a:rPr lang="en-US" sz="2800" dirty="0">
                <a:solidFill>
                  <a:schemeClr val="bg1"/>
                </a:solidFill>
              </a:rPr>
              <a:t>)</a:t>
            </a:r>
          </a:p>
          <a:p>
            <a:pPr marL="914400" lvl="1" indent="-457200">
              <a:buFont typeface="+mj-lt"/>
              <a:buAutoNum type="arabicPeriod"/>
            </a:pPr>
            <a:r>
              <a:rPr lang="en-US" sz="2400" dirty="0" err="1">
                <a:solidFill>
                  <a:schemeClr val="bg1"/>
                </a:solidFill>
              </a:rPr>
              <a:t>Plasmaeinschluss</a:t>
            </a:r>
            <a:r>
              <a:rPr lang="en-US" sz="2400" dirty="0">
                <a:solidFill>
                  <a:schemeClr val="bg1"/>
                </a:solidFill>
              </a:rPr>
              <a:t> </a:t>
            </a:r>
            <a:r>
              <a:rPr lang="en-US" sz="2400" dirty="0" err="1">
                <a:solidFill>
                  <a:schemeClr val="bg1"/>
                </a:solidFill>
              </a:rPr>
              <a:t>mithilfe</a:t>
            </a:r>
            <a:r>
              <a:rPr lang="en-US" sz="2400" dirty="0">
                <a:solidFill>
                  <a:schemeClr val="bg1"/>
                </a:solidFill>
              </a:rPr>
              <a:t> </a:t>
            </a:r>
            <a:r>
              <a:rPr lang="en-US" sz="2400" dirty="0" err="1">
                <a:solidFill>
                  <a:schemeClr val="bg1"/>
                </a:solidFill>
              </a:rPr>
              <a:t>eines</a:t>
            </a:r>
            <a:r>
              <a:rPr lang="en-US" sz="2400" dirty="0">
                <a:solidFill>
                  <a:schemeClr val="bg1"/>
                </a:solidFill>
              </a:rPr>
              <a:t> </a:t>
            </a:r>
            <a:r>
              <a:rPr lang="en-US" sz="2400" dirty="0" err="1">
                <a:solidFill>
                  <a:schemeClr val="bg1"/>
                </a:solidFill>
              </a:rPr>
              <a:t>Magnetfelds</a:t>
            </a:r>
            <a:endParaRPr lang="en-US" sz="2400" dirty="0">
              <a:solidFill>
                <a:schemeClr val="bg1"/>
              </a:solidFill>
            </a:endParaRPr>
          </a:p>
          <a:p>
            <a:pPr marL="914400" lvl="1" indent="-457200">
              <a:buFont typeface="+mj-lt"/>
              <a:buAutoNum type="arabicPeriod"/>
            </a:pPr>
            <a:r>
              <a:rPr lang="en-US" sz="2400" dirty="0" err="1">
                <a:solidFill>
                  <a:schemeClr val="bg1"/>
                </a:solidFill>
              </a:rPr>
              <a:t>Erhitzung</a:t>
            </a:r>
            <a:r>
              <a:rPr lang="en-US" sz="2400" dirty="0">
                <a:solidFill>
                  <a:schemeClr val="bg1"/>
                </a:solidFill>
              </a:rPr>
              <a:t> des Plasmas, bis </a:t>
            </a:r>
            <a:r>
              <a:rPr lang="en-US" sz="2400" dirty="0" err="1">
                <a:solidFill>
                  <a:schemeClr val="bg1"/>
                </a:solidFill>
              </a:rPr>
              <a:t>Fusionsbedingungen</a:t>
            </a:r>
            <a:r>
              <a:rPr lang="en-US" sz="2400" dirty="0">
                <a:solidFill>
                  <a:schemeClr val="bg1"/>
                </a:solidFill>
              </a:rPr>
              <a:t> </a:t>
            </a:r>
            <a:r>
              <a:rPr lang="en-US" sz="2400" dirty="0" err="1">
                <a:solidFill>
                  <a:schemeClr val="bg1"/>
                </a:solidFill>
              </a:rPr>
              <a:t>eintreten</a:t>
            </a:r>
            <a:endParaRPr lang="en-US" sz="2400" dirty="0">
              <a:solidFill>
                <a:schemeClr val="bg1"/>
              </a:solidFill>
            </a:endParaRPr>
          </a:p>
          <a:p>
            <a:endParaRPr lang="en-US" sz="2800" dirty="0">
              <a:solidFill>
                <a:schemeClr val="bg1"/>
              </a:solidFill>
            </a:endParaRPr>
          </a:p>
          <a:p>
            <a:r>
              <a:rPr lang="en-US" sz="2800" dirty="0" err="1">
                <a:solidFill>
                  <a:schemeClr val="bg1"/>
                </a:solidFill>
              </a:rPr>
              <a:t>Bekannteste</a:t>
            </a:r>
            <a:r>
              <a:rPr lang="en-US" sz="2800" dirty="0">
                <a:solidFill>
                  <a:schemeClr val="bg1"/>
                </a:solidFill>
              </a:rPr>
              <a:t> Form </a:t>
            </a:r>
            <a:r>
              <a:rPr lang="en-US" sz="2800" dirty="0" err="1">
                <a:solidFill>
                  <a:schemeClr val="bg1"/>
                </a:solidFill>
              </a:rPr>
              <a:t>einer</a:t>
            </a:r>
            <a:r>
              <a:rPr lang="en-US" sz="2800" dirty="0">
                <a:solidFill>
                  <a:schemeClr val="bg1"/>
                </a:solidFill>
              </a:rPr>
              <a:t> </a:t>
            </a:r>
            <a:r>
              <a:rPr lang="en-US" sz="2800" dirty="0" err="1">
                <a:solidFill>
                  <a:schemeClr val="bg1"/>
                </a:solidFill>
              </a:rPr>
              <a:t>Fusionsanlage</a:t>
            </a:r>
            <a:r>
              <a:rPr lang="en-US" sz="2800" dirty="0">
                <a:solidFill>
                  <a:schemeClr val="bg1"/>
                </a:solidFill>
              </a:rPr>
              <a:t>: </a:t>
            </a:r>
          </a:p>
          <a:p>
            <a:r>
              <a:rPr lang="en-US" sz="2800" dirty="0">
                <a:solidFill>
                  <a:srgbClr val="F36F2C"/>
                </a:solidFill>
              </a:rPr>
              <a:t>Tokamak</a:t>
            </a:r>
          </a:p>
          <a:p>
            <a:r>
              <a:rPr lang="en-US" sz="2400" b="0" i="0" u="none" strike="noStrike" baseline="0" dirty="0" err="1">
                <a:solidFill>
                  <a:schemeClr val="bg1"/>
                </a:solidFill>
              </a:rPr>
              <a:t>Russisch</a:t>
            </a:r>
            <a:r>
              <a:rPr lang="en-US" sz="2400" b="0" i="0" u="none" strike="noStrike" baseline="0" dirty="0">
                <a:solidFill>
                  <a:schemeClr val="bg1"/>
                </a:solidFill>
              </a:rPr>
              <a:t>: </a:t>
            </a:r>
            <a:br>
              <a:rPr lang="en-US" sz="2400" b="0" i="0" u="none" strike="noStrike" baseline="0" dirty="0">
                <a:solidFill>
                  <a:schemeClr val="bg1"/>
                </a:solidFill>
              </a:rPr>
            </a:br>
            <a:r>
              <a:rPr lang="de-DE" sz="2400" dirty="0">
                <a:solidFill>
                  <a:schemeClr val="bg1"/>
                </a:solidFill>
              </a:rPr>
              <a:t>„</a:t>
            </a:r>
            <a:r>
              <a:rPr lang="en-US" sz="2400" b="0" i="0" u="none" strike="noStrike" baseline="0" dirty="0" err="1">
                <a:solidFill>
                  <a:schemeClr val="bg1"/>
                </a:solidFill>
              </a:rPr>
              <a:t>Toroidal</a:t>
            </a:r>
            <a:r>
              <a:rPr lang="en-US" sz="2400" dirty="0" err="1">
                <a:solidFill>
                  <a:schemeClr val="bg1"/>
                </a:solidFill>
              </a:rPr>
              <a:t>e</a:t>
            </a:r>
            <a:r>
              <a:rPr lang="en-US" sz="2400" dirty="0">
                <a:solidFill>
                  <a:schemeClr val="bg1"/>
                </a:solidFill>
              </a:rPr>
              <a:t> </a:t>
            </a:r>
            <a:r>
              <a:rPr lang="en-US" sz="2400" dirty="0" err="1">
                <a:solidFill>
                  <a:schemeClr val="bg1"/>
                </a:solidFill>
              </a:rPr>
              <a:t>Kammer</a:t>
            </a:r>
            <a:r>
              <a:rPr lang="en-US" sz="2400" dirty="0">
                <a:solidFill>
                  <a:schemeClr val="bg1"/>
                </a:solidFill>
              </a:rPr>
              <a:t> </a:t>
            </a:r>
            <a:r>
              <a:rPr lang="en-US" sz="2400" dirty="0" err="1">
                <a:solidFill>
                  <a:schemeClr val="bg1"/>
                </a:solidFill>
              </a:rPr>
              <a:t>mit</a:t>
            </a:r>
            <a:r>
              <a:rPr lang="en-US" sz="2400" dirty="0">
                <a:solidFill>
                  <a:schemeClr val="bg1"/>
                </a:solidFill>
              </a:rPr>
              <a:t> </a:t>
            </a:r>
            <a:r>
              <a:rPr lang="en-US" sz="2400" dirty="0" err="1">
                <a:solidFill>
                  <a:schemeClr val="bg1"/>
                </a:solidFill>
              </a:rPr>
              <a:t>Magnetspulen</a:t>
            </a:r>
            <a:r>
              <a:rPr lang="en-US" sz="2400" dirty="0">
                <a:solidFill>
                  <a:schemeClr val="bg1"/>
                </a:solidFill>
              </a:rPr>
              <a:t>”</a:t>
            </a:r>
            <a:endParaRPr lang="en-GB" sz="2400" dirty="0">
              <a:solidFill>
                <a:schemeClr val="bg1"/>
              </a:solidFill>
            </a:endParaRPr>
          </a:p>
        </p:txBody>
      </p:sp>
      <p:sp>
        <p:nvSpPr>
          <p:cNvPr id="4" name="Footer Placeholder 3">
            <a:extLst>
              <a:ext uri="{FF2B5EF4-FFF2-40B4-BE49-F238E27FC236}">
                <a16:creationId xmlns:a16="http://schemas.microsoft.com/office/drawing/2014/main" id="{7D137938-CF94-4469-BDED-0F59891D22AC}"/>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5C1788E4-7EB9-4F0A-8496-8CC80A4522A0}"/>
              </a:ext>
            </a:extLst>
          </p:cNvPr>
          <p:cNvSpPr>
            <a:spLocks noGrp="1"/>
          </p:cNvSpPr>
          <p:nvPr>
            <p:ph type="sldNum" sz="quarter" idx="12"/>
          </p:nvPr>
        </p:nvSpPr>
        <p:spPr/>
        <p:txBody>
          <a:bodyPr/>
          <a:lstStyle/>
          <a:p>
            <a:fld id="{607FDA0D-75C2-4509-B589-D4A45AB8915E}" type="slidenum">
              <a:rPr lang="en-GB" smtClean="0"/>
              <a:t>30</a:t>
            </a:fld>
            <a:endParaRPr lang="en-GB"/>
          </a:p>
        </p:txBody>
      </p:sp>
      <p:pic>
        <p:nvPicPr>
          <p:cNvPr id="8" name="Picture 7" descr="A picture containing light, night sky&#10;&#10;Description automatically generated">
            <a:extLst>
              <a:ext uri="{FF2B5EF4-FFF2-40B4-BE49-F238E27FC236}">
                <a16:creationId xmlns:a16="http://schemas.microsoft.com/office/drawing/2014/main" id="{6914794D-C484-4A96-8B52-729F2038FD2C}"/>
              </a:ext>
            </a:extLst>
          </p:cNvPr>
          <p:cNvPicPr>
            <a:picLocks noChangeAspect="1"/>
          </p:cNvPicPr>
          <p:nvPr/>
        </p:nvPicPr>
        <p:blipFill rotWithShape="1">
          <a:blip r:embed="rId2">
            <a:extLst>
              <a:ext uri="{28A0092B-C50C-407E-A947-70E740481C1C}">
                <a14:useLocalDpi xmlns:a14="http://schemas.microsoft.com/office/drawing/2010/main" val="0"/>
              </a:ext>
            </a:extLst>
          </a:blip>
          <a:srcRect l="11479" r="9077"/>
          <a:stretch/>
        </p:blipFill>
        <p:spPr>
          <a:xfrm>
            <a:off x="8610600" y="3362479"/>
            <a:ext cx="2568228" cy="2424551"/>
          </a:xfrm>
          <a:prstGeom prst="rect">
            <a:avLst/>
          </a:prstGeom>
          <a:ln w="19050">
            <a:solidFill>
              <a:srgbClr val="F36F2C"/>
            </a:solidFill>
          </a:ln>
        </p:spPr>
      </p:pic>
      <p:sp>
        <p:nvSpPr>
          <p:cNvPr id="9" name="TextBox 8">
            <a:extLst>
              <a:ext uri="{FF2B5EF4-FFF2-40B4-BE49-F238E27FC236}">
                <a16:creationId xmlns:a16="http://schemas.microsoft.com/office/drawing/2014/main" id="{FB320D45-D0E6-44EF-ADE9-64077B2AB948}"/>
              </a:ext>
            </a:extLst>
          </p:cNvPr>
          <p:cNvSpPr txBox="1"/>
          <p:nvPr/>
        </p:nvSpPr>
        <p:spPr>
          <a:xfrm>
            <a:off x="6903591" y="6354374"/>
            <a:ext cx="4160870" cy="276999"/>
          </a:xfrm>
          <a:prstGeom prst="rect">
            <a:avLst/>
          </a:prstGeom>
          <a:noFill/>
        </p:spPr>
        <p:txBody>
          <a:bodyPr wrap="square">
            <a:spAutoFit/>
          </a:bodyPr>
          <a:lstStyle/>
          <a:p>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MAST (Mega Ampere Spherical Tokamak) | Quelle: CCFE</a:t>
            </a:r>
            <a:endParaRPr lang="en-GB" sz="1200" dirty="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7267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BA9E2-C390-4E3F-BE49-BE18FFF17EB2}"/>
              </a:ext>
            </a:extLst>
          </p:cNvPr>
          <p:cNvSpPr>
            <a:spLocks noGrp="1"/>
          </p:cNvSpPr>
          <p:nvPr>
            <p:ph type="title"/>
          </p:nvPr>
        </p:nvSpPr>
        <p:spPr/>
        <p:txBody>
          <a:bodyPr/>
          <a:lstStyle/>
          <a:p>
            <a:r>
              <a:rPr lang="en-US" dirty="0"/>
              <a:t>Der Tokamak</a:t>
            </a:r>
            <a:endParaRPr lang="en-GB" dirty="0"/>
          </a:p>
        </p:txBody>
      </p:sp>
      <p:sp>
        <p:nvSpPr>
          <p:cNvPr id="3" name="Content Placeholder 2">
            <a:extLst>
              <a:ext uri="{FF2B5EF4-FFF2-40B4-BE49-F238E27FC236}">
                <a16:creationId xmlns:a16="http://schemas.microsoft.com/office/drawing/2014/main" id="{912C1338-C407-46F2-8A0D-FBB2FD016EEF}"/>
              </a:ext>
            </a:extLst>
          </p:cNvPr>
          <p:cNvSpPr>
            <a:spLocks noGrp="1"/>
          </p:cNvSpPr>
          <p:nvPr>
            <p:ph idx="1"/>
          </p:nvPr>
        </p:nvSpPr>
        <p:spPr/>
        <p:txBody>
          <a:bodyPr/>
          <a:lstStyle/>
          <a:p>
            <a:r>
              <a:rPr lang="en-GB" sz="3200" dirty="0" err="1">
                <a:cs typeface="Calibri"/>
              </a:rPr>
              <a:t>Donutförmig</a:t>
            </a:r>
            <a:r>
              <a:rPr lang="en-GB" sz="3200" dirty="0">
                <a:cs typeface="Calibri"/>
              </a:rPr>
              <a:t> (Torus)</a:t>
            </a:r>
            <a:endParaRPr lang="en-US" sz="2400" dirty="0">
              <a:ea typeface="+mn-lt"/>
              <a:cs typeface="+mn-lt"/>
            </a:endParaRPr>
          </a:p>
          <a:p>
            <a:pPr lvl="1"/>
            <a:r>
              <a:rPr lang="en-GB" sz="2400" dirty="0" err="1">
                <a:ea typeface="+mn-lt"/>
                <a:cs typeface="+mn-lt"/>
              </a:rPr>
              <a:t>Im</a:t>
            </a:r>
            <a:r>
              <a:rPr lang="en-GB" sz="2400" dirty="0">
                <a:ea typeface="+mn-lt"/>
                <a:cs typeface="+mn-lt"/>
              </a:rPr>
              <a:t> </a:t>
            </a:r>
            <a:r>
              <a:rPr lang="en-GB" sz="2400" dirty="0" err="1">
                <a:ea typeface="+mn-lt"/>
                <a:cs typeface="+mn-lt"/>
              </a:rPr>
              <a:t>Inneren</a:t>
            </a:r>
            <a:r>
              <a:rPr lang="en-GB" sz="2400" dirty="0">
                <a:ea typeface="+mn-lt"/>
                <a:cs typeface="+mn-lt"/>
              </a:rPr>
              <a:t> des Donuts: </a:t>
            </a:r>
            <a:r>
              <a:rPr lang="en-GB" sz="2400" dirty="0">
                <a:solidFill>
                  <a:srgbClr val="F36F2C"/>
                </a:solidFill>
                <a:ea typeface="+mn-lt"/>
                <a:cs typeface="+mn-lt"/>
              </a:rPr>
              <a:t>Plasma</a:t>
            </a:r>
          </a:p>
          <a:p>
            <a:pPr lvl="1"/>
            <a:r>
              <a:rPr lang="en-GB" sz="2400" dirty="0" err="1">
                <a:ea typeface="+mn-lt"/>
                <a:cs typeface="+mn-lt"/>
              </a:rPr>
              <a:t>Außenseite</a:t>
            </a:r>
            <a:r>
              <a:rPr lang="en-GB" sz="2400" dirty="0">
                <a:ea typeface="+mn-lt"/>
                <a:cs typeface="+mn-lt"/>
              </a:rPr>
              <a:t> des Donuts: </a:t>
            </a:r>
            <a:r>
              <a:rPr lang="en-GB" sz="2400" dirty="0" err="1">
                <a:solidFill>
                  <a:srgbClr val="F36F2C"/>
                </a:solidFill>
                <a:ea typeface="+mn-lt"/>
                <a:cs typeface="+mn-lt"/>
              </a:rPr>
              <a:t>Magnetspulen</a:t>
            </a:r>
            <a:r>
              <a:rPr lang="en-GB" sz="2400" dirty="0">
                <a:solidFill>
                  <a:srgbClr val="F36F2C"/>
                </a:solidFill>
                <a:ea typeface="+mn-lt"/>
                <a:cs typeface="+mn-lt"/>
              </a:rPr>
              <a:t> </a:t>
            </a:r>
            <a:endParaRPr lang="en-US" sz="2400" dirty="0">
              <a:solidFill>
                <a:srgbClr val="F36F2C"/>
              </a:solidFill>
              <a:ea typeface="+mn-lt"/>
              <a:cs typeface="+mn-lt"/>
            </a:endParaRPr>
          </a:p>
          <a:p>
            <a:endParaRPr lang="en-GB" sz="2400" dirty="0">
              <a:ea typeface="+mn-lt"/>
              <a:cs typeface="+mn-lt"/>
            </a:endParaRPr>
          </a:p>
          <a:p>
            <a:r>
              <a:rPr lang="en-GB" sz="3200" dirty="0" err="1">
                <a:solidFill>
                  <a:schemeClr val="bg1"/>
                </a:solidFill>
                <a:ea typeface="+mn-lt"/>
                <a:cs typeface="+mn-lt"/>
              </a:rPr>
              <a:t>Geometrie</a:t>
            </a:r>
            <a:endParaRPr lang="en-GB" sz="3200" dirty="0">
              <a:solidFill>
                <a:schemeClr val="bg1"/>
              </a:solidFill>
              <a:ea typeface="+mn-lt"/>
              <a:cs typeface="+mn-lt"/>
            </a:endParaRPr>
          </a:p>
          <a:p>
            <a:pPr lvl="1"/>
            <a:r>
              <a:rPr lang="en-GB" sz="2400" dirty="0" err="1">
                <a:ea typeface="+mn-lt"/>
                <a:cs typeface="+mn-lt"/>
              </a:rPr>
              <a:t>Großer</a:t>
            </a:r>
            <a:r>
              <a:rPr lang="en-GB" sz="2400" dirty="0">
                <a:ea typeface="+mn-lt"/>
                <a:cs typeface="+mn-lt"/>
              </a:rPr>
              <a:t> Radius R</a:t>
            </a:r>
          </a:p>
          <a:p>
            <a:pPr lvl="1"/>
            <a:r>
              <a:rPr lang="en-GB" sz="2400" dirty="0">
                <a:ea typeface="+mn-lt"/>
                <a:cs typeface="+mn-lt"/>
              </a:rPr>
              <a:t>Kleiner Radius a</a:t>
            </a:r>
          </a:p>
          <a:p>
            <a:pPr lvl="1"/>
            <a:r>
              <a:rPr lang="en-GB" sz="2400" dirty="0" err="1">
                <a:ea typeface="+mn-lt"/>
                <a:cs typeface="+mn-lt"/>
              </a:rPr>
              <a:t>Poloidalwinkel</a:t>
            </a:r>
            <a:r>
              <a:rPr lang="en-GB" sz="2400" dirty="0">
                <a:ea typeface="+mn-lt"/>
                <a:cs typeface="+mn-lt"/>
              </a:rPr>
              <a:t> θ </a:t>
            </a:r>
          </a:p>
          <a:p>
            <a:pPr lvl="1"/>
            <a:r>
              <a:rPr lang="en-GB" sz="2400" dirty="0" err="1">
                <a:ea typeface="+mn-lt"/>
                <a:cs typeface="+mn-lt"/>
              </a:rPr>
              <a:t>Toroidalwinkel</a:t>
            </a:r>
            <a:r>
              <a:rPr lang="en-GB" sz="2400" dirty="0">
                <a:ea typeface="+mn-lt"/>
                <a:cs typeface="+mn-lt"/>
              </a:rPr>
              <a:t> φ </a:t>
            </a:r>
            <a:endParaRPr lang="en-GB" sz="2400" dirty="0">
              <a:solidFill>
                <a:srgbClr val="000000"/>
              </a:solidFill>
              <a:ea typeface="+mn-lt"/>
              <a:cs typeface="+mn-lt"/>
            </a:endParaRPr>
          </a:p>
          <a:p>
            <a:endParaRPr lang="en-GB" dirty="0"/>
          </a:p>
        </p:txBody>
      </p:sp>
      <p:sp>
        <p:nvSpPr>
          <p:cNvPr id="4" name="Footer Placeholder 3">
            <a:extLst>
              <a:ext uri="{FF2B5EF4-FFF2-40B4-BE49-F238E27FC236}">
                <a16:creationId xmlns:a16="http://schemas.microsoft.com/office/drawing/2014/main" id="{ABD1BAF9-AA98-4B6C-9DCF-146B5EC317C1}"/>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9C0AFC9A-39C5-4634-83F6-9FFC2AA19C9A}"/>
              </a:ext>
            </a:extLst>
          </p:cNvPr>
          <p:cNvSpPr>
            <a:spLocks noGrp="1"/>
          </p:cNvSpPr>
          <p:nvPr>
            <p:ph type="sldNum" sz="quarter" idx="12"/>
          </p:nvPr>
        </p:nvSpPr>
        <p:spPr/>
        <p:txBody>
          <a:bodyPr/>
          <a:lstStyle/>
          <a:p>
            <a:fld id="{607FDA0D-75C2-4509-B589-D4A45AB8915E}" type="slidenum">
              <a:rPr lang="en-GB" smtClean="0"/>
              <a:t>31</a:t>
            </a:fld>
            <a:endParaRPr lang="en-GB" dirty="0"/>
          </a:p>
        </p:txBody>
      </p:sp>
      <p:pic>
        <p:nvPicPr>
          <p:cNvPr id="7" name="Picture 6" descr="Donuts">
            <a:extLst>
              <a:ext uri="{FF2B5EF4-FFF2-40B4-BE49-F238E27FC236}">
                <a16:creationId xmlns:a16="http://schemas.microsoft.com/office/drawing/2014/main" id="{363D12C9-AFF5-4B85-AB8D-0208394B8C88}"/>
              </a:ext>
            </a:extLst>
          </p:cNvPr>
          <p:cNvPicPr>
            <a:picLocks noChangeAspect="1"/>
          </p:cNvPicPr>
          <p:nvPr/>
        </p:nvPicPr>
        <p:blipFill rotWithShape="1">
          <a:blip r:embed="rId2">
            <a:extLst>
              <a:ext uri="{28A0092B-C50C-407E-A947-70E740481C1C}">
                <a14:useLocalDpi xmlns:a14="http://schemas.microsoft.com/office/drawing/2010/main" val="0"/>
              </a:ext>
            </a:extLst>
          </a:blip>
          <a:srcRect l="23385" r="8173"/>
          <a:stretch/>
        </p:blipFill>
        <p:spPr>
          <a:xfrm flipV="1">
            <a:off x="7226505" y="853030"/>
            <a:ext cx="4761308" cy="4636709"/>
          </a:xfrm>
          <a:prstGeom prst="rect">
            <a:avLst/>
          </a:prstGeom>
          <a:ln w="19050">
            <a:solidFill>
              <a:srgbClr val="F36F2C"/>
            </a:solidFill>
          </a:ln>
        </p:spPr>
      </p:pic>
      <p:pic>
        <p:nvPicPr>
          <p:cNvPr id="13" name="Picture 12" descr="A picture containing text&#10;&#10;Description automatically generated">
            <a:extLst>
              <a:ext uri="{FF2B5EF4-FFF2-40B4-BE49-F238E27FC236}">
                <a16:creationId xmlns:a16="http://schemas.microsoft.com/office/drawing/2014/main" id="{909B5FA7-B5C4-4B22-BF10-8C988AB543F6}"/>
              </a:ext>
            </a:extLst>
          </p:cNvPr>
          <p:cNvPicPr>
            <a:picLocks noChangeAspect="1"/>
          </p:cNvPicPr>
          <p:nvPr/>
        </p:nvPicPr>
        <p:blipFill rotWithShape="1">
          <a:blip r:embed="rId3">
            <a:extLst>
              <a:ext uri="{28A0092B-C50C-407E-A947-70E740481C1C}">
                <a14:useLocalDpi xmlns:a14="http://schemas.microsoft.com/office/drawing/2010/main" val="0"/>
              </a:ext>
            </a:extLst>
          </a:blip>
          <a:srcRect l="44367"/>
          <a:stretch/>
        </p:blipFill>
        <p:spPr>
          <a:xfrm>
            <a:off x="7092831" y="3616454"/>
            <a:ext cx="2711569" cy="1917614"/>
          </a:xfrm>
          <a:prstGeom prst="rect">
            <a:avLst/>
          </a:prstGeom>
        </p:spPr>
      </p:pic>
      <p:sp>
        <p:nvSpPr>
          <p:cNvPr id="16" name="TextBox 15">
            <a:extLst>
              <a:ext uri="{FF2B5EF4-FFF2-40B4-BE49-F238E27FC236}">
                <a16:creationId xmlns:a16="http://schemas.microsoft.com/office/drawing/2014/main" id="{981795F9-744D-4A18-AEB9-780B5A75256A}"/>
              </a:ext>
            </a:extLst>
          </p:cNvPr>
          <p:cNvSpPr txBox="1"/>
          <p:nvPr/>
        </p:nvSpPr>
        <p:spPr>
          <a:xfrm>
            <a:off x="8330212" y="6360546"/>
            <a:ext cx="2743200" cy="276999"/>
          </a:xfrm>
          <a:prstGeom prst="rect">
            <a:avLst/>
          </a:prstGeom>
          <a:noFill/>
        </p:spPr>
        <p:txBody>
          <a:bodyPr wrap="square">
            <a:spAutoFit/>
          </a:bodyPr>
          <a:lstStyle/>
          <a:p>
            <a:pPr algn="r"/>
            <a:r>
              <a:rPr lang="en-US" sz="1200" dirty="0" err="1">
                <a:solidFill>
                  <a:srgbClr val="F36F2C"/>
                </a:solidFill>
                <a:latin typeface="Tahoma" panose="020B0604030504040204" pitchFamily="34" charset="0"/>
                <a:ea typeface="Tahoma" panose="020B0604030504040204" pitchFamily="34" charset="0"/>
                <a:cs typeface="Tahoma" panose="020B0604030504040204" pitchFamily="34" charset="0"/>
              </a:rPr>
              <a:t>Bildquelle</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rgbClr val="F36F2C"/>
                </a:solidFill>
                <a:latin typeface="Tahoma" panose="020B0604030504040204" pitchFamily="34" charset="0"/>
                <a:ea typeface="Tahoma" panose="020B0604030504040204" pitchFamily="34" charset="0"/>
                <a:cs typeface="Tahoma" panose="020B0604030504040204" pitchFamily="34" charset="0"/>
              </a:rPr>
              <a:t>Powerppoint</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 Stock photo</a:t>
            </a:r>
            <a:endParaRPr lang="en-GB" sz="1200" dirty="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9124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204B4-FDF1-4EE0-9ED0-7E201E32E572}"/>
              </a:ext>
            </a:extLst>
          </p:cNvPr>
          <p:cNvSpPr>
            <a:spLocks noGrp="1"/>
          </p:cNvSpPr>
          <p:nvPr>
            <p:ph type="title"/>
          </p:nvPr>
        </p:nvSpPr>
        <p:spPr/>
        <p:txBody>
          <a:bodyPr/>
          <a:lstStyle/>
          <a:p>
            <a:r>
              <a:rPr lang="en-US" dirty="0" err="1"/>
              <a:t>Unterrichtsübung</a:t>
            </a:r>
            <a:r>
              <a:rPr lang="en-US" dirty="0"/>
              <a:t> 1.5</a:t>
            </a:r>
            <a:endParaRPr lang="en-GB" dirty="0"/>
          </a:p>
        </p:txBody>
      </p:sp>
      <p:sp>
        <p:nvSpPr>
          <p:cNvPr id="3" name="Content Placeholder 2">
            <a:extLst>
              <a:ext uri="{FF2B5EF4-FFF2-40B4-BE49-F238E27FC236}">
                <a16:creationId xmlns:a16="http://schemas.microsoft.com/office/drawing/2014/main" id="{8ED7EC35-1E29-4DD3-BC79-78F089FAF0BC}"/>
              </a:ext>
            </a:extLst>
          </p:cNvPr>
          <p:cNvSpPr>
            <a:spLocks noGrp="1"/>
          </p:cNvSpPr>
          <p:nvPr>
            <p:ph idx="1"/>
          </p:nvPr>
        </p:nvSpPr>
        <p:spPr/>
        <p:txBody>
          <a:bodyPr/>
          <a:lstStyle/>
          <a:p>
            <a:pPr>
              <a:buNone/>
            </a:pPr>
            <a:endParaRPr lang="en-GB" sz="2000" dirty="0">
              <a:ea typeface="+mn-lt"/>
              <a:cs typeface="+mn-lt"/>
            </a:endParaRPr>
          </a:p>
          <a:p>
            <a:pPr>
              <a:buNone/>
            </a:pPr>
            <a:endParaRPr lang="en-GB" sz="2000" dirty="0">
              <a:ea typeface="+mn-lt"/>
              <a:cs typeface="+mn-lt"/>
            </a:endParaRPr>
          </a:p>
          <a:p>
            <a:pPr>
              <a:buNone/>
            </a:pPr>
            <a:endParaRPr lang="en-GB" sz="1800" b="1" dirty="0">
              <a:ea typeface="+mn-lt"/>
              <a:cs typeface="+mn-lt"/>
            </a:endParaRPr>
          </a:p>
          <a:p>
            <a:pPr marL="342900" indent="-342900">
              <a:buFont typeface="+mj-lt"/>
              <a:buAutoNum type="alphaLcParenR"/>
            </a:pPr>
            <a:r>
              <a:rPr lang="de-DE" sz="2000" dirty="0">
                <a:ea typeface="+mn-lt"/>
                <a:cs typeface="+mn-lt"/>
              </a:rPr>
              <a:t>Fertige eine Skizze eines Torus mit einem großen Großen Radius und einem kleinen Kleinen Radius an. Wie sieht das aus?</a:t>
            </a:r>
          </a:p>
          <a:p>
            <a:pPr marL="342900" indent="-342900">
              <a:buFont typeface="+mj-lt"/>
              <a:buAutoNum type="alphaLcParenR"/>
            </a:pPr>
            <a:r>
              <a:rPr lang="de-DE" sz="2000" dirty="0">
                <a:ea typeface="+mn-lt"/>
                <a:cs typeface="+mn-lt"/>
              </a:rPr>
              <a:t>Skizziere nun einen Torus mit einem kleinen Großen Radius und einem großen Kleinen Radius. Warum ist dieser schwieriger zu zeichnen? </a:t>
            </a:r>
          </a:p>
          <a:p>
            <a:pPr marL="342900" indent="-342900">
              <a:buFont typeface="+mj-lt"/>
              <a:buAutoNum type="alphaLcParenR"/>
            </a:pPr>
            <a:r>
              <a:rPr lang="de-DE" sz="2000" dirty="0">
                <a:ea typeface="+mn-lt"/>
                <a:cs typeface="+mn-lt"/>
              </a:rPr>
              <a:t>Was würde passieren, wenn du den Großen Radius immer kleiner machst und den kleinen Radius groß lässt? Welche Form erhältst du dann?</a:t>
            </a:r>
          </a:p>
          <a:p>
            <a:pPr marL="342900" indent="-342900">
              <a:buFont typeface="+mj-lt"/>
              <a:buAutoNum type="alphaLcParenR"/>
            </a:pPr>
            <a:r>
              <a:rPr lang="de-DE" sz="2000" dirty="0">
                <a:ea typeface="+mn-lt"/>
                <a:cs typeface="+mn-lt"/>
              </a:rPr>
              <a:t>Betrachte nun die Seitenverhältnisse der beiden Skizzen von (a) und (b). Was passiert, wenn sich das Seitenverhältnis ändert? </a:t>
            </a:r>
          </a:p>
          <a:p>
            <a:pPr marL="342900" indent="-342900">
              <a:buFont typeface="+mj-lt"/>
              <a:buAutoNum type="alphaLcParenR"/>
            </a:pPr>
            <a:r>
              <a:rPr lang="de-DE" sz="2000" dirty="0">
                <a:ea typeface="+mn-lt"/>
                <a:cs typeface="+mn-lt"/>
              </a:rPr>
              <a:t>Was ist das kleinstmögliche Seitenverhältnis für einen Torus?</a:t>
            </a:r>
            <a:endParaRPr lang="en-GB" dirty="0"/>
          </a:p>
        </p:txBody>
      </p:sp>
      <p:sp>
        <p:nvSpPr>
          <p:cNvPr id="4" name="Footer Placeholder 3">
            <a:extLst>
              <a:ext uri="{FF2B5EF4-FFF2-40B4-BE49-F238E27FC236}">
                <a16:creationId xmlns:a16="http://schemas.microsoft.com/office/drawing/2014/main" id="{94B9A433-5B4A-4274-B40C-3C1C27B74D7B}"/>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EA0F3CD4-B874-40AD-B5EC-E41D7A0E0945}"/>
              </a:ext>
            </a:extLst>
          </p:cNvPr>
          <p:cNvSpPr>
            <a:spLocks noGrp="1"/>
          </p:cNvSpPr>
          <p:nvPr>
            <p:ph type="sldNum" sz="quarter" idx="12"/>
          </p:nvPr>
        </p:nvSpPr>
        <p:spPr/>
        <p:txBody>
          <a:bodyPr/>
          <a:lstStyle/>
          <a:p>
            <a:fld id="{607FDA0D-75C2-4509-B589-D4A45AB8915E}" type="slidenum">
              <a:rPr lang="en-GB" smtClean="0"/>
              <a:t>32</a:t>
            </a:fld>
            <a:endParaRPr lang="en-GB"/>
          </a:p>
        </p:txBody>
      </p:sp>
      <p:sp>
        <p:nvSpPr>
          <p:cNvPr id="7" name="TextBox 6">
            <a:extLst>
              <a:ext uri="{FF2B5EF4-FFF2-40B4-BE49-F238E27FC236}">
                <a16:creationId xmlns:a16="http://schemas.microsoft.com/office/drawing/2014/main" id="{C97291F4-4F5C-40C0-AEEF-CFD16FFC3D32}"/>
              </a:ext>
            </a:extLst>
          </p:cNvPr>
          <p:cNvSpPr txBox="1"/>
          <p:nvPr/>
        </p:nvSpPr>
        <p:spPr>
          <a:xfrm>
            <a:off x="838200" y="1446213"/>
            <a:ext cx="10515600" cy="1323439"/>
          </a:xfrm>
          <a:prstGeom prst="rect">
            <a:avLst/>
          </a:prstGeom>
          <a:noFill/>
        </p:spPr>
        <p:txBody>
          <a:bodyPr wrap="square">
            <a:spAutoFit/>
          </a:bodyPr>
          <a:lstStyle/>
          <a:p>
            <a:pPr>
              <a:buNone/>
            </a:pPr>
            <a:r>
              <a:rPr lang="de-DE" sz="2000" dirty="0">
                <a:solidFill>
                  <a:schemeClr val="bg1"/>
                </a:solidFill>
                <a:latin typeface="Tahoma" panose="020B0604030504040204" pitchFamily="34" charset="0"/>
                <a:ea typeface="Tahoma" panose="020B0604030504040204" pitchFamily="34" charset="0"/>
                <a:cs typeface="Tahoma" panose="020B0604030504040204" pitchFamily="34" charset="0"/>
              </a:rPr>
              <a:t>Tokamaks und Fusionsanlagen mit Toruskonfiguration unterscheiden sich in ihrem „Seitenverhältnis“, dem Verhältnis zwischen dem Großen Radius R und dem kleinen Radius a. Deswegen können Torusformen sehr verschieden sein. Schauen wir uns diese verschiedenen Formen einmal genauer an.</a:t>
            </a:r>
            <a:endParaRPr lang="en-GB"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9250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204B4-FDF1-4EE0-9ED0-7E201E32E572}"/>
              </a:ext>
            </a:extLst>
          </p:cNvPr>
          <p:cNvSpPr>
            <a:spLocks noGrp="1"/>
          </p:cNvSpPr>
          <p:nvPr>
            <p:ph type="title"/>
          </p:nvPr>
        </p:nvSpPr>
        <p:spPr/>
        <p:txBody>
          <a:bodyPr/>
          <a:lstStyle/>
          <a:p>
            <a:r>
              <a:rPr lang="en-US" dirty="0" err="1"/>
              <a:t>Unterrichtsübung</a:t>
            </a:r>
            <a:r>
              <a:rPr lang="en-US" dirty="0"/>
              <a:t> 1.5 – </a:t>
            </a:r>
            <a:r>
              <a:rPr lang="en-US" dirty="0" err="1"/>
              <a:t>Auflösung</a:t>
            </a:r>
            <a:endParaRPr lang="en-GB" dirty="0"/>
          </a:p>
        </p:txBody>
      </p:sp>
      <p:sp>
        <p:nvSpPr>
          <p:cNvPr id="3" name="Content Placeholder 2">
            <a:extLst>
              <a:ext uri="{FF2B5EF4-FFF2-40B4-BE49-F238E27FC236}">
                <a16:creationId xmlns:a16="http://schemas.microsoft.com/office/drawing/2014/main" id="{8ED7EC35-1E29-4DD3-BC79-78F089FAF0BC}"/>
              </a:ext>
            </a:extLst>
          </p:cNvPr>
          <p:cNvSpPr>
            <a:spLocks noGrp="1"/>
          </p:cNvSpPr>
          <p:nvPr>
            <p:ph idx="1"/>
          </p:nvPr>
        </p:nvSpPr>
        <p:spPr/>
        <p:txBody>
          <a:bodyPr vert="horz" lIns="91440" tIns="45720" rIns="91440" bIns="45720" rtlCol="0" anchor="t">
            <a:normAutofit/>
          </a:bodyPr>
          <a:lstStyle/>
          <a:p>
            <a:pPr marL="342900" indent="-342900">
              <a:buAutoNum type="alphaLcParenR"/>
            </a:pPr>
            <a:r>
              <a:rPr lang="de-DE" sz="2400" dirty="0">
                <a:latin typeface="Tahoma"/>
                <a:ea typeface="Tahoma"/>
                <a:cs typeface="Tahoma"/>
              </a:rPr>
              <a:t>Ein Donut</a:t>
            </a:r>
            <a:endParaRPr lang="en-US" sz="2400" dirty="0">
              <a:latin typeface="Tahoma"/>
              <a:ea typeface="Tahoma"/>
              <a:cs typeface="Tahoma"/>
            </a:endParaRPr>
          </a:p>
          <a:p>
            <a:pPr marL="342900" indent="-342900">
              <a:buAutoNum type="alphaLcParenR"/>
            </a:pPr>
            <a:r>
              <a:rPr lang="de-DE" sz="2400" dirty="0">
                <a:latin typeface="Tahoma"/>
                <a:ea typeface="Tahoma"/>
                <a:cs typeface="Tahoma"/>
              </a:rPr>
              <a:t>Der Donut ähnelt einer Kugel. Der Kleine Radius kann nicht größer sein als der Große Radius (sonst sprechen wir nicht mehr von einem Torus!).</a:t>
            </a:r>
          </a:p>
          <a:p>
            <a:pPr marL="342900" indent="-342900">
              <a:buAutoNum type="alphaLcParenR"/>
            </a:pPr>
            <a:r>
              <a:rPr lang="de-DE" sz="2400" dirty="0">
                <a:latin typeface="Tahoma"/>
                <a:ea typeface="Tahoma"/>
                <a:cs typeface="Tahoma"/>
              </a:rPr>
              <a:t>Wenn wir zulassen, dass der Kleine Radius den Großen Radius übersteigt, erhalten wir im Extremfall eine Kugel.</a:t>
            </a:r>
          </a:p>
          <a:p>
            <a:pPr marL="342900" indent="-342900">
              <a:buAutoNum type="alphaLcParenR"/>
            </a:pPr>
            <a:r>
              <a:rPr lang="de-DE" sz="2400" dirty="0">
                <a:latin typeface="Tahoma"/>
                <a:ea typeface="Tahoma"/>
                <a:cs typeface="Tahoma"/>
              </a:rPr>
              <a:t>Der Torus ändert seine Form.</a:t>
            </a:r>
          </a:p>
          <a:p>
            <a:pPr marL="342900" indent="-342900">
              <a:buAutoNum type="alphaLcParenR"/>
            </a:pPr>
            <a:r>
              <a:rPr lang="de-DE" sz="2400" dirty="0">
                <a:latin typeface="Tahoma"/>
                <a:ea typeface="Tahoma"/>
                <a:cs typeface="Tahoma"/>
              </a:rPr>
              <a:t>Der Kleine Radius kann nicht größer sein als der Große Radius. Wenn sie gleich sind, erhalten wir das kleinstmögliche Seitenverhältnis, nämlich 1.</a:t>
            </a:r>
            <a:br>
              <a:rPr lang="en-GB" sz="2400" dirty="0">
                <a:latin typeface="Tahoma"/>
                <a:ea typeface="Tahoma"/>
                <a:cs typeface="Tahoma"/>
              </a:rPr>
            </a:br>
            <a:endParaRPr lang="en-GB" sz="2400" dirty="0">
              <a:latin typeface="Tahoma"/>
              <a:ea typeface="Tahoma"/>
              <a:cs typeface="Tahoma"/>
            </a:endParaRPr>
          </a:p>
          <a:p>
            <a:pPr marL="342900" indent="-342900">
              <a:buAutoNum type="alphaLcParenR"/>
            </a:pPr>
            <a:endParaRPr lang="en-GB" sz="2400" dirty="0">
              <a:latin typeface="Tahoma"/>
              <a:ea typeface="Tahoma"/>
              <a:cs typeface="Tahoma"/>
            </a:endParaRPr>
          </a:p>
          <a:p>
            <a:pPr marL="342900" indent="-342900">
              <a:buAutoNum type="alphaLcParenR"/>
            </a:pPr>
            <a:endParaRPr lang="en-GB" sz="2400" dirty="0">
              <a:latin typeface="Tahoma"/>
              <a:ea typeface="Tahoma"/>
              <a:cs typeface="Tahoma"/>
            </a:endParaRPr>
          </a:p>
        </p:txBody>
      </p:sp>
      <p:sp>
        <p:nvSpPr>
          <p:cNvPr id="4" name="Footer Placeholder 3">
            <a:extLst>
              <a:ext uri="{FF2B5EF4-FFF2-40B4-BE49-F238E27FC236}">
                <a16:creationId xmlns:a16="http://schemas.microsoft.com/office/drawing/2014/main" id="{94B9A433-5B4A-4274-B40C-3C1C27B74D7B}"/>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EA0F3CD4-B874-40AD-B5EC-E41D7A0E0945}"/>
              </a:ext>
            </a:extLst>
          </p:cNvPr>
          <p:cNvSpPr>
            <a:spLocks noGrp="1"/>
          </p:cNvSpPr>
          <p:nvPr>
            <p:ph type="sldNum" sz="quarter" idx="12"/>
          </p:nvPr>
        </p:nvSpPr>
        <p:spPr/>
        <p:txBody>
          <a:bodyPr/>
          <a:lstStyle/>
          <a:p>
            <a:fld id="{607FDA0D-75C2-4509-B589-D4A45AB8915E}" type="slidenum">
              <a:rPr lang="en-GB" smtClean="0"/>
              <a:t>33</a:t>
            </a:fld>
            <a:endParaRPr lang="en-GB"/>
          </a:p>
        </p:txBody>
      </p:sp>
    </p:spTree>
    <p:extLst>
      <p:ext uri="{BB962C8B-B14F-4D97-AF65-F5344CB8AC3E}">
        <p14:creationId xmlns:p14="http://schemas.microsoft.com/office/powerpoint/2010/main" val="257489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51A00-4D98-48CE-BFFA-6BBAB57699F4}"/>
              </a:ext>
            </a:extLst>
          </p:cNvPr>
          <p:cNvSpPr>
            <a:spLocks noGrp="1"/>
          </p:cNvSpPr>
          <p:nvPr>
            <p:ph type="title"/>
          </p:nvPr>
        </p:nvSpPr>
        <p:spPr/>
        <p:txBody>
          <a:bodyPr/>
          <a:lstStyle/>
          <a:p>
            <a:r>
              <a:rPr lang="en-US" dirty="0" err="1"/>
              <a:t>Unterrichtsübung</a:t>
            </a:r>
            <a:r>
              <a:rPr lang="en-US" dirty="0"/>
              <a:t> 1.6</a:t>
            </a:r>
            <a:endParaRPr lang="en-GB" dirty="0"/>
          </a:p>
        </p:txBody>
      </p:sp>
      <p:sp>
        <p:nvSpPr>
          <p:cNvPr id="3" name="Content Placeholder 2">
            <a:extLst>
              <a:ext uri="{FF2B5EF4-FFF2-40B4-BE49-F238E27FC236}">
                <a16:creationId xmlns:a16="http://schemas.microsoft.com/office/drawing/2014/main" id="{D5A27136-A681-407C-9CC0-7813FCE8F0B9}"/>
              </a:ext>
            </a:extLst>
          </p:cNvPr>
          <p:cNvSpPr>
            <a:spLocks noGrp="1"/>
          </p:cNvSpPr>
          <p:nvPr>
            <p:ph idx="1"/>
          </p:nvPr>
        </p:nvSpPr>
        <p:spPr/>
        <p:txBody>
          <a:bodyPr>
            <a:normAutofit/>
          </a:bodyPr>
          <a:lstStyle/>
          <a:p>
            <a:pPr marL="0" indent="0">
              <a:buNone/>
            </a:pPr>
            <a:r>
              <a:rPr lang="de-DE" sz="2400" dirty="0">
                <a:ea typeface="+mn-lt"/>
                <a:cs typeface="+mn-lt"/>
              </a:rPr>
              <a:t>Wie wir gesehen haben, gibt es in einem Torus im Wesentlichen zwei Richtungen: die „toroidale“ und die „poloidale“. Um nicht durcheinanderzukommen, sollten wir sie uns einmal genauer anschauen.</a:t>
            </a:r>
          </a:p>
          <a:p>
            <a:pPr marL="457200" indent="-457200">
              <a:buAutoNum type="alphaLcParenR"/>
            </a:pPr>
            <a:r>
              <a:rPr lang="de-DE" sz="2400" dirty="0">
                <a:ea typeface="+mn-lt"/>
                <a:cs typeface="+mn-lt"/>
              </a:rPr>
              <a:t>Fertige eine Skizze der beiden möglichen Querschnitte eines Torus an. </a:t>
            </a:r>
          </a:p>
          <a:p>
            <a:pPr marL="457200" indent="-457200">
              <a:buAutoNum type="alphaLcParenR"/>
            </a:pPr>
            <a:r>
              <a:rPr lang="de-DE" sz="2400" dirty="0">
                <a:ea typeface="+mn-lt"/>
                <a:cs typeface="+mn-lt"/>
              </a:rPr>
              <a:t>Welcher Querschnitt ist der poloidale Querschnitt? Welcher ist der torusförmige Querschnitt? Was fällt dir an der toroidalen/poloidalen Richtung und dem jeweiligen Querschnitt auf?</a:t>
            </a:r>
            <a:endParaRPr lang="en-GB" sz="2400" dirty="0"/>
          </a:p>
        </p:txBody>
      </p:sp>
      <p:sp>
        <p:nvSpPr>
          <p:cNvPr id="4" name="Footer Placeholder 3">
            <a:extLst>
              <a:ext uri="{FF2B5EF4-FFF2-40B4-BE49-F238E27FC236}">
                <a16:creationId xmlns:a16="http://schemas.microsoft.com/office/drawing/2014/main" id="{CB353AAE-9466-493A-9AEC-D49F07404B0F}"/>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B527E989-ECCE-48DD-828D-6804C3B24E8C}"/>
              </a:ext>
            </a:extLst>
          </p:cNvPr>
          <p:cNvSpPr>
            <a:spLocks noGrp="1"/>
          </p:cNvSpPr>
          <p:nvPr>
            <p:ph type="sldNum" sz="quarter" idx="12"/>
          </p:nvPr>
        </p:nvSpPr>
        <p:spPr/>
        <p:txBody>
          <a:bodyPr/>
          <a:lstStyle/>
          <a:p>
            <a:fld id="{607FDA0D-75C2-4509-B589-D4A45AB8915E}" type="slidenum">
              <a:rPr lang="en-GB" smtClean="0"/>
              <a:t>34</a:t>
            </a:fld>
            <a:endParaRPr lang="en-GB"/>
          </a:p>
        </p:txBody>
      </p:sp>
    </p:spTree>
    <p:extLst>
      <p:ext uri="{BB962C8B-B14F-4D97-AF65-F5344CB8AC3E}">
        <p14:creationId xmlns:p14="http://schemas.microsoft.com/office/powerpoint/2010/main" val="29878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51A00-4D98-48CE-BFFA-6BBAB57699F4}"/>
              </a:ext>
            </a:extLst>
          </p:cNvPr>
          <p:cNvSpPr>
            <a:spLocks noGrp="1"/>
          </p:cNvSpPr>
          <p:nvPr>
            <p:ph type="title"/>
          </p:nvPr>
        </p:nvSpPr>
        <p:spPr/>
        <p:txBody>
          <a:bodyPr/>
          <a:lstStyle/>
          <a:p>
            <a:r>
              <a:rPr lang="en-US" dirty="0" err="1"/>
              <a:t>Unterrichtsübung</a:t>
            </a:r>
            <a:r>
              <a:rPr lang="en-US" dirty="0"/>
              <a:t> 1.6 – </a:t>
            </a:r>
            <a:r>
              <a:rPr lang="en-US" dirty="0" err="1"/>
              <a:t>Auflösung</a:t>
            </a:r>
            <a:endParaRPr lang="en-GB" dirty="0"/>
          </a:p>
        </p:txBody>
      </p:sp>
      <p:sp>
        <p:nvSpPr>
          <p:cNvPr id="4" name="Footer Placeholder 3">
            <a:extLst>
              <a:ext uri="{FF2B5EF4-FFF2-40B4-BE49-F238E27FC236}">
                <a16:creationId xmlns:a16="http://schemas.microsoft.com/office/drawing/2014/main" id="{CB353AAE-9466-493A-9AEC-D49F07404B0F}"/>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B527E989-ECCE-48DD-828D-6804C3B24E8C}"/>
              </a:ext>
            </a:extLst>
          </p:cNvPr>
          <p:cNvSpPr>
            <a:spLocks noGrp="1"/>
          </p:cNvSpPr>
          <p:nvPr>
            <p:ph type="sldNum" sz="quarter" idx="12"/>
          </p:nvPr>
        </p:nvSpPr>
        <p:spPr/>
        <p:txBody>
          <a:bodyPr/>
          <a:lstStyle/>
          <a:p>
            <a:fld id="{607FDA0D-75C2-4509-B589-D4A45AB8915E}" type="slidenum">
              <a:rPr lang="en-GB" smtClean="0"/>
              <a:t>35</a:t>
            </a:fld>
            <a:endParaRPr lang="en-GB"/>
          </a:p>
        </p:txBody>
      </p:sp>
      <p:sp>
        <p:nvSpPr>
          <p:cNvPr id="10" name="Circle: Hollow 9">
            <a:extLst>
              <a:ext uri="{FF2B5EF4-FFF2-40B4-BE49-F238E27FC236}">
                <a16:creationId xmlns:a16="http://schemas.microsoft.com/office/drawing/2014/main" id="{9F2687CD-F99B-47B2-BFC4-0B8AC3A92CE4}"/>
              </a:ext>
            </a:extLst>
          </p:cNvPr>
          <p:cNvSpPr/>
          <p:nvPr/>
        </p:nvSpPr>
        <p:spPr>
          <a:xfrm>
            <a:off x="7473321" y="1543637"/>
            <a:ext cx="3749799" cy="3637435"/>
          </a:xfrm>
          <a:prstGeom prst="donut">
            <a:avLst/>
          </a:prstGeom>
          <a:solidFill>
            <a:srgbClr val="F36F2C"/>
          </a:solid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 name="TextBox 10">
            <a:extLst>
              <a:ext uri="{FF2B5EF4-FFF2-40B4-BE49-F238E27FC236}">
                <a16:creationId xmlns:a16="http://schemas.microsoft.com/office/drawing/2014/main" id="{55C8EB11-DDBD-4C1F-8197-E69302D79B31}"/>
              </a:ext>
            </a:extLst>
          </p:cNvPr>
          <p:cNvSpPr txBox="1"/>
          <p:nvPr/>
        </p:nvSpPr>
        <p:spPr>
          <a:xfrm>
            <a:off x="1224966" y="5181072"/>
            <a:ext cx="4164964" cy="584775"/>
          </a:xfrm>
          <a:prstGeom prst="rect">
            <a:avLst/>
          </a:prstGeom>
          <a:noFill/>
        </p:spPr>
        <p:txBody>
          <a:bodyPr wrap="square" rtlCol="0">
            <a:spAutoFit/>
          </a:bodyPr>
          <a:lstStyle/>
          <a:p>
            <a:pPr algn="ctr"/>
            <a:r>
              <a:rPr lang="en-US" sz="3200" dirty="0" err="1">
                <a:solidFill>
                  <a:srgbClr val="F36F2C"/>
                </a:solidFill>
                <a:latin typeface="Tahoma" panose="020B0604030504040204" pitchFamily="34" charset="0"/>
                <a:ea typeface="Tahoma" panose="020B0604030504040204" pitchFamily="34" charset="0"/>
                <a:cs typeface="Tahoma" panose="020B0604030504040204" pitchFamily="34" charset="0"/>
              </a:rPr>
              <a:t>Poloidaler</a:t>
            </a:r>
            <a:r>
              <a:rPr lang="en-US" sz="3200" dirty="0">
                <a:solidFill>
                  <a:srgbClr val="F36F2C"/>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Querschnitt</a:t>
            </a:r>
            <a:endParaRPr lang="en-GB" sz="32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A4ADBF73-28A4-4E2D-91F7-9A717D9B6089}"/>
              </a:ext>
            </a:extLst>
          </p:cNvPr>
          <p:cNvSpPr txBox="1"/>
          <p:nvPr/>
        </p:nvSpPr>
        <p:spPr>
          <a:xfrm>
            <a:off x="7265738" y="5181072"/>
            <a:ext cx="4164964" cy="584775"/>
          </a:xfrm>
          <a:prstGeom prst="rect">
            <a:avLst/>
          </a:prstGeom>
          <a:noFill/>
        </p:spPr>
        <p:txBody>
          <a:bodyPr wrap="square" rtlCol="0">
            <a:spAutoFit/>
          </a:bodyPr>
          <a:lstStyle/>
          <a:p>
            <a:pPr algn="ctr"/>
            <a:r>
              <a:rPr lang="en-US" sz="3200" dirty="0" err="1">
                <a:solidFill>
                  <a:srgbClr val="F36F2C"/>
                </a:solidFill>
                <a:latin typeface="Tahoma" panose="020B0604030504040204" pitchFamily="34" charset="0"/>
                <a:ea typeface="Tahoma" panose="020B0604030504040204" pitchFamily="34" charset="0"/>
                <a:cs typeface="Tahoma" panose="020B0604030504040204" pitchFamily="34" charset="0"/>
              </a:rPr>
              <a:t>Toroidaler</a:t>
            </a:r>
            <a:r>
              <a:rPr lang="en-US" sz="3200" dirty="0">
                <a:solidFill>
                  <a:srgbClr val="F36F2C"/>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Querschnitt</a:t>
            </a:r>
            <a:endParaRPr lang="en-GB" sz="32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5" name="Arc 14">
            <a:extLst>
              <a:ext uri="{FF2B5EF4-FFF2-40B4-BE49-F238E27FC236}">
                <a16:creationId xmlns:a16="http://schemas.microsoft.com/office/drawing/2014/main" id="{F0519A13-DC0C-42A2-BA32-C1244D6267E2}"/>
              </a:ext>
            </a:extLst>
          </p:cNvPr>
          <p:cNvSpPr/>
          <p:nvPr/>
        </p:nvSpPr>
        <p:spPr>
          <a:xfrm flipH="1">
            <a:off x="2514307" y="3534226"/>
            <a:ext cx="1641453" cy="741680"/>
          </a:xfrm>
          <a:prstGeom prst="arc">
            <a:avLst/>
          </a:prstGeom>
          <a:noFill/>
          <a:ln w="38100">
            <a:solidFill>
              <a:srgbClr val="F36F2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Arc 16">
            <a:extLst>
              <a:ext uri="{FF2B5EF4-FFF2-40B4-BE49-F238E27FC236}">
                <a16:creationId xmlns:a16="http://schemas.microsoft.com/office/drawing/2014/main" id="{93E57BD4-0845-4D71-B49E-5FA92729338B}"/>
              </a:ext>
            </a:extLst>
          </p:cNvPr>
          <p:cNvSpPr/>
          <p:nvPr/>
        </p:nvSpPr>
        <p:spPr>
          <a:xfrm flipH="1">
            <a:off x="465336" y="2070254"/>
            <a:ext cx="5630664" cy="3862079"/>
          </a:xfrm>
          <a:prstGeom prst="arc">
            <a:avLst>
              <a:gd name="adj1" fmla="val 16031754"/>
              <a:gd name="adj2" fmla="val 0"/>
            </a:avLst>
          </a:prstGeom>
          <a:noFill/>
          <a:ln w="38100">
            <a:solidFill>
              <a:srgbClr val="F36F2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19" name="Group 18">
            <a:extLst>
              <a:ext uri="{FF2B5EF4-FFF2-40B4-BE49-F238E27FC236}">
                <a16:creationId xmlns:a16="http://schemas.microsoft.com/office/drawing/2014/main" id="{B50ED70E-7169-4076-86BE-CD7AA03E3A9E}"/>
              </a:ext>
            </a:extLst>
          </p:cNvPr>
          <p:cNvGrpSpPr/>
          <p:nvPr/>
        </p:nvGrpSpPr>
        <p:grpSpPr>
          <a:xfrm>
            <a:off x="438448" y="2070254"/>
            <a:ext cx="5788701" cy="3765851"/>
            <a:chOff x="438448" y="2070254"/>
            <a:chExt cx="5788701" cy="3765851"/>
          </a:xfrm>
        </p:grpSpPr>
        <p:grpSp>
          <p:nvGrpSpPr>
            <p:cNvPr id="7" name="Group 6">
              <a:extLst>
                <a:ext uri="{FF2B5EF4-FFF2-40B4-BE49-F238E27FC236}">
                  <a16:creationId xmlns:a16="http://schemas.microsoft.com/office/drawing/2014/main" id="{BA88C1D9-A361-485C-8937-DAD6672319DB}"/>
                </a:ext>
              </a:extLst>
            </p:cNvPr>
            <p:cNvGrpSpPr/>
            <p:nvPr/>
          </p:nvGrpSpPr>
          <p:grpSpPr>
            <a:xfrm>
              <a:off x="438448" y="2838473"/>
              <a:ext cx="5788701" cy="2133600"/>
              <a:chOff x="0" y="0"/>
              <a:chExt cx="1385153" cy="510639"/>
            </a:xfrm>
            <a:solidFill>
              <a:srgbClr val="F36F2C"/>
            </a:solidFill>
          </p:grpSpPr>
          <p:sp>
            <p:nvSpPr>
              <p:cNvPr id="8" name="Oval 7">
                <a:extLst>
                  <a:ext uri="{FF2B5EF4-FFF2-40B4-BE49-F238E27FC236}">
                    <a16:creationId xmlns:a16="http://schemas.microsoft.com/office/drawing/2014/main" id="{31AB9C51-8D58-47BF-B919-D4572E75CDD3}"/>
                  </a:ext>
                </a:extLst>
              </p:cNvPr>
              <p:cNvSpPr/>
              <p:nvPr/>
            </p:nvSpPr>
            <p:spPr>
              <a:xfrm>
                <a:off x="0" y="0"/>
                <a:ext cx="498764" cy="510639"/>
              </a:xfrm>
              <a:prstGeom prst="ellipse">
                <a:avLst/>
              </a:prstGeom>
              <a:grp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Oval 8">
                <a:extLst>
                  <a:ext uri="{FF2B5EF4-FFF2-40B4-BE49-F238E27FC236}">
                    <a16:creationId xmlns:a16="http://schemas.microsoft.com/office/drawing/2014/main" id="{D19986B9-9304-407D-A7E4-771A1323D2D4}"/>
                  </a:ext>
                </a:extLst>
              </p:cNvPr>
              <p:cNvSpPr/>
              <p:nvPr/>
            </p:nvSpPr>
            <p:spPr>
              <a:xfrm>
                <a:off x="886678" y="0"/>
                <a:ext cx="498475" cy="510540"/>
              </a:xfrm>
              <a:prstGeom prst="ellipse">
                <a:avLst/>
              </a:prstGeom>
              <a:grpFill/>
              <a:ln>
                <a:solidFill>
                  <a:srgbClr val="F36F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4" name="Arc 13">
              <a:extLst>
                <a:ext uri="{FF2B5EF4-FFF2-40B4-BE49-F238E27FC236}">
                  <a16:creationId xmlns:a16="http://schemas.microsoft.com/office/drawing/2014/main" id="{380C1F91-AA4E-4C3D-9F5D-6F9E88C79161}"/>
                </a:ext>
              </a:extLst>
            </p:cNvPr>
            <p:cNvSpPr/>
            <p:nvPr/>
          </p:nvSpPr>
          <p:spPr>
            <a:xfrm>
              <a:off x="2367280" y="3534226"/>
              <a:ext cx="1815368" cy="741680"/>
            </a:xfrm>
            <a:prstGeom prst="arc">
              <a:avLst/>
            </a:prstGeom>
            <a:noFill/>
            <a:ln w="38100">
              <a:solidFill>
                <a:srgbClr val="F36F2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Arc 17">
              <a:extLst>
                <a:ext uri="{FF2B5EF4-FFF2-40B4-BE49-F238E27FC236}">
                  <a16:creationId xmlns:a16="http://schemas.microsoft.com/office/drawing/2014/main" id="{4C7400C0-1E0C-49CD-BA08-6D74226911EE}"/>
                </a:ext>
              </a:extLst>
            </p:cNvPr>
            <p:cNvSpPr/>
            <p:nvPr/>
          </p:nvSpPr>
          <p:spPr>
            <a:xfrm>
              <a:off x="569127" y="2070254"/>
              <a:ext cx="5630664" cy="3765851"/>
            </a:xfrm>
            <a:prstGeom prst="arc">
              <a:avLst>
                <a:gd name="adj1" fmla="val 16031754"/>
                <a:gd name="adj2" fmla="val 0"/>
              </a:avLst>
            </a:prstGeom>
            <a:noFill/>
            <a:ln w="38100">
              <a:solidFill>
                <a:srgbClr val="F36F2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425430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D1619-A991-452D-A8EC-A6B6BD0A941C}"/>
              </a:ext>
            </a:extLst>
          </p:cNvPr>
          <p:cNvSpPr>
            <a:spLocks noGrp="1"/>
          </p:cNvSpPr>
          <p:nvPr>
            <p:ph type="title"/>
          </p:nvPr>
        </p:nvSpPr>
        <p:spPr/>
        <p:txBody>
          <a:bodyPr/>
          <a:lstStyle/>
          <a:p>
            <a:r>
              <a:rPr lang="en-US" dirty="0"/>
              <a:t>Tokamak-</a:t>
            </a:r>
            <a:r>
              <a:rPr lang="en-US" dirty="0" err="1"/>
              <a:t>Magnetspulen</a:t>
            </a:r>
            <a:endParaRPr lang="en-GB" dirty="0"/>
          </a:p>
        </p:txBody>
      </p:sp>
      <p:sp>
        <p:nvSpPr>
          <p:cNvPr id="3" name="Content Placeholder 2">
            <a:extLst>
              <a:ext uri="{FF2B5EF4-FFF2-40B4-BE49-F238E27FC236}">
                <a16:creationId xmlns:a16="http://schemas.microsoft.com/office/drawing/2014/main" id="{4059FC07-1CFD-4FFC-8A1A-582731C19275}"/>
              </a:ext>
            </a:extLst>
          </p:cNvPr>
          <p:cNvSpPr>
            <a:spLocks noGrp="1"/>
          </p:cNvSpPr>
          <p:nvPr>
            <p:ph idx="1"/>
          </p:nvPr>
        </p:nvSpPr>
        <p:spPr/>
        <p:txBody>
          <a:bodyPr/>
          <a:lstStyle/>
          <a:p>
            <a:r>
              <a:rPr lang="en-US" dirty="0" err="1"/>
              <a:t>Drei</a:t>
            </a:r>
            <a:r>
              <a:rPr lang="en-US" dirty="0"/>
              <a:t> Haupt-</a:t>
            </a:r>
            <a:r>
              <a:rPr lang="en-US" dirty="0" err="1"/>
              <a:t>Magnetsysteme</a:t>
            </a:r>
            <a:r>
              <a:rPr lang="en-US" dirty="0"/>
              <a:t>:</a:t>
            </a:r>
          </a:p>
          <a:p>
            <a:endParaRPr lang="en-US" dirty="0">
              <a:ea typeface="+mn-lt"/>
              <a:cs typeface="+mn-lt"/>
            </a:endParaRPr>
          </a:p>
          <a:p>
            <a:r>
              <a:rPr lang="en-GB" dirty="0" err="1">
                <a:solidFill>
                  <a:srgbClr val="F36F2C"/>
                </a:solidFill>
                <a:ea typeface="+mn-lt"/>
                <a:cs typeface="+mn-lt"/>
              </a:rPr>
              <a:t>Toroidalfeldspulen</a:t>
            </a:r>
            <a:endParaRPr lang="en-GB" dirty="0">
              <a:solidFill>
                <a:srgbClr val="F36F2C"/>
              </a:solidFill>
              <a:ea typeface="+mn-lt"/>
              <a:cs typeface="+mn-lt"/>
            </a:endParaRPr>
          </a:p>
          <a:p>
            <a:pPr>
              <a:buFont typeface="Arial"/>
              <a:buChar char="•"/>
            </a:pPr>
            <a:r>
              <a:rPr lang="en-GB" dirty="0" err="1">
                <a:solidFill>
                  <a:srgbClr val="F36F2C"/>
                </a:solidFill>
                <a:ea typeface="+mn-lt"/>
                <a:cs typeface="+mn-lt"/>
              </a:rPr>
              <a:t>Zentraler</a:t>
            </a:r>
            <a:r>
              <a:rPr lang="en-GB" dirty="0">
                <a:solidFill>
                  <a:srgbClr val="F36F2C"/>
                </a:solidFill>
                <a:ea typeface="+mn-lt"/>
                <a:cs typeface="+mn-lt"/>
              </a:rPr>
              <a:t> Solenoid</a:t>
            </a:r>
            <a:endParaRPr lang="en-GB" dirty="0">
              <a:solidFill>
                <a:srgbClr val="F36F2C"/>
              </a:solidFill>
            </a:endParaRPr>
          </a:p>
          <a:p>
            <a:pPr>
              <a:buFont typeface="Arial"/>
              <a:buChar char="•"/>
            </a:pPr>
            <a:r>
              <a:rPr lang="en-GB" dirty="0" err="1">
                <a:solidFill>
                  <a:srgbClr val="F36F2C"/>
                </a:solidFill>
                <a:ea typeface="+mn-lt"/>
                <a:cs typeface="+mn-lt"/>
              </a:rPr>
              <a:t>Poloidale</a:t>
            </a:r>
            <a:r>
              <a:rPr lang="en-GB" dirty="0">
                <a:solidFill>
                  <a:srgbClr val="F36F2C"/>
                </a:solidFill>
                <a:ea typeface="+mn-lt"/>
                <a:cs typeface="+mn-lt"/>
              </a:rPr>
              <a:t> </a:t>
            </a:r>
            <a:r>
              <a:rPr lang="en-GB" dirty="0" err="1">
                <a:solidFill>
                  <a:srgbClr val="F36F2C"/>
                </a:solidFill>
                <a:ea typeface="+mn-lt"/>
                <a:cs typeface="+mn-lt"/>
              </a:rPr>
              <a:t>Feldspulen</a:t>
            </a:r>
            <a:endParaRPr lang="en-GB" dirty="0">
              <a:solidFill>
                <a:srgbClr val="F36F2C"/>
              </a:solidFill>
              <a:ea typeface="+mn-lt"/>
              <a:cs typeface="+mn-lt"/>
            </a:endParaRPr>
          </a:p>
          <a:p>
            <a:endParaRPr lang="en-GB" dirty="0"/>
          </a:p>
        </p:txBody>
      </p:sp>
      <p:sp>
        <p:nvSpPr>
          <p:cNvPr id="4" name="Footer Placeholder 3">
            <a:extLst>
              <a:ext uri="{FF2B5EF4-FFF2-40B4-BE49-F238E27FC236}">
                <a16:creationId xmlns:a16="http://schemas.microsoft.com/office/drawing/2014/main" id="{5FFDA649-CF14-46AB-A255-4C152CCE709B}"/>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357EBC0F-0EEB-4F95-8335-3CAEB37FC358}"/>
              </a:ext>
            </a:extLst>
          </p:cNvPr>
          <p:cNvSpPr>
            <a:spLocks noGrp="1"/>
          </p:cNvSpPr>
          <p:nvPr>
            <p:ph type="sldNum" sz="quarter" idx="12"/>
          </p:nvPr>
        </p:nvSpPr>
        <p:spPr/>
        <p:txBody>
          <a:bodyPr/>
          <a:lstStyle/>
          <a:p>
            <a:fld id="{607FDA0D-75C2-4509-B589-D4A45AB8915E}" type="slidenum">
              <a:rPr lang="en-GB" smtClean="0"/>
              <a:t>36</a:t>
            </a:fld>
            <a:endParaRPr lang="en-GB" dirty="0"/>
          </a:p>
        </p:txBody>
      </p:sp>
      <p:sp>
        <p:nvSpPr>
          <p:cNvPr id="7" name="TextBox 6">
            <a:extLst>
              <a:ext uri="{FF2B5EF4-FFF2-40B4-BE49-F238E27FC236}">
                <a16:creationId xmlns:a16="http://schemas.microsoft.com/office/drawing/2014/main" id="{9BC3537F-1F4E-4E98-B2B9-F2FAB8C2E8A8}"/>
              </a:ext>
            </a:extLst>
          </p:cNvPr>
          <p:cNvSpPr txBox="1"/>
          <p:nvPr/>
        </p:nvSpPr>
        <p:spPr>
          <a:xfrm>
            <a:off x="6241002" y="6354374"/>
            <a:ext cx="4740765" cy="276999"/>
          </a:xfrm>
          <a:prstGeom prst="rect">
            <a:avLst/>
          </a:prstGeom>
          <a:noFill/>
        </p:spPr>
        <p:txBody>
          <a:bodyPr wrap="square">
            <a:spAutoFit/>
          </a:bodyPr>
          <a:lstStyle/>
          <a:p>
            <a:r>
              <a:rPr lang="en-US" sz="1200" dirty="0" err="1">
                <a:solidFill>
                  <a:srgbClr val="F36F2C"/>
                </a:solidFill>
                <a:latin typeface="Tahoma" panose="020B0604030504040204" pitchFamily="34" charset="0"/>
                <a:ea typeface="Tahoma" panose="020B0604030504040204" pitchFamily="34" charset="0"/>
                <a:cs typeface="Tahoma" panose="020B0604030504040204" pitchFamily="34" charset="0"/>
              </a:rPr>
              <a:t>Bildnachweis</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 S. Li et al. </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hlinkClick r:id="rId2"/>
              </a:rPr>
              <a:t>https://tinyurl.com/4ybcpw65</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 (CC BY 4.0)</a:t>
            </a:r>
            <a:endParaRPr lang="en-GB" sz="1200" dirty="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grpSp>
        <p:nvGrpSpPr>
          <p:cNvPr id="15" name="Group 14">
            <a:extLst>
              <a:ext uri="{FF2B5EF4-FFF2-40B4-BE49-F238E27FC236}">
                <a16:creationId xmlns:a16="http://schemas.microsoft.com/office/drawing/2014/main" id="{C699CAFB-E5BA-D954-3CFA-5EFF11DAD000}"/>
              </a:ext>
            </a:extLst>
          </p:cNvPr>
          <p:cNvGrpSpPr/>
          <p:nvPr/>
        </p:nvGrpSpPr>
        <p:grpSpPr>
          <a:xfrm>
            <a:off x="7279909" y="2353235"/>
            <a:ext cx="4517643" cy="3294529"/>
            <a:chOff x="7279909" y="2353235"/>
            <a:chExt cx="4517643" cy="3294529"/>
          </a:xfrm>
        </p:grpSpPr>
        <p:pic>
          <p:nvPicPr>
            <p:cNvPr id="8" name="Afbeelding 5">
              <a:extLst>
                <a:ext uri="{FF2B5EF4-FFF2-40B4-BE49-F238E27FC236}">
                  <a16:creationId xmlns:a16="http://schemas.microsoft.com/office/drawing/2014/main" id="{021F4E4E-91BF-4509-9983-2901597B4398}"/>
                </a:ext>
              </a:extLst>
            </p:cNvPr>
            <p:cNvPicPr>
              <a:picLocks noChangeAspect="1"/>
            </p:cNvPicPr>
            <p:nvPr/>
          </p:nvPicPr>
          <p:blipFill>
            <a:blip r:embed="rId3"/>
            <a:stretch>
              <a:fillRect/>
            </a:stretch>
          </p:blipFill>
          <p:spPr>
            <a:xfrm>
              <a:off x="7279909" y="2353235"/>
              <a:ext cx="4517643" cy="3294529"/>
            </a:xfrm>
            <a:prstGeom prst="rect">
              <a:avLst/>
            </a:prstGeom>
            <a:ln w="19050">
              <a:solidFill>
                <a:srgbClr val="F36F2C"/>
              </a:solidFill>
            </a:ln>
          </p:spPr>
        </p:pic>
        <p:sp>
          <p:nvSpPr>
            <p:cNvPr id="6" name="TextBox 5">
              <a:extLst>
                <a:ext uri="{FF2B5EF4-FFF2-40B4-BE49-F238E27FC236}">
                  <a16:creationId xmlns:a16="http://schemas.microsoft.com/office/drawing/2014/main" id="{36B42575-D5A9-2669-1B63-284E57F588B4}"/>
                </a:ext>
              </a:extLst>
            </p:cNvPr>
            <p:cNvSpPr txBox="1"/>
            <p:nvPr/>
          </p:nvSpPr>
          <p:spPr>
            <a:xfrm>
              <a:off x="7421732" y="2545708"/>
              <a:ext cx="1589103" cy="261610"/>
            </a:xfrm>
            <a:prstGeom prst="rect">
              <a:avLst/>
            </a:prstGeom>
            <a:solidFill>
              <a:schemeClr val="bg2"/>
            </a:solidFill>
          </p:spPr>
          <p:txBody>
            <a:bodyPr wrap="square" rtlCol="0">
              <a:spAutoFit/>
            </a:bodyPr>
            <a:lstStyle/>
            <a:p>
              <a:r>
                <a:rPr lang="de-DE" sz="1100" dirty="0"/>
                <a:t>Poloidales Magnetfeld</a:t>
              </a:r>
              <a:endParaRPr lang="en-US" sz="1100" dirty="0"/>
            </a:p>
          </p:txBody>
        </p:sp>
        <p:sp>
          <p:nvSpPr>
            <p:cNvPr id="9" name="TextBox 8">
              <a:extLst>
                <a:ext uri="{FF2B5EF4-FFF2-40B4-BE49-F238E27FC236}">
                  <a16:creationId xmlns:a16="http://schemas.microsoft.com/office/drawing/2014/main" id="{68C379C3-70BF-6D7E-0792-BA96CFC0BCBC}"/>
                </a:ext>
              </a:extLst>
            </p:cNvPr>
            <p:cNvSpPr txBox="1"/>
            <p:nvPr/>
          </p:nvSpPr>
          <p:spPr>
            <a:xfrm>
              <a:off x="9010835" y="2392872"/>
              <a:ext cx="1287262" cy="261610"/>
            </a:xfrm>
            <a:prstGeom prst="rect">
              <a:avLst/>
            </a:prstGeom>
            <a:solidFill>
              <a:schemeClr val="bg2"/>
            </a:solidFill>
          </p:spPr>
          <p:txBody>
            <a:bodyPr wrap="square" rtlCol="0">
              <a:spAutoFit/>
            </a:bodyPr>
            <a:lstStyle/>
            <a:p>
              <a:r>
                <a:rPr lang="de-DE" sz="1100" dirty="0"/>
                <a:t>Zentraler Solenoid</a:t>
              </a:r>
              <a:endParaRPr lang="en-US" sz="1100" dirty="0"/>
            </a:p>
          </p:txBody>
        </p:sp>
        <p:sp>
          <p:nvSpPr>
            <p:cNvPr id="10" name="TextBox 9">
              <a:extLst>
                <a:ext uri="{FF2B5EF4-FFF2-40B4-BE49-F238E27FC236}">
                  <a16:creationId xmlns:a16="http://schemas.microsoft.com/office/drawing/2014/main" id="{44DD197B-BE72-4C4B-E01E-53D756A1157D}"/>
                </a:ext>
              </a:extLst>
            </p:cNvPr>
            <p:cNvSpPr txBox="1"/>
            <p:nvPr/>
          </p:nvSpPr>
          <p:spPr>
            <a:xfrm>
              <a:off x="9924363" y="2694119"/>
              <a:ext cx="1873189" cy="261610"/>
            </a:xfrm>
            <a:prstGeom prst="rect">
              <a:avLst/>
            </a:prstGeom>
            <a:solidFill>
              <a:schemeClr val="bg2"/>
            </a:solidFill>
          </p:spPr>
          <p:txBody>
            <a:bodyPr wrap="square" rtlCol="0">
              <a:spAutoFit/>
            </a:bodyPr>
            <a:lstStyle/>
            <a:p>
              <a:r>
                <a:rPr lang="de-DE" sz="1100" dirty="0"/>
                <a:t>Äußere poloidale Feldspulen</a:t>
              </a:r>
              <a:endParaRPr lang="en-US" sz="1100" dirty="0"/>
            </a:p>
          </p:txBody>
        </p:sp>
        <p:sp>
          <p:nvSpPr>
            <p:cNvPr id="11" name="TextBox 10">
              <a:extLst>
                <a:ext uri="{FF2B5EF4-FFF2-40B4-BE49-F238E27FC236}">
                  <a16:creationId xmlns:a16="http://schemas.microsoft.com/office/drawing/2014/main" id="{F110CDE7-592C-B68E-36B2-F06FE7DE83C8}"/>
                </a:ext>
              </a:extLst>
            </p:cNvPr>
            <p:cNvSpPr txBox="1"/>
            <p:nvPr/>
          </p:nvSpPr>
          <p:spPr>
            <a:xfrm>
              <a:off x="7293005" y="5370765"/>
              <a:ext cx="1846555" cy="276999"/>
            </a:xfrm>
            <a:prstGeom prst="rect">
              <a:avLst/>
            </a:prstGeom>
            <a:solidFill>
              <a:schemeClr val="bg2"/>
            </a:solidFill>
          </p:spPr>
          <p:txBody>
            <a:bodyPr wrap="square" rtlCol="0">
              <a:spAutoFit/>
            </a:bodyPr>
            <a:lstStyle/>
            <a:p>
              <a:r>
                <a:rPr lang="de-DE" sz="1200" dirty="0"/>
                <a:t>Elektrischer Plasmastrom</a:t>
              </a:r>
              <a:endParaRPr lang="en-US" sz="1200" dirty="0"/>
            </a:p>
          </p:txBody>
        </p:sp>
        <p:sp>
          <p:nvSpPr>
            <p:cNvPr id="12" name="TextBox 11">
              <a:extLst>
                <a:ext uri="{FF2B5EF4-FFF2-40B4-BE49-F238E27FC236}">
                  <a16:creationId xmlns:a16="http://schemas.microsoft.com/office/drawing/2014/main" id="{BBE51AE6-0EEF-C9D5-9D89-321F1A0B2C30}"/>
                </a:ext>
              </a:extLst>
            </p:cNvPr>
            <p:cNvSpPr txBox="1"/>
            <p:nvPr/>
          </p:nvSpPr>
          <p:spPr>
            <a:xfrm>
              <a:off x="8750053" y="5112123"/>
              <a:ext cx="2938508" cy="261610"/>
            </a:xfrm>
            <a:prstGeom prst="rect">
              <a:avLst/>
            </a:prstGeom>
            <a:noFill/>
          </p:spPr>
          <p:txBody>
            <a:bodyPr wrap="square" rtlCol="0">
              <a:spAutoFit/>
            </a:bodyPr>
            <a:lstStyle/>
            <a:p>
              <a:r>
                <a:rPr lang="de-DE" sz="1100" dirty="0">
                  <a:highlight>
                    <a:srgbClr val="C0C0C0"/>
                  </a:highlight>
                </a:rPr>
                <a:t>Spiralförmiges Magnetfeld</a:t>
              </a:r>
              <a:endParaRPr lang="en-US" sz="1100" dirty="0">
                <a:highlight>
                  <a:srgbClr val="C0C0C0"/>
                </a:highlight>
              </a:endParaRPr>
            </a:p>
          </p:txBody>
        </p:sp>
        <p:sp>
          <p:nvSpPr>
            <p:cNvPr id="13" name="TextBox 12">
              <a:extLst>
                <a:ext uri="{FF2B5EF4-FFF2-40B4-BE49-F238E27FC236}">
                  <a16:creationId xmlns:a16="http://schemas.microsoft.com/office/drawing/2014/main" id="{FD3A97C0-B0B1-7473-ED01-20378C57CF37}"/>
                </a:ext>
              </a:extLst>
            </p:cNvPr>
            <p:cNvSpPr txBox="1"/>
            <p:nvPr/>
          </p:nvSpPr>
          <p:spPr>
            <a:xfrm>
              <a:off x="9669065" y="5370765"/>
              <a:ext cx="1566909" cy="276999"/>
            </a:xfrm>
            <a:prstGeom prst="rect">
              <a:avLst/>
            </a:prstGeom>
            <a:solidFill>
              <a:schemeClr val="bg2"/>
            </a:solidFill>
          </p:spPr>
          <p:txBody>
            <a:bodyPr wrap="square" rtlCol="0">
              <a:spAutoFit/>
            </a:bodyPr>
            <a:lstStyle/>
            <a:p>
              <a:r>
                <a:rPr lang="de-DE" sz="1200" dirty="0"/>
                <a:t>Toroidales Magnetfeld</a:t>
              </a:r>
              <a:endParaRPr lang="en-US" sz="1200" dirty="0"/>
            </a:p>
          </p:txBody>
        </p:sp>
        <p:sp>
          <p:nvSpPr>
            <p:cNvPr id="14" name="TextBox 13">
              <a:extLst>
                <a:ext uri="{FF2B5EF4-FFF2-40B4-BE49-F238E27FC236}">
                  <a16:creationId xmlns:a16="http://schemas.microsoft.com/office/drawing/2014/main" id="{2D3E6D4E-749A-3BB0-E56F-C3B318C14A59}"/>
                </a:ext>
              </a:extLst>
            </p:cNvPr>
            <p:cNvSpPr txBox="1"/>
            <p:nvPr/>
          </p:nvSpPr>
          <p:spPr>
            <a:xfrm>
              <a:off x="10520039" y="5112123"/>
              <a:ext cx="1277513" cy="276999"/>
            </a:xfrm>
            <a:prstGeom prst="rect">
              <a:avLst/>
            </a:prstGeom>
            <a:solidFill>
              <a:schemeClr val="bg2"/>
            </a:solidFill>
          </p:spPr>
          <p:txBody>
            <a:bodyPr wrap="square" rtlCol="0">
              <a:spAutoFit/>
            </a:bodyPr>
            <a:lstStyle/>
            <a:p>
              <a:r>
                <a:rPr lang="de-DE" sz="1200" dirty="0"/>
                <a:t>Toroidalfeldspule</a:t>
              </a:r>
              <a:endParaRPr lang="en-US" sz="1200" dirty="0"/>
            </a:p>
          </p:txBody>
        </p:sp>
      </p:grpSp>
    </p:spTree>
    <p:extLst>
      <p:ext uri="{BB962C8B-B14F-4D97-AF65-F5344CB8AC3E}">
        <p14:creationId xmlns:p14="http://schemas.microsoft.com/office/powerpoint/2010/main" val="425888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C10B-0DB3-4F60-B1DE-7F450A51B632}"/>
              </a:ext>
            </a:extLst>
          </p:cNvPr>
          <p:cNvSpPr>
            <a:spLocks noGrp="1"/>
          </p:cNvSpPr>
          <p:nvPr>
            <p:ph type="title"/>
          </p:nvPr>
        </p:nvSpPr>
        <p:spPr/>
        <p:txBody>
          <a:bodyPr/>
          <a:lstStyle/>
          <a:p>
            <a:r>
              <a:rPr lang="en-GB" dirty="0" err="1"/>
              <a:t>Unterrichtsübung</a:t>
            </a:r>
            <a:r>
              <a:rPr lang="en-GB" dirty="0"/>
              <a:t> 1.7</a:t>
            </a:r>
          </a:p>
        </p:txBody>
      </p:sp>
      <p:sp>
        <p:nvSpPr>
          <p:cNvPr id="3" name="Content Placeholder 2">
            <a:extLst>
              <a:ext uri="{FF2B5EF4-FFF2-40B4-BE49-F238E27FC236}">
                <a16:creationId xmlns:a16="http://schemas.microsoft.com/office/drawing/2014/main" id="{2B4BBB78-5DFD-4962-9875-4F445F119E9F}"/>
              </a:ext>
            </a:extLst>
          </p:cNvPr>
          <p:cNvSpPr>
            <a:spLocks noGrp="1"/>
          </p:cNvSpPr>
          <p:nvPr>
            <p:ph idx="1"/>
          </p:nvPr>
        </p:nvSpPr>
        <p:spPr/>
        <p:txBody>
          <a:bodyPr/>
          <a:lstStyle/>
          <a:p>
            <a:pPr marL="0" indent="0">
              <a:buNone/>
            </a:pPr>
            <a:r>
              <a:rPr lang="de-DE" sz="2800" dirty="0">
                <a:ea typeface="+mn-lt"/>
                <a:cs typeface="+mn-lt"/>
              </a:rPr>
              <a:t>Betrachten wir nun einen Standard-Tokamak wobei wir uns auf unter Berücksichtigung seiner</a:t>
            </a:r>
            <a:br>
              <a:rPr lang="de-DE" sz="2800" dirty="0">
                <a:ea typeface="+mn-lt"/>
                <a:cs typeface="+mn-lt"/>
              </a:rPr>
            </a:br>
            <a:r>
              <a:rPr lang="de-DE" sz="2800" dirty="0">
                <a:ea typeface="+mn-lt"/>
                <a:cs typeface="+mn-lt"/>
              </a:rPr>
              <a:t>drei Hauptmagnetsysteme.</a:t>
            </a:r>
          </a:p>
          <a:p>
            <a:pPr marL="514350" indent="-514350">
              <a:buAutoNum type="alphaLcParenR"/>
            </a:pPr>
            <a:r>
              <a:rPr lang="de-DE" sz="2800" dirty="0">
                <a:ea typeface="+mn-lt"/>
                <a:cs typeface="+mn-lt"/>
              </a:rPr>
              <a:t>Welche Magnete sind im poloidalen Querschnitt zu erkennen? Wie werden diese Magnete genannt und ist diese Bezeichnung sinnvoll?</a:t>
            </a:r>
          </a:p>
          <a:p>
            <a:pPr marL="0" indent="0">
              <a:buNone/>
            </a:pPr>
            <a:r>
              <a:rPr lang="de-DE" sz="2800" dirty="0">
                <a:ea typeface="+mn-lt"/>
                <a:cs typeface="+mn-lt"/>
              </a:rPr>
              <a:t>b) Erkläre die Namen der beiden anderen Magnetgruppen.</a:t>
            </a:r>
            <a:endParaRPr lang="en-GB" dirty="0"/>
          </a:p>
        </p:txBody>
      </p:sp>
      <p:sp>
        <p:nvSpPr>
          <p:cNvPr id="4" name="Footer Placeholder 3">
            <a:extLst>
              <a:ext uri="{FF2B5EF4-FFF2-40B4-BE49-F238E27FC236}">
                <a16:creationId xmlns:a16="http://schemas.microsoft.com/office/drawing/2014/main" id="{6127608A-1D5A-4E9C-89D2-75CB72A0498C}"/>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FA1A0AC5-083C-4BF9-8678-603FA76007CD}"/>
              </a:ext>
            </a:extLst>
          </p:cNvPr>
          <p:cNvSpPr>
            <a:spLocks noGrp="1"/>
          </p:cNvSpPr>
          <p:nvPr>
            <p:ph type="sldNum" sz="quarter" idx="12"/>
          </p:nvPr>
        </p:nvSpPr>
        <p:spPr/>
        <p:txBody>
          <a:bodyPr/>
          <a:lstStyle/>
          <a:p>
            <a:fld id="{607FDA0D-75C2-4509-B589-D4A45AB8915E}" type="slidenum">
              <a:rPr lang="en-GB" smtClean="0"/>
              <a:t>37</a:t>
            </a:fld>
            <a:endParaRPr lang="en-GB"/>
          </a:p>
        </p:txBody>
      </p:sp>
      <p:sp>
        <p:nvSpPr>
          <p:cNvPr id="8" name="TextBox 7">
            <a:extLst>
              <a:ext uri="{FF2B5EF4-FFF2-40B4-BE49-F238E27FC236}">
                <a16:creationId xmlns:a16="http://schemas.microsoft.com/office/drawing/2014/main" id="{E309D061-9D88-4516-9CF9-8AA64EFF96B5}"/>
              </a:ext>
            </a:extLst>
          </p:cNvPr>
          <p:cNvSpPr txBox="1"/>
          <p:nvPr/>
        </p:nvSpPr>
        <p:spPr>
          <a:xfrm>
            <a:off x="6651835" y="6354374"/>
            <a:ext cx="4243397" cy="276999"/>
          </a:xfrm>
          <a:prstGeom prst="rect">
            <a:avLst/>
          </a:prstGeom>
          <a:noFill/>
        </p:spPr>
        <p:txBody>
          <a:bodyPr wrap="square">
            <a:spAutoFit/>
          </a:bodyPr>
          <a:lstStyle/>
          <a:p>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Credit: S. Li et al. </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hlinkClick r:id="rId2"/>
              </a:rPr>
              <a:t>https://tinyurl.com/4ybcpw65</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 (CC BY 4.0)</a:t>
            </a:r>
            <a:endParaRPr lang="en-GB" sz="1200" dirty="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grpSp>
        <p:nvGrpSpPr>
          <p:cNvPr id="9" name="Group 8">
            <a:extLst>
              <a:ext uri="{FF2B5EF4-FFF2-40B4-BE49-F238E27FC236}">
                <a16:creationId xmlns:a16="http://schemas.microsoft.com/office/drawing/2014/main" id="{D2B87331-DAD4-8946-6D0C-5491B2CF50E3}"/>
              </a:ext>
            </a:extLst>
          </p:cNvPr>
          <p:cNvGrpSpPr>
            <a:grpSpLocks noChangeAspect="1"/>
          </p:cNvGrpSpPr>
          <p:nvPr/>
        </p:nvGrpSpPr>
        <p:grpSpPr>
          <a:xfrm>
            <a:off x="7987729" y="182563"/>
            <a:ext cx="4004976" cy="2750987"/>
            <a:chOff x="7395643" y="2392872"/>
            <a:chExt cx="4794137" cy="3361697"/>
          </a:xfrm>
        </p:grpSpPr>
        <p:pic>
          <p:nvPicPr>
            <p:cNvPr id="10" name="Afbeelding 5">
              <a:extLst>
                <a:ext uri="{FF2B5EF4-FFF2-40B4-BE49-F238E27FC236}">
                  <a16:creationId xmlns:a16="http://schemas.microsoft.com/office/drawing/2014/main" id="{C53E2491-6B04-382F-CA78-DF6CFC9BBAC1}"/>
                </a:ext>
              </a:extLst>
            </p:cNvPr>
            <p:cNvPicPr>
              <a:picLocks noChangeAspect="1"/>
            </p:cNvPicPr>
            <p:nvPr/>
          </p:nvPicPr>
          <p:blipFill>
            <a:blip r:embed="rId3"/>
            <a:stretch>
              <a:fillRect/>
            </a:stretch>
          </p:blipFill>
          <p:spPr>
            <a:xfrm>
              <a:off x="7395643" y="2392872"/>
              <a:ext cx="4517643" cy="3294529"/>
            </a:xfrm>
            <a:prstGeom prst="rect">
              <a:avLst/>
            </a:prstGeom>
            <a:ln w="19050">
              <a:solidFill>
                <a:srgbClr val="F36F2C"/>
              </a:solidFill>
            </a:ln>
          </p:spPr>
        </p:pic>
        <p:sp>
          <p:nvSpPr>
            <p:cNvPr id="11" name="TextBox 10">
              <a:extLst>
                <a:ext uri="{FF2B5EF4-FFF2-40B4-BE49-F238E27FC236}">
                  <a16:creationId xmlns:a16="http://schemas.microsoft.com/office/drawing/2014/main" id="{5C651B90-0BE9-50E0-CB95-45FA1D48F2BE}"/>
                </a:ext>
              </a:extLst>
            </p:cNvPr>
            <p:cNvSpPr txBox="1"/>
            <p:nvPr/>
          </p:nvSpPr>
          <p:spPr>
            <a:xfrm>
              <a:off x="7421732" y="2545708"/>
              <a:ext cx="1589103" cy="261610"/>
            </a:xfrm>
            <a:prstGeom prst="rect">
              <a:avLst/>
            </a:prstGeom>
            <a:solidFill>
              <a:schemeClr val="bg2"/>
            </a:solidFill>
          </p:spPr>
          <p:txBody>
            <a:bodyPr wrap="square" rtlCol="0">
              <a:spAutoFit/>
            </a:bodyPr>
            <a:lstStyle/>
            <a:p>
              <a:r>
                <a:rPr lang="de-DE" sz="1100" dirty="0"/>
                <a:t>Poloidales Magnetfeld</a:t>
              </a:r>
              <a:endParaRPr lang="en-US" sz="1100" dirty="0"/>
            </a:p>
          </p:txBody>
        </p:sp>
        <p:sp>
          <p:nvSpPr>
            <p:cNvPr id="12" name="TextBox 11">
              <a:extLst>
                <a:ext uri="{FF2B5EF4-FFF2-40B4-BE49-F238E27FC236}">
                  <a16:creationId xmlns:a16="http://schemas.microsoft.com/office/drawing/2014/main" id="{53CAE5B4-B3D7-8659-C10A-E5C6F22D265E}"/>
                </a:ext>
              </a:extLst>
            </p:cNvPr>
            <p:cNvSpPr txBox="1"/>
            <p:nvPr/>
          </p:nvSpPr>
          <p:spPr>
            <a:xfrm>
              <a:off x="9010835" y="2392872"/>
              <a:ext cx="1287262" cy="261610"/>
            </a:xfrm>
            <a:prstGeom prst="rect">
              <a:avLst/>
            </a:prstGeom>
            <a:solidFill>
              <a:schemeClr val="bg2"/>
            </a:solidFill>
          </p:spPr>
          <p:txBody>
            <a:bodyPr wrap="square" rtlCol="0">
              <a:spAutoFit/>
            </a:bodyPr>
            <a:lstStyle/>
            <a:p>
              <a:r>
                <a:rPr lang="de-DE" sz="1100" dirty="0"/>
                <a:t>Zentraler Solenoid</a:t>
              </a:r>
              <a:endParaRPr lang="en-US" sz="1100" dirty="0"/>
            </a:p>
          </p:txBody>
        </p:sp>
        <p:sp>
          <p:nvSpPr>
            <p:cNvPr id="13" name="TextBox 12">
              <a:extLst>
                <a:ext uri="{FF2B5EF4-FFF2-40B4-BE49-F238E27FC236}">
                  <a16:creationId xmlns:a16="http://schemas.microsoft.com/office/drawing/2014/main" id="{FE73FD23-86BA-E51F-4384-A8D67C1E77FD}"/>
                </a:ext>
              </a:extLst>
            </p:cNvPr>
            <p:cNvSpPr txBox="1"/>
            <p:nvPr/>
          </p:nvSpPr>
          <p:spPr>
            <a:xfrm>
              <a:off x="9812128" y="2697182"/>
              <a:ext cx="2377652" cy="319687"/>
            </a:xfrm>
            <a:prstGeom prst="rect">
              <a:avLst/>
            </a:prstGeom>
            <a:solidFill>
              <a:schemeClr val="bg2"/>
            </a:solidFill>
          </p:spPr>
          <p:txBody>
            <a:bodyPr wrap="square" rtlCol="0">
              <a:spAutoFit/>
            </a:bodyPr>
            <a:lstStyle/>
            <a:p>
              <a:r>
                <a:rPr lang="de-DE" sz="1100" dirty="0"/>
                <a:t>Äußere poloidale Feldspulen</a:t>
              </a:r>
              <a:endParaRPr lang="en-US" sz="1100" dirty="0"/>
            </a:p>
          </p:txBody>
        </p:sp>
        <p:sp>
          <p:nvSpPr>
            <p:cNvPr id="14" name="TextBox 13">
              <a:extLst>
                <a:ext uri="{FF2B5EF4-FFF2-40B4-BE49-F238E27FC236}">
                  <a16:creationId xmlns:a16="http://schemas.microsoft.com/office/drawing/2014/main" id="{77B918C9-BDEC-1D7A-99EE-8AE784B1528A}"/>
                </a:ext>
              </a:extLst>
            </p:cNvPr>
            <p:cNvSpPr txBox="1"/>
            <p:nvPr/>
          </p:nvSpPr>
          <p:spPr>
            <a:xfrm>
              <a:off x="7421733" y="5370766"/>
              <a:ext cx="2187490" cy="338492"/>
            </a:xfrm>
            <a:prstGeom prst="rect">
              <a:avLst/>
            </a:prstGeom>
            <a:solidFill>
              <a:schemeClr val="bg2"/>
            </a:solidFill>
          </p:spPr>
          <p:txBody>
            <a:bodyPr wrap="square" rtlCol="0">
              <a:spAutoFit/>
            </a:bodyPr>
            <a:lstStyle/>
            <a:p>
              <a:r>
                <a:rPr lang="de-DE" sz="1200" dirty="0"/>
                <a:t>Elektrischer Plasmastrom</a:t>
              </a:r>
              <a:endParaRPr lang="en-US" sz="1200" dirty="0"/>
            </a:p>
          </p:txBody>
        </p:sp>
        <p:sp>
          <p:nvSpPr>
            <p:cNvPr id="15" name="TextBox 14">
              <a:extLst>
                <a:ext uri="{FF2B5EF4-FFF2-40B4-BE49-F238E27FC236}">
                  <a16:creationId xmlns:a16="http://schemas.microsoft.com/office/drawing/2014/main" id="{094F8663-F88A-EE92-C489-422CA1A3018E}"/>
                </a:ext>
              </a:extLst>
            </p:cNvPr>
            <p:cNvSpPr txBox="1"/>
            <p:nvPr/>
          </p:nvSpPr>
          <p:spPr>
            <a:xfrm>
              <a:off x="8455108" y="5153861"/>
              <a:ext cx="2938508" cy="261610"/>
            </a:xfrm>
            <a:prstGeom prst="rect">
              <a:avLst/>
            </a:prstGeom>
            <a:noFill/>
          </p:spPr>
          <p:txBody>
            <a:bodyPr wrap="square" rtlCol="0">
              <a:spAutoFit/>
            </a:bodyPr>
            <a:lstStyle/>
            <a:p>
              <a:r>
                <a:rPr lang="de-DE" sz="1100" dirty="0">
                  <a:highlight>
                    <a:srgbClr val="C0C0C0"/>
                  </a:highlight>
                </a:rPr>
                <a:t>Spiralförmiges Magnetfeld</a:t>
              </a:r>
              <a:endParaRPr lang="en-US" sz="1100" dirty="0">
                <a:highlight>
                  <a:srgbClr val="C0C0C0"/>
                </a:highlight>
              </a:endParaRPr>
            </a:p>
          </p:txBody>
        </p:sp>
        <p:sp>
          <p:nvSpPr>
            <p:cNvPr id="16" name="TextBox 15">
              <a:extLst>
                <a:ext uri="{FF2B5EF4-FFF2-40B4-BE49-F238E27FC236}">
                  <a16:creationId xmlns:a16="http://schemas.microsoft.com/office/drawing/2014/main" id="{0D68838F-02FE-D7C2-EB5B-EC7917AA6E0B}"/>
                </a:ext>
              </a:extLst>
            </p:cNvPr>
            <p:cNvSpPr txBox="1"/>
            <p:nvPr/>
          </p:nvSpPr>
          <p:spPr>
            <a:xfrm>
              <a:off x="9812127" y="5416077"/>
              <a:ext cx="2377653" cy="338492"/>
            </a:xfrm>
            <a:prstGeom prst="rect">
              <a:avLst/>
            </a:prstGeom>
            <a:solidFill>
              <a:schemeClr val="bg2"/>
            </a:solidFill>
          </p:spPr>
          <p:txBody>
            <a:bodyPr wrap="square" rtlCol="0">
              <a:spAutoFit/>
            </a:bodyPr>
            <a:lstStyle/>
            <a:p>
              <a:r>
                <a:rPr lang="de-DE" sz="1200" dirty="0"/>
                <a:t>Toroidales Magnetfeld</a:t>
              </a:r>
              <a:endParaRPr lang="en-US" sz="1200" dirty="0"/>
            </a:p>
          </p:txBody>
        </p:sp>
        <p:sp>
          <p:nvSpPr>
            <p:cNvPr id="17" name="TextBox 16">
              <a:extLst>
                <a:ext uri="{FF2B5EF4-FFF2-40B4-BE49-F238E27FC236}">
                  <a16:creationId xmlns:a16="http://schemas.microsoft.com/office/drawing/2014/main" id="{05D5DEBA-B823-82D2-1002-A363BC5068F5}"/>
                </a:ext>
              </a:extLst>
            </p:cNvPr>
            <p:cNvSpPr txBox="1"/>
            <p:nvPr/>
          </p:nvSpPr>
          <p:spPr>
            <a:xfrm>
              <a:off x="10520039" y="5112123"/>
              <a:ext cx="1669741" cy="338492"/>
            </a:xfrm>
            <a:prstGeom prst="rect">
              <a:avLst/>
            </a:prstGeom>
            <a:solidFill>
              <a:schemeClr val="bg2"/>
            </a:solidFill>
          </p:spPr>
          <p:txBody>
            <a:bodyPr wrap="square" rtlCol="0">
              <a:spAutoFit/>
            </a:bodyPr>
            <a:lstStyle/>
            <a:p>
              <a:r>
                <a:rPr lang="de-DE" sz="1200" dirty="0"/>
                <a:t>Toroidalfeldspule</a:t>
              </a:r>
              <a:endParaRPr lang="en-US" sz="1200" dirty="0"/>
            </a:p>
          </p:txBody>
        </p:sp>
      </p:grpSp>
    </p:spTree>
    <p:extLst>
      <p:ext uri="{BB962C8B-B14F-4D97-AF65-F5344CB8AC3E}">
        <p14:creationId xmlns:p14="http://schemas.microsoft.com/office/powerpoint/2010/main" val="404183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C10B-0DB3-4F60-B1DE-7F450A51B632}"/>
              </a:ext>
            </a:extLst>
          </p:cNvPr>
          <p:cNvSpPr>
            <a:spLocks noGrp="1"/>
          </p:cNvSpPr>
          <p:nvPr>
            <p:ph type="title"/>
          </p:nvPr>
        </p:nvSpPr>
        <p:spPr/>
        <p:txBody>
          <a:bodyPr/>
          <a:lstStyle/>
          <a:p>
            <a:r>
              <a:rPr lang="en-GB" dirty="0" err="1"/>
              <a:t>Unterrichtsübung</a:t>
            </a:r>
            <a:r>
              <a:rPr lang="en-GB" dirty="0"/>
              <a:t> 1.7 – </a:t>
            </a:r>
            <a:r>
              <a:rPr lang="en-GB" dirty="0" err="1"/>
              <a:t>Auflösung</a:t>
            </a:r>
            <a:endParaRPr lang="en-GB" dirty="0"/>
          </a:p>
        </p:txBody>
      </p:sp>
      <p:sp>
        <p:nvSpPr>
          <p:cNvPr id="3" name="Content Placeholder 2">
            <a:extLst>
              <a:ext uri="{FF2B5EF4-FFF2-40B4-BE49-F238E27FC236}">
                <a16:creationId xmlns:a16="http://schemas.microsoft.com/office/drawing/2014/main" id="{2B4BBB78-5DFD-4962-9875-4F445F119E9F}"/>
              </a:ext>
            </a:extLst>
          </p:cNvPr>
          <p:cNvSpPr>
            <a:spLocks noGrp="1"/>
          </p:cNvSpPr>
          <p:nvPr>
            <p:ph idx="1"/>
          </p:nvPr>
        </p:nvSpPr>
        <p:spPr/>
        <p:txBody>
          <a:bodyPr/>
          <a:lstStyle/>
          <a:p>
            <a:pPr marL="514350" indent="-514350">
              <a:buAutoNum type="alphaLcPeriod"/>
            </a:pPr>
            <a:r>
              <a:rPr lang="en-GB" sz="2800" dirty="0" err="1">
                <a:solidFill>
                  <a:srgbClr val="F36F2C"/>
                </a:solidFill>
                <a:ea typeface="+mn-lt"/>
                <a:cs typeface="+mn-lt"/>
              </a:rPr>
              <a:t>Toroidalfeldspulen</a:t>
            </a:r>
            <a:r>
              <a:rPr lang="en-GB" sz="2800" dirty="0">
                <a:solidFill>
                  <a:srgbClr val="F36F2C"/>
                </a:solidFill>
                <a:ea typeface="+mn-lt"/>
                <a:cs typeface="+mn-lt"/>
              </a:rPr>
              <a:t> </a:t>
            </a:r>
            <a:r>
              <a:rPr lang="en-GB" sz="2800" dirty="0">
                <a:ea typeface="+mn-lt"/>
                <a:cs typeface="+mn-lt"/>
              </a:rPr>
              <a:t>– </a:t>
            </a:r>
            <a:r>
              <a:rPr lang="en-GB" sz="2800" dirty="0" err="1">
                <a:ea typeface="+mn-lt"/>
                <a:cs typeface="+mn-lt"/>
              </a:rPr>
              <a:t>liegen</a:t>
            </a:r>
            <a:r>
              <a:rPr lang="en-GB" sz="2800" dirty="0">
                <a:ea typeface="+mn-lt"/>
                <a:cs typeface="+mn-lt"/>
              </a:rPr>
              <a:t> </a:t>
            </a:r>
            <a:r>
              <a:rPr lang="en-GB" sz="2800" dirty="0" err="1">
                <a:ea typeface="+mn-lt"/>
                <a:cs typeface="+mn-lt"/>
              </a:rPr>
              <a:t>im</a:t>
            </a:r>
            <a:r>
              <a:rPr lang="en-GB" sz="2800" dirty="0">
                <a:ea typeface="+mn-lt"/>
                <a:cs typeface="+mn-lt"/>
              </a:rPr>
              <a:t> </a:t>
            </a:r>
            <a:r>
              <a:rPr lang="en-GB" sz="2800" dirty="0" err="1">
                <a:ea typeface="+mn-lt"/>
                <a:cs typeface="+mn-lt"/>
              </a:rPr>
              <a:t>poloidalen</a:t>
            </a:r>
            <a:r>
              <a:rPr lang="en-GB" sz="2800" dirty="0">
                <a:ea typeface="+mn-lt"/>
                <a:cs typeface="+mn-lt"/>
              </a:rPr>
              <a:t> </a:t>
            </a:r>
            <a:r>
              <a:rPr lang="en-GB" sz="2800" dirty="0" err="1">
                <a:ea typeface="+mn-lt"/>
                <a:cs typeface="+mn-lt"/>
              </a:rPr>
              <a:t>Querschnitt</a:t>
            </a:r>
            <a:r>
              <a:rPr lang="en-GB" sz="2800" dirty="0">
                <a:ea typeface="+mn-lt"/>
                <a:cs typeface="+mn-lt"/>
              </a:rPr>
              <a:t> des Tokamaks</a:t>
            </a:r>
          </a:p>
          <a:p>
            <a:pPr marL="514350" indent="-514350">
              <a:buFont typeface="+mj-lt"/>
              <a:buAutoNum type="alphaLcPeriod" startAt="2"/>
            </a:pPr>
            <a:r>
              <a:rPr lang="en-GB" sz="2800" dirty="0" err="1">
                <a:solidFill>
                  <a:srgbClr val="F36F2C"/>
                </a:solidFill>
                <a:ea typeface="+mn-lt"/>
                <a:cs typeface="+mn-lt"/>
              </a:rPr>
              <a:t>Zentraler</a:t>
            </a:r>
            <a:r>
              <a:rPr lang="en-GB" sz="2800" dirty="0">
                <a:solidFill>
                  <a:srgbClr val="F36F2C"/>
                </a:solidFill>
                <a:ea typeface="+mn-lt"/>
                <a:cs typeface="+mn-lt"/>
              </a:rPr>
              <a:t> Solenoid </a:t>
            </a:r>
            <a:r>
              <a:rPr lang="en-GB" sz="2800" dirty="0">
                <a:ea typeface="+mn-lt"/>
                <a:cs typeface="+mn-lt"/>
              </a:rPr>
              <a:t>– </a:t>
            </a:r>
            <a:r>
              <a:rPr lang="en-GB" sz="2800" dirty="0" err="1">
                <a:ea typeface="+mn-lt"/>
                <a:cs typeface="+mn-lt"/>
              </a:rPr>
              <a:t>liegt</a:t>
            </a:r>
            <a:r>
              <a:rPr lang="en-GB" sz="2800" dirty="0">
                <a:ea typeface="+mn-lt"/>
                <a:cs typeface="+mn-lt"/>
              </a:rPr>
              <a:t> </a:t>
            </a:r>
            <a:r>
              <a:rPr lang="en-GB" sz="2800" dirty="0" err="1">
                <a:ea typeface="+mn-lt"/>
                <a:cs typeface="+mn-lt"/>
              </a:rPr>
              <a:t>im</a:t>
            </a:r>
            <a:r>
              <a:rPr lang="en-GB" sz="2800" dirty="0">
                <a:ea typeface="+mn-lt"/>
                <a:cs typeface="+mn-lt"/>
              </a:rPr>
              <a:t> </a:t>
            </a:r>
            <a:r>
              <a:rPr lang="de-DE" sz="2800" dirty="0">
                <a:ea typeface="+mn-lt"/>
                <a:cs typeface="+mn-lt"/>
              </a:rPr>
              <a:t>„</a:t>
            </a:r>
            <a:r>
              <a:rPr lang="en-GB" sz="2800" dirty="0">
                <a:ea typeface="+mn-lt"/>
                <a:cs typeface="+mn-lt"/>
              </a:rPr>
              <a:t>Loch” des Donuts, </a:t>
            </a:r>
            <a:r>
              <a:rPr lang="en-GB" sz="2800" dirty="0" err="1">
                <a:ea typeface="+mn-lt"/>
                <a:cs typeface="+mn-lt"/>
              </a:rPr>
              <a:t>d.h.</a:t>
            </a:r>
            <a:r>
              <a:rPr lang="en-GB" sz="2800" dirty="0">
                <a:ea typeface="+mn-lt"/>
                <a:cs typeface="+mn-lt"/>
              </a:rPr>
              <a:t> in der Mitte</a:t>
            </a:r>
            <a:br>
              <a:rPr lang="en-GB" sz="2800" dirty="0">
                <a:ea typeface="+mn-lt"/>
                <a:cs typeface="+mn-lt"/>
              </a:rPr>
            </a:br>
            <a:r>
              <a:rPr lang="en-GB" sz="2800" dirty="0" err="1">
                <a:solidFill>
                  <a:srgbClr val="F36F2C"/>
                </a:solidFill>
                <a:ea typeface="+mn-lt"/>
                <a:cs typeface="+mn-lt"/>
              </a:rPr>
              <a:t>Poloidalfeldspulen</a:t>
            </a:r>
            <a:r>
              <a:rPr lang="en-GB" sz="2800" dirty="0">
                <a:solidFill>
                  <a:srgbClr val="F36F2C"/>
                </a:solidFill>
                <a:ea typeface="+mn-lt"/>
                <a:cs typeface="+mn-lt"/>
              </a:rPr>
              <a:t> </a:t>
            </a:r>
            <a:r>
              <a:rPr lang="en-GB" sz="2800" dirty="0">
                <a:ea typeface="+mn-lt"/>
                <a:cs typeface="+mn-lt"/>
              </a:rPr>
              <a:t>– </a:t>
            </a:r>
            <a:r>
              <a:rPr lang="en-GB" sz="2800" dirty="0" err="1">
                <a:ea typeface="+mn-lt"/>
                <a:cs typeface="+mn-lt"/>
              </a:rPr>
              <a:t>liegen</a:t>
            </a:r>
            <a:r>
              <a:rPr lang="en-GB" sz="2800" dirty="0">
                <a:ea typeface="+mn-lt"/>
                <a:cs typeface="+mn-lt"/>
              </a:rPr>
              <a:t> an der Ober- und </a:t>
            </a:r>
            <a:r>
              <a:rPr lang="en-GB" sz="2800" dirty="0" err="1">
                <a:ea typeface="+mn-lt"/>
                <a:cs typeface="+mn-lt"/>
              </a:rPr>
              <a:t>Unterseite</a:t>
            </a:r>
            <a:r>
              <a:rPr lang="en-GB" sz="2800" dirty="0">
                <a:ea typeface="+mn-lt"/>
                <a:cs typeface="+mn-lt"/>
              </a:rPr>
              <a:t> des Torus</a:t>
            </a:r>
          </a:p>
          <a:p>
            <a:pPr marL="0" indent="0">
              <a:buNone/>
            </a:pPr>
            <a:r>
              <a:rPr lang="en-GB" sz="2800" dirty="0">
                <a:ea typeface="+mn-lt"/>
                <a:cs typeface="+mn-lt"/>
              </a:rPr>
              <a:t>	</a:t>
            </a:r>
            <a:br>
              <a:rPr lang="en-GB" sz="2800" dirty="0">
                <a:ea typeface="+mn-lt"/>
                <a:cs typeface="+mn-lt"/>
              </a:rPr>
            </a:br>
            <a:endParaRPr lang="en-GB" dirty="0"/>
          </a:p>
        </p:txBody>
      </p:sp>
      <p:sp>
        <p:nvSpPr>
          <p:cNvPr id="4" name="Footer Placeholder 3">
            <a:extLst>
              <a:ext uri="{FF2B5EF4-FFF2-40B4-BE49-F238E27FC236}">
                <a16:creationId xmlns:a16="http://schemas.microsoft.com/office/drawing/2014/main" id="{6127608A-1D5A-4E9C-89D2-75CB72A0498C}"/>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FA1A0AC5-083C-4BF9-8678-603FA76007CD}"/>
              </a:ext>
            </a:extLst>
          </p:cNvPr>
          <p:cNvSpPr>
            <a:spLocks noGrp="1"/>
          </p:cNvSpPr>
          <p:nvPr>
            <p:ph type="sldNum" sz="quarter" idx="12"/>
          </p:nvPr>
        </p:nvSpPr>
        <p:spPr/>
        <p:txBody>
          <a:bodyPr/>
          <a:lstStyle/>
          <a:p>
            <a:fld id="{607FDA0D-75C2-4509-B589-D4A45AB8915E}" type="slidenum">
              <a:rPr lang="en-GB" smtClean="0"/>
              <a:t>38</a:t>
            </a:fld>
            <a:endParaRPr lang="en-GB"/>
          </a:p>
        </p:txBody>
      </p:sp>
    </p:spTree>
    <p:extLst>
      <p:ext uri="{BB962C8B-B14F-4D97-AF65-F5344CB8AC3E}">
        <p14:creationId xmlns:p14="http://schemas.microsoft.com/office/powerpoint/2010/main" val="144200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6112E-3D06-4E5E-BD26-D9238101A888}"/>
              </a:ext>
            </a:extLst>
          </p:cNvPr>
          <p:cNvSpPr>
            <a:spLocks noGrp="1"/>
          </p:cNvSpPr>
          <p:nvPr>
            <p:ph type="title"/>
          </p:nvPr>
        </p:nvSpPr>
        <p:spPr/>
        <p:txBody>
          <a:bodyPr/>
          <a:lstStyle/>
          <a:p>
            <a:r>
              <a:rPr lang="en-US" dirty="0" err="1"/>
              <a:t>Toroidalfeldspulen</a:t>
            </a:r>
            <a:endParaRPr lang="en-GB" dirty="0"/>
          </a:p>
        </p:txBody>
      </p:sp>
      <p:sp>
        <p:nvSpPr>
          <p:cNvPr id="3" name="Content Placeholder 2">
            <a:extLst>
              <a:ext uri="{FF2B5EF4-FFF2-40B4-BE49-F238E27FC236}">
                <a16:creationId xmlns:a16="http://schemas.microsoft.com/office/drawing/2014/main" id="{12FF5D18-CFFB-420E-8CE5-2BA6F3665D21}"/>
              </a:ext>
            </a:extLst>
          </p:cNvPr>
          <p:cNvSpPr>
            <a:spLocks noGrp="1"/>
          </p:cNvSpPr>
          <p:nvPr>
            <p:ph idx="1"/>
          </p:nvPr>
        </p:nvSpPr>
        <p:spPr/>
        <p:txBody>
          <a:bodyPr/>
          <a:lstStyle/>
          <a:p>
            <a:pPr>
              <a:buFont typeface="Arial"/>
              <a:buChar char="•"/>
            </a:pPr>
            <a:r>
              <a:rPr lang="en-GB" sz="2800" dirty="0" err="1">
                <a:ea typeface="+mn-lt"/>
                <a:cs typeface="+mn-lt"/>
              </a:rPr>
              <a:t>Stärkstes</a:t>
            </a:r>
            <a:r>
              <a:rPr lang="en-GB" sz="2800" dirty="0">
                <a:ea typeface="+mn-lt"/>
                <a:cs typeface="+mn-lt"/>
              </a:rPr>
              <a:t> Feld </a:t>
            </a:r>
            <a:r>
              <a:rPr lang="en-GB" sz="2800" dirty="0" err="1">
                <a:ea typeface="+mn-lt"/>
                <a:cs typeface="+mn-lt"/>
              </a:rPr>
              <a:t>im</a:t>
            </a:r>
            <a:r>
              <a:rPr lang="en-GB" sz="2800" dirty="0">
                <a:ea typeface="+mn-lt"/>
                <a:cs typeface="+mn-lt"/>
              </a:rPr>
              <a:t> Tokamak</a:t>
            </a:r>
          </a:p>
          <a:p>
            <a:pPr>
              <a:buFont typeface="Arial"/>
              <a:buChar char="•"/>
            </a:pPr>
            <a:r>
              <a:rPr lang="en-GB" sz="2800" dirty="0">
                <a:ea typeface="+mn-lt"/>
                <a:cs typeface="+mn-lt"/>
              </a:rPr>
              <a:t>D-</a:t>
            </a:r>
            <a:r>
              <a:rPr lang="en-GB" sz="2800" dirty="0" err="1">
                <a:ea typeface="+mn-lt"/>
                <a:cs typeface="+mn-lt"/>
              </a:rPr>
              <a:t>förmig</a:t>
            </a:r>
            <a:endParaRPr lang="en-GB" sz="2800" dirty="0">
              <a:ea typeface="+mn-lt"/>
              <a:cs typeface="+mn-lt"/>
            </a:endParaRPr>
          </a:p>
          <a:p>
            <a:pPr>
              <a:buFont typeface="Arial"/>
              <a:buChar char="•"/>
            </a:pPr>
            <a:r>
              <a:rPr lang="en-GB" sz="2800" dirty="0" err="1">
                <a:ea typeface="+mn-lt"/>
                <a:cs typeface="+mn-lt"/>
              </a:rPr>
              <a:t>Umgeben</a:t>
            </a:r>
            <a:r>
              <a:rPr lang="en-GB" sz="2800" dirty="0">
                <a:ea typeface="+mn-lt"/>
                <a:cs typeface="+mn-lt"/>
              </a:rPr>
              <a:t> den Donut</a:t>
            </a:r>
          </a:p>
          <a:p>
            <a:pPr>
              <a:buFont typeface="Arial"/>
              <a:buChar char="•"/>
            </a:pPr>
            <a:endParaRPr lang="en-GB" dirty="0">
              <a:ea typeface="+mn-lt"/>
              <a:cs typeface="+mn-lt"/>
            </a:endParaRPr>
          </a:p>
          <a:p>
            <a:pPr>
              <a:buFont typeface="Arial"/>
              <a:buChar char="•"/>
            </a:pPr>
            <a:r>
              <a:rPr lang="en-GB" sz="2800" dirty="0">
                <a:ea typeface="+mn-lt"/>
                <a:cs typeface="+mn-lt"/>
              </a:rPr>
              <a:t>Für </a:t>
            </a:r>
            <a:r>
              <a:rPr lang="en-GB" sz="2800" dirty="0" err="1">
                <a:ea typeface="+mn-lt"/>
                <a:cs typeface="+mn-lt"/>
              </a:rPr>
              <a:t>einen</a:t>
            </a:r>
            <a:r>
              <a:rPr lang="en-GB" sz="2800" dirty="0">
                <a:ea typeface="+mn-lt"/>
                <a:cs typeface="+mn-lt"/>
              </a:rPr>
              <a:t> </a:t>
            </a:r>
            <a:r>
              <a:rPr lang="en-GB" sz="2800" dirty="0" err="1">
                <a:ea typeface="+mn-lt"/>
                <a:cs typeface="+mn-lt"/>
              </a:rPr>
              <a:t>stabilen</a:t>
            </a:r>
            <a:r>
              <a:rPr lang="en-GB" sz="2800" dirty="0">
                <a:ea typeface="+mn-lt"/>
                <a:cs typeface="+mn-lt"/>
              </a:rPr>
              <a:t> </a:t>
            </a:r>
            <a:r>
              <a:rPr lang="en-GB" sz="2800" dirty="0" err="1">
                <a:ea typeface="+mn-lt"/>
                <a:cs typeface="+mn-lt"/>
              </a:rPr>
              <a:t>magnetischen</a:t>
            </a:r>
            <a:r>
              <a:rPr lang="en-GB" sz="2800" dirty="0">
                <a:ea typeface="+mn-lt"/>
                <a:cs typeface="+mn-lt"/>
              </a:rPr>
              <a:t> </a:t>
            </a:r>
            <a:r>
              <a:rPr lang="en-GB" sz="2800" dirty="0" err="1">
                <a:ea typeface="+mn-lt"/>
                <a:cs typeface="+mn-lt"/>
              </a:rPr>
              <a:t>Einschluss</a:t>
            </a:r>
            <a:r>
              <a:rPr lang="en-GB" sz="2800" dirty="0">
                <a:ea typeface="+mn-lt"/>
                <a:cs typeface="+mn-lt"/>
              </a:rPr>
              <a:t> </a:t>
            </a:r>
            <a:r>
              <a:rPr lang="en-GB" sz="2800" dirty="0" err="1">
                <a:ea typeface="+mn-lt"/>
                <a:cs typeface="+mn-lt"/>
              </a:rPr>
              <a:t>werden</a:t>
            </a:r>
            <a:r>
              <a:rPr lang="en-GB" sz="2800" dirty="0">
                <a:ea typeface="+mn-lt"/>
                <a:cs typeface="+mn-lt"/>
              </a:rPr>
              <a:t> </a:t>
            </a:r>
            <a:r>
              <a:rPr lang="en-GB" sz="2800" dirty="0" err="1">
                <a:ea typeface="+mn-lt"/>
                <a:cs typeface="+mn-lt"/>
              </a:rPr>
              <a:t>zusätzliche</a:t>
            </a:r>
            <a:r>
              <a:rPr lang="en-GB" sz="2800" dirty="0">
                <a:ea typeface="+mn-lt"/>
                <a:cs typeface="+mn-lt"/>
              </a:rPr>
              <a:t> </a:t>
            </a:r>
            <a:r>
              <a:rPr lang="en-GB" sz="2800" dirty="0" err="1">
                <a:ea typeface="+mn-lt"/>
                <a:cs typeface="+mn-lt"/>
              </a:rPr>
              <a:t>Magnetfelder</a:t>
            </a:r>
            <a:r>
              <a:rPr lang="en-GB" sz="2800" dirty="0">
                <a:ea typeface="+mn-lt"/>
                <a:cs typeface="+mn-lt"/>
              </a:rPr>
              <a:t> </a:t>
            </a:r>
            <a:r>
              <a:rPr lang="en-GB" sz="2800" dirty="0" err="1">
                <a:ea typeface="+mn-lt"/>
                <a:cs typeface="+mn-lt"/>
              </a:rPr>
              <a:t>benötigt</a:t>
            </a:r>
            <a:r>
              <a:rPr lang="en-GB" sz="2800" dirty="0">
                <a:ea typeface="+mn-lt"/>
                <a:cs typeface="+mn-lt"/>
              </a:rPr>
              <a:t>.</a:t>
            </a:r>
            <a:endParaRPr lang="nl-NL" sz="2800" dirty="0">
              <a:ea typeface="+mn-lt"/>
              <a:cs typeface="+mn-lt"/>
            </a:endParaRPr>
          </a:p>
        </p:txBody>
      </p:sp>
      <p:sp>
        <p:nvSpPr>
          <p:cNvPr id="4" name="Footer Placeholder 3">
            <a:extLst>
              <a:ext uri="{FF2B5EF4-FFF2-40B4-BE49-F238E27FC236}">
                <a16:creationId xmlns:a16="http://schemas.microsoft.com/office/drawing/2014/main" id="{B7CCEEF2-FC60-40D5-A379-6733464BAAAB}"/>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F58CDE31-D387-4DC7-901B-D637E6DB68DA}"/>
              </a:ext>
            </a:extLst>
          </p:cNvPr>
          <p:cNvSpPr>
            <a:spLocks noGrp="1"/>
          </p:cNvSpPr>
          <p:nvPr>
            <p:ph type="sldNum" sz="quarter" idx="12"/>
          </p:nvPr>
        </p:nvSpPr>
        <p:spPr/>
        <p:txBody>
          <a:bodyPr/>
          <a:lstStyle/>
          <a:p>
            <a:fld id="{607FDA0D-75C2-4509-B589-D4A45AB8915E}" type="slidenum">
              <a:rPr lang="en-GB" smtClean="0"/>
              <a:t>39</a:t>
            </a:fld>
            <a:endParaRPr lang="en-GB"/>
          </a:p>
        </p:txBody>
      </p:sp>
      <p:pic>
        <p:nvPicPr>
          <p:cNvPr id="10" name="Picture 9">
            <a:extLst>
              <a:ext uri="{FF2B5EF4-FFF2-40B4-BE49-F238E27FC236}">
                <a16:creationId xmlns:a16="http://schemas.microsoft.com/office/drawing/2014/main" id="{D5EC650F-89D9-4F04-9B44-FD0AC7EB599F}"/>
              </a:ext>
            </a:extLst>
          </p:cNvPr>
          <p:cNvPicPr>
            <a:picLocks noChangeAspect="1"/>
          </p:cNvPicPr>
          <p:nvPr/>
        </p:nvPicPr>
        <p:blipFill rotWithShape="1">
          <a:blip r:embed="rId2"/>
          <a:srcRect l="19919" r="12060" b="9276"/>
          <a:stretch/>
        </p:blipFill>
        <p:spPr>
          <a:xfrm>
            <a:off x="8520744" y="435006"/>
            <a:ext cx="3313355" cy="3181228"/>
          </a:xfrm>
          <a:prstGeom prst="rect">
            <a:avLst/>
          </a:prstGeom>
          <a:ln w="19050">
            <a:solidFill>
              <a:srgbClr val="F36F2C"/>
            </a:solidFill>
          </a:ln>
        </p:spPr>
      </p:pic>
      <p:sp>
        <p:nvSpPr>
          <p:cNvPr id="7" name="TextBox 6">
            <a:extLst>
              <a:ext uri="{FF2B5EF4-FFF2-40B4-BE49-F238E27FC236}">
                <a16:creationId xmlns:a16="http://schemas.microsoft.com/office/drawing/2014/main" id="{265C96B0-FC6E-4485-9445-A68CCC4E7E0F}"/>
              </a:ext>
            </a:extLst>
          </p:cNvPr>
          <p:cNvSpPr txBox="1"/>
          <p:nvPr/>
        </p:nvSpPr>
        <p:spPr>
          <a:xfrm>
            <a:off x="8904303" y="6354374"/>
            <a:ext cx="2059621" cy="276999"/>
          </a:xfrm>
          <a:prstGeom prst="rect">
            <a:avLst/>
          </a:prstGeom>
          <a:noFill/>
        </p:spPr>
        <p:txBody>
          <a:bodyPr wrap="square">
            <a:spAutoFit/>
          </a:bodyPr>
          <a:lstStyle/>
          <a:p>
            <a:r>
              <a:rPr lang="en-US" sz="1200" dirty="0" err="1">
                <a:solidFill>
                  <a:srgbClr val="F36F2C"/>
                </a:solidFill>
                <a:latin typeface="Tahoma" panose="020B0604030504040204" pitchFamily="34" charset="0"/>
                <a:ea typeface="Tahoma" panose="020B0604030504040204" pitchFamily="34" charset="0"/>
                <a:cs typeface="Tahoma" panose="020B0604030504040204" pitchFamily="34" charset="0"/>
              </a:rPr>
              <a:t>Bildquellennachweis</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 ITER</a:t>
            </a:r>
            <a:endParaRPr lang="en-GB" sz="1200" dirty="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377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7DED73-413C-484C-892F-8CD0378BEBC1}"/>
              </a:ext>
            </a:extLst>
          </p:cNvPr>
          <p:cNvSpPr>
            <a:spLocks noGrp="1"/>
          </p:cNvSpPr>
          <p:nvPr>
            <p:ph type="title"/>
          </p:nvPr>
        </p:nvSpPr>
        <p:spPr/>
        <p:txBody>
          <a:bodyPr/>
          <a:lstStyle/>
          <a:p>
            <a:r>
              <a:rPr lang="en-GB" dirty="0" err="1"/>
              <a:t>Unterrichtsübung</a:t>
            </a:r>
            <a:r>
              <a:rPr lang="en-GB" dirty="0"/>
              <a:t> 1.1- </a:t>
            </a:r>
            <a:r>
              <a:rPr lang="en-GB" dirty="0" err="1"/>
              <a:t>Auflösung</a:t>
            </a:r>
            <a:r>
              <a:rPr lang="en-GB" dirty="0"/>
              <a:t> </a:t>
            </a:r>
          </a:p>
        </p:txBody>
      </p:sp>
      <p:sp>
        <p:nvSpPr>
          <p:cNvPr id="7" name="Content Placeholder 6">
            <a:extLst>
              <a:ext uri="{FF2B5EF4-FFF2-40B4-BE49-F238E27FC236}">
                <a16:creationId xmlns:a16="http://schemas.microsoft.com/office/drawing/2014/main" id="{6B4A96D6-E8F9-491D-8741-729EF7E4EBBB}"/>
              </a:ext>
            </a:extLst>
          </p:cNvPr>
          <p:cNvSpPr>
            <a:spLocks noGrp="1"/>
          </p:cNvSpPr>
          <p:nvPr>
            <p:ph idx="1"/>
          </p:nvPr>
        </p:nvSpPr>
        <p:spPr/>
        <p:txBody>
          <a:bodyPr/>
          <a:lstStyle/>
          <a:p>
            <a:r>
              <a:rPr lang="en-US" dirty="0" err="1"/>
              <a:t>Diskussion</a:t>
            </a:r>
            <a:endParaRPr lang="en-GB" dirty="0"/>
          </a:p>
        </p:txBody>
      </p:sp>
      <p:sp>
        <p:nvSpPr>
          <p:cNvPr id="4" name="Footer Placeholder 3">
            <a:extLst>
              <a:ext uri="{FF2B5EF4-FFF2-40B4-BE49-F238E27FC236}">
                <a16:creationId xmlns:a16="http://schemas.microsoft.com/office/drawing/2014/main" id="{27A0665B-A199-43C8-9AB1-A128273C6332}"/>
              </a:ext>
            </a:extLst>
          </p:cNvPr>
          <p:cNvSpPr>
            <a:spLocks noGrp="1"/>
          </p:cNvSpPr>
          <p:nvPr>
            <p:ph type="ftr" sz="quarter" idx="11"/>
          </p:nvPr>
        </p:nvSpPr>
        <p:spPr>
          <a:xfrm>
            <a:off x="838200" y="6311900"/>
            <a:ext cx="6048375" cy="365125"/>
          </a:xfrm>
        </p:spPr>
        <p:txBody>
          <a:bodyPr/>
          <a:lstStyle/>
          <a:p>
            <a:r>
              <a:rPr lang="en-US" dirty="0"/>
              <a:t>Modul 1: </a:t>
            </a:r>
            <a:r>
              <a:rPr lang="en-US" dirty="0" err="1"/>
              <a:t>Grundlagen</a:t>
            </a:r>
            <a:r>
              <a:rPr lang="en-US" dirty="0"/>
              <a:t> der Fusion</a:t>
            </a:r>
            <a:endParaRPr lang="en-GB" dirty="0"/>
          </a:p>
        </p:txBody>
      </p:sp>
      <p:sp>
        <p:nvSpPr>
          <p:cNvPr id="8" name="Slide Number Placeholder 7">
            <a:extLst>
              <a:ext uri="{FF2B5EF4-FFF2-40B4-BE49-F238E27FC236}">
                <a16:creationId xmlns:a16="http://schemas.microsoft.com/office/drawing/2014/main" id="{8FCEE185-C976-4166-B115-9678E1C4C9A1}"/>
              </a:ext>
            </a:extLst>
          </p:cNvPr>
          <p:cNvSpPr>
            <a:spLocks noGrp="1"/>
          </p:cNvSpPr>
          <p:nvPr>
            <p:ph type="sldNum" sz="quarter" idx="12"/>
          </p:nvPr>
        </p:nvSpPr>
        <p:spPr/>
        <p:txBody>
          <a:bodyPr/>
          <a:lstStyle/>
          <a:p>
            <a:fld id="{607FDA0D-75C2-4509-B589-D4A45AB8915E}" type="slidenum">
              <a:rPr lang="en-GB" smtClean="0"/>
              <a:t>4</a:t>
            </a:fld>
            <a:endParaRPr lang="en-GB"/>
          </a:p>
        </p:txBody>
      </p:sp>
    </p:spTree>
    <p:extLst>
      <p:ext uri="{BB962C8B-B14F-4D97-AF65-F5344CB8AC3E}">
        <p14:creationId xmlns:p14="http://schemas.microsoft.com/office/powerpoint/2010/main" val="133919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B3D81-F67A-4127-B113-0C2A232C3E44}"/>
              </a:ext>
            </a:extLst>
          </p:cNvPr>
          <p:cNvSpPr>
            <a:spLocks noGrp="1"/>
          </p:cNvSpPr>
          <p:nvPr>
            <p:ph type="title"/>
          </p:nvPr>
        </p:nvSpPr>
        <p:spPr/>
        <p:txBody>
          <a:bodyPr/>
          <a:lstStyle/>
          <a:p>
            <a:r>
              <a:rPr lang="de-DE" dirty="0"/>
              <a:t>Zentraler Solenoid</a:t>
            </a:r>
            <a:endParaRPr lang="en-GB" dirty="0"/>
          </a:p>
        </p:txBody>
      </p:sp>
      <p:sp>
        <p:nvSpPr>
          <p:cNvPr id="3" name="Content Placeholder 2">
            <a:extLst>
              <a:ext uri="{FF2B5EF4-FFF2-40B4-BE49-F238E27FC236}">
                <a16:creationId xmlns:a16="http://schemas.microsoft.com/office/drawing/2014/main" id="{BF8CDBA6-8900-4D48-BB97-37AA1399A491}"/>
              </a:ext>
            </a:extLst>
          </p:cNvPr>
          <p:cNvSpPr>
            <a:spLocks noGrp="1"/>
          </p:cNvSpPr>
          <p:nvPr>
            <p:ph idx="1"/>
          </p:nvPr>
        </p:nvSpPr>
        <p:spPr/>
        <p:txBody>
          <a:bodyPr/>
          <a:lstStyle/>
          <a:p>
            <a:r>
              <a:rPr lang="en-US" sz="2800" dirty="0" err="1"/>
              <a:t>Gestapelte</a:t>
            </a:r>
            <a:r>
              <a:rPr lang="en-US" sz="2800" dirty="0"/>
              <a:t> </a:t>
            </a:r>
            <a:r>
              <a:rPr lang="en-US" sz="2800" dirty="0" err="1"/>
              <a:t>Spulen</a:t>
            </a:r>
            <a:r>
              <a:rPr lang="en-US" sz="2800" dirty="0"/>
              <a:t> </a:t>
            </a:r>
            <a:r>
              <a:rPr lang="en-US" sz="2800" dirty="0" err="1"/>
              <a:t>im</a:t>
            </a:r>
            <a:r>
              <a:rPr lang="en-US" sz="2800" dirty="0"/>
              <a:t> Loch des Donuts</a:t>
            </a:r>
            <a:endParaRPr lang="en-US" dirty="0"/>
          </a:p>
          <a:p>
            <a:r>
              <a:rPr lang="en-US" sz="2800" dirty="0" err="1"/>
              <a:t>Indirekte</a:t>
            </a:r>
            <a:r>
              <a:rPr lang="en-US" sz="2800" dirty="0"/>
              <a:t> </a:t>
            </a:r>
            <a:r>
              <a:rPr lang="en-US" sz="2800" dirty="0" err="1"/>
              <a:t>Nutzung</a:t>
            </a:r>
            <a:r>
              <a:rPr lang="en-US" sz="2800" dirty="0"/>
              <a:t> des Felds </a:t>
            </a:r>
            <a:br>
              <a:rPr lang="en-US" sz="2800" dirty="0"/>
            </a:br>
            <a:r>
              <a:rPr lang="en-US" sz="2800" dirty="0" err="1">
                <a:solidFill>
                  <a:srgbClr val="F36F2C"/>
                </a:solidFill>
              </a:rPr>
              <a:t>Magnetische</a:t>
            </a:r>
            <a:r>
              <a:rPr lang="en-US" sz="2800" dirty="0">
                <a:solidFill>
                  <a:srgbClr val="F36F2C"/>
                </a:solidFill>
              </a:rPr>
              <a:t> </a:t>
            </a:r>
            <a:r>
              <a:rPr lang="en-US" sz="2800" dirty="0" err="1">
                <a:solidFill>
                  <a:srgbClr val="F36F2C"/>
                </a:solidFill>
              </a:rPr>
              <a:t>Induktion</a:t>
            </a:r>
            <a:r>
              <a:rPr lang="en-US" sz="2800" dirty="0">
                <a:solidFill>
                  <a:srgbClr val="F36F2C"/>
                </a:solidFill>
              </a:rPr>
              <a:t> </a:t>
            </a:r>
            <a:r>
              <a:rPr lang="en-US" sz="2800" dirty="0" err="1"/>
              <a:t>zur</a:t>
            </a:r>
            <a:r>
              <a:rPr lang="en-US" sz="2800" dirty="0"/>
              <a:t> </a:t>
            </a:r>
            <a:r>
              <a:rPr lang="en-US" sz="2800" dirty="0" err="1"/>
              <a:t>Erzeugung</a:t>
            </a:r>
            <a:r>
              <a:rPr lang="en-US" sz="2800" dirty="0"/>
              <a:t> </a:t>
            </a:r>
            <a:r>
              <a:rPr lang="en-US" sz="2800" dirty="0" err="1"/>
              <a:t>eines</a:t>
            </a:r>
            <a:r>
              <a:rPr lang="en-US" sz="2800" dirty="0"/>
              <a:t> </a:t>
            </a:r>
            <a:r>
              <a:rPr lang="en-US" sz="2800" dirty="0" err="1">
                <a:solidFill>
                  <a:srgbClr val="F36F2C"/>
                </a:solidFill>
              </a:rPr>
              <a:t>Stroms</a:t>
            </a:r>
            <a:r>
              <a:rPr lang="en-US" sz="2800" dirty="0"/>
              <a:t> </a:t>
            </a:r>
            <a:r>
              <a:rPr lang="en-US" sz="2800" dirty="0" err="1"/>
              <a:t>im</a:t>
            </a:r>
            <a:r>
              <a:rPr lang="en-US" sz="2800" dirty="0"/>
              <a:t> Plasma</a:t>
            </a:r>
          </a:p>
          <a:p>
            <a:r>
              <a:rPr lang="en-US" sz="2800" dirty="0">
                <a:solidFill>
                  <a:schemeClr val="bg1"/>
                </a:solidFill>
              </a:rPr>
              <a:t>Dieser Strom </a:t>
            </a:r>
            <a:r>
              <a:rPr lang="en-US" sz="2800" dirty="0" err="1">
                <a:solidFill>
                  <a:schemeClr val="bg1"/>
                </a:solidFill>
              </a:rPr>
              <a:t>erzeugt</a:t>
            </a:r>
            <a:r>
              <a:rPr lang="en-US" sz="2800" dirty="0">
                <a:solidFill>
                  <a:schemeClr val="bg1"/>
                </a:solidFill>
              </a:rPr>
              <a:t> </a:t>
            </a:r>
            <a:r>
              <a:rPr lang="en-US" sz="2800" dirty="0" err="1">
                <a:solidFill>
                  <a:schemeClr val="bg1"/>
                </a:solidFill>
              </a:rPr>
              <a:t>ein</a:t>
            </a:r>
            <a:r>
              <a:rPr lang="en-US" sz="2800" dirty="0">
                <a:solidFill>
                  <a:schemeClr val="bg1"/>
                </a:solidFill>
              </a:rPr>
              <a:t> </a:t>
            </a:r>
            <a:r>
              <a:rPr lang="en-US" sz="2800" dirty="0" err="1">
                <a:solidFill>
                  <a:srgbClr val="F36F2C"/>
                </a:solidFill>
              </a:rPr>
              <a:t>poloidales</a:t>
            </a:r>
            <a:r>
              <a:rPr lang="en-US" sz="2800" dirty="0">
                <a:solidFill>
                  <a:srgbClr val="F36F2C"/>
                </a:solidFill>
              </a:rPr>
              <a:t> </a:t>
            </a:r>
            <a:r>
              <a:rPr lang="en-US" sz="2800" dirty="0" err="1">
                <a:solidFill>
                  <a:srgbClr val="F36F2C"/>
                </a:solidFill>
              </a:rPr>
              <a:t>Magnetfeld</a:t>
            </a:r>
            <a:endParaRPr lang="en-US" sz="2800" dirty="0">
              <a:solidFill>
                <a:srgbClr val="F36F2C"/>
              </a:solidFill>
            </a:endParaRPr>
          </a:p>
          <a:p>
            <a:r>
              <a:rPr lang="en-US" sz="2800" dirty="0" err="1">
                <a:solidFill>
                  <a:schemeClr val="bg1"/>
                </a:solidFill>
              </a:rPr>
              <a:t>Toroidales</a:t>
            </a:r>
            <a:r>
              <a:rPr lang="en-US" sz="2800" dirty="0">
                <a:solidFill>
                  <a:schemeClr val="bg1"/>
                </a:solidFill>
              </a:rPr>
              <a:t> + </a:t>
            </a:r>
            <a:r>
              <a:rPr lang="en-US" sz="2800" dirty="0" err="1">
                <a:solidFill>
                  <a:schemeClr val="bg1"/>
                </a:solidFill>
              </a:rPr>
              <a:t>poloidales</a:t>
            </a:r>
            <a:r>
              <a:rPr lang="en-US" sz="2800" dirty="0">
                <a:solidFill>
                  <a:schemeClr val="bg1"/>
                </a:solidFill>
              </a:rPr>
              <a:t> Feld → </a:t>
            </a:r>
            <a:r>
              <a:rPr lang="en-US" sz="2800" dirty="0" err="1">
                <a:solidFill>
                  <a:srgbClr val="F36F2C"/>
                </a:solidFill>
              </a:rPr>
              <a:t>spiralförmiges</a:t>
            </a:r>
            <a:r>
              <a:rPr lang="en-US" sz="2800" dirty="0">
                <a:solidFill>
                  <a:srgbClr val="F36F2C"/>
                </a:solidFill>
              </a:rPr>
              <a:t> </a:t>
            </a:r>
            <a:r>
              <a:rPr lang="en-US" sz="2800" dirty="0" err="1">
                <a:solidFill>
                  <a:srgbClr val="F36F2C"/>
                </a:solidFill>
              </a:rPr>
              <a:t>Magnetfeld</a:t>
            </a:r>
            <a:endParaRPr lang="en-US" sz="2800" dirty="0">
              <a:solidFill>
                <a:srgbClr val="F36F2C"/>
              </a:solidFill>
            </a:endParaRPr>
          </a:p>
          <a:p>
            <a:r>
              <a:rPr lang="en-US" sz="2800" dirty="0" err="1">
                <a:solidFill>
                  <a:schemeClr val="bg1"/>
                </a:solidFill>
              </a:rPr>
              <a:t>Spiralförmiges</a:t>
            </a:r>
            <a:r>
              <a:rPr lang="en-US" sz="2800" dirty="0">
                <a:solidFill>
                  <a:schemeClr val="bg1"/>
                </a:solidFill>
              </a:rPr>
              <a:t> </a:t>
            </a:r>
            <a:r>
              <a:rPr lang="en-US" sz="2800" dirty="0" err="1">
                <a:solidFill>
                  <a:schemeClr val="bg1"/>
                </a:solidFill>
              </a:rPr>
              <a:t>Magnetfeld</a:t>
            </a:r>
            <a:r>
              <a:rPr lang="en-US" sz="2800" dirty="0">
                <a:solidFill>
                  <a:schemeClr val="bg1"/>
                </a:solidFill>
              </a:rPr>
              <a:t> </a:t>
            </a:r>
            <a:r>
              <a:rPr lang="en-US" sz="2800" dirty="0" err="1">
                <a:solidFill>
                  <a:schemeClr val="bg1"/>
                </a:solidFill>
              </a:rPr>
              <a:t>wird</a:t>
            </a:r>
            <a:r>
              <a:rPr lang="en-US" sz="2800" dirty="0">
                <a:solidFill>
                  <a:schemeClr val="bg1"/>
                </a:solidFill>
              </a:rPr>
              <a:t> für </a:t>
            </a:r>
            <a:r>
              <a:rPr lang="en-US" sz="2800" dirty="0" err="1">
                <a:solidFill>
                  <a:schemeClr val="bg1"/>
                </a:solidFill>
              </a:rPr>
              <a:t>stabilen</a:t>
            </a:r>
            <a:r>
              <a:rPr lang="en-US" sz="2800" dirty="0">
                <a:solidFill>
                  <a:schemeClr val="bg1"/>
                </a:solidFill>
              </a:rPr>
              <a:t> </a:t>
            </a:r>
            <a:r>
              <a:rPr lang="en-US" sz="2800" dirty="0" err="1">
                <a:solidFill>
                  <a:schemeClr val="bg1"/>
                </a:solidFill>
              </a:rPr>
              <a:t>Einschluss</a:t>
            </a:r>
            <a:r>
              <a:rPr lang="en-US" sz="2800" dirty="0">
                <a:solidFill>
                  <a:schemeClr val="bg1"/>
                </a:solidFill>
              </a:rPr>
              <a:t> </a:t>
            </a:r>
            <a:r>
              <a:rPr lang="en-US" sz="2800" dirty="0" err="1">
                <a:solidFill>
                  <a:schemeClr val="bg1"/>
                </a:solidFill>
              </a:rPr>
              <a:t>benötigt</a:t>
            </a:r>
            <a:endParaRPr lang="en-GB" sz="2800" dirty="0">
              <a:solidFill>
                <a:schemeClr val="bg1"/>
              </a:solidFill>
            </a:endParaRPr>
          </a:p>
        </p:txBody>
      </p:sp>
      <p:sp>
        <p:nvSpPr>
          <p:cNvPr id="4" name="Footer Placeholder 3">
            <a:extLst>
              <a:ext uri="{FF2B5EF4-FFF2-40B4-BE49-F238E27FC236}">
                <a16:creationId xmlns:a16="http://schemas.microsoft.com/office/drawing/2014/main" id="{CAFF9B23-AE15-4E9B-A2EF-C4CFFC5DFC81}"/>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E63DD037-1C32-4ACE-8FDD-F0637C676AE4}"/>
              </a:ext>
            </a:extLst>
          </p:cNvPr>
          <p:cNvSpPr>
            <a:spLocks noGrp="1"/>
          </p:cNvSpPr>
          <p:nvPr>
            <p:ph type="sldNum" sz="quarter" idx="12"/>
          </p:nvPr>
        </p:nvSpPr>
        <p:spPr/>
        <p:txBody>
          <a:bodyPr/>
          <a:lstStyle/>
          <a:p>
            <a:fld id="{607FDA0D-75C2-4509-B589-D4A45AB8915E}" type="slidenum">
              <a:rPr lang="en-GB" smtClean="0"/>
              <a:t>40</a:t>
            </a:fld>
            <a:endParaRPr lang="en-GB"/>
          </a:p>
        </p:txBody>
      </p:sp>
    </p:spTree>
    <p:extLst>
      <p:ext uri="{BB962C8B-B14F-4D97-AF65-F5344CB8AC3E}">
        <p14:creationId xmlns:p14="http://schemas.microsoft.com/office/powerpoint/2010/main" val="2811041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50D8B-010C-488A-923E-2047DDB1A583}"/>
              </a:ext>
            </a:extLst>
          </p:cNvPr>
          <p:cNvSpPr>
            <a:spLocks noGrp="1"/>
          </p:cNvSpPr>
          <p:nvPr>
            <p:ph type="title"/>
          </p:nvPr>
        </p:nvSpPr>
        <p:spPr/>
        <p:txBody>
          <a:bodyPr/>
          <a:lstStyle/>
          <a:p>
            <a:r>
              <a:rPr lang="en-US" dirty="0" err="1"/>
              <a:t>Magnetische</a:t>
            </a:r>
            <a:r>
              <a:rPr lang="en-US" dirty="0"/>
              <a:t> </a:t>
            </a:r>
            <a:r>
              <a:rPr lang="en-US" dirty="0" err="1"/>
              <a:t>Eigenschaften</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D214680-D7DB-44A0-9040-49015AE85B7D}"/>
                  </a:ext>
                </a:extLst>
              </p:cNvPr>
              <p:cNvSpPr>
                <a:spLocks noGrp="1"/>
              </p:cNvSpPr>
              <p:nvPr>
                <p:ph idx="1"/>
              </p:nvPr>
            </p:nvSpPr>
            <p:spPr>
              <a:xfrm>
                <a:off x="838200" y="1690688"/>
                <a:ext cx="10832184" cy="4376737"/>
              </a:xfrm>
            </p:spPr>
            <p:txBody>
              <a:bodyPr>
                <a:normAutofit lnSpcReduction="10000"/>
              </a:bodyPr>
              <a:lstStyle/>
              <a:p>
                <a:r>
                  <a:rPr lang="en-GB" sz="3200" dirty="0">
                    <a:solidFill>
                      <a:srgbClr val="F36F2C"/>
                    </a:solidFill>
                    <a:cs typeface="Calibri"/>
                  </a:rPr>
                  <a:t>Magnetfeldstärke </a:t>
                </a:r>
                <a14:m>
                  <m:oMath xmlns:m="http://schemas.openxmlformats.org/officeDocument/2006/math">
                    <m:r>
                      <a:rPr lang="en-GB" sz="3200" i="1" dirty="0" smtClean="0">
                        <a:solidFill>
                          <a:srgbClr val="F36F2C"/>
                        </a:solidFill>
                        <a:latin typeface="Cambria Math" panose="02040503050406030204" pitchFamily="18" charset="0"/>
                        <a:cs typeface="Calibri"/>
                      </a:rPr>
                      <m:t>𝐵</m:t>
                    </m:r>
                  </m:oMath>
                </a14:m>
                <a:endParaRPr lang="en-GB" sz="2400" dirty="0">
                  <a:solidFill>
                    <a:srgbClr val="F36F2C"/>
                  </a:solidFill>
                  <a:ea typeface="+mn-lt"/>
                  <a:cs typeface="+mn-lt"/>
                </a:endParaRPr>
              </a:p>
              <a:p>
                <a:pPr lvl="1" indent="-285750"/>
                <a:r>
                  <a:rPr lang="en-GB" dirty="0">
                    <a:ea typeface="+mn-lt"/>
                    <a:cs typeface="+mn-lt"/>
                  </a:rPr>
                  <a:t>Je </a:t>
                </a:r>
                <a:r>
                  <a:rPr lang="en-GB" dirty="0" err="1">
                    <a:ea typeface="+mn-lt"/>
                    <a:cs typeface="+mn-lt"/>
                  </a:rPr>
                  <a:t>dichter</a:t>
                </a:r>
                <a:r>
                  <a:rPr lang="en-GB" dirty="0">
                    <a:ea typeface="+mn-lt"/>
                    <a:cs typeface="+mn-lt"/>
                  </a:rPr>
                  <a:t> die </a:t>
                </a:r>
                <a:r>
                  <a:rPr lang="en-GB" dirty="0" err="1">
                    <a:ea typeface="+mn-lt"/>
                    <a:cs typeface="+mn-lt"/>
                  </a:rPr>
                  <a:t>Magnetfeldlinien</a:t>
                </a:r>
                <a:r>
                  <a:rPr lang="en-GB" dirty="0">
                    <a:ea typeface="+mn-lt"/>
                    <a:cs typeface="+mn-lt"/>
                  </a:rPr>
                  <a:t> </a:t>
                </a:r>
                <a:r>
                  <a:rPr lang="en-GB" dirty="0" err="1">
                    <a:ea typeface="+mn-lt"/>
                    <a:cs typeface="+mn-lt"/>
                  </a:rPr>
                  <a:t>beieinander</a:t>
                </a:r>
                <a:r>
                  <a:rPr lang="en-GB" dirty="0">
                    <a:ea typeface="+mn-lt"/>
                    <a:cs typeface="+mn-lt"/>
                  </a:rPr>
                  <a:t> </a:t>
                </a:r>
                <a:r>
                  <a:rPr lang="en-GB" dirty="0" err="1">
                    <a:ea typeface="+mn-lt"/>
                    <a:cs typeface="+mn-lt"/>
                  </a:rPr>
                  <a:t>liegen</a:t>
                </a:r>
                <a:r>
                  <a:rPr lang="en-GB" dirty="0">
                    <a:ea typeface="+mn-lt"/>
                    <a:cs typeface="+mn-lt"/>
                  </a:rPr>
                  <a:t>, </a:t>
                </a:r>
                <a:r>
                  <a:rPr lang="en-GB" dirty="0" err="1">
                    <a:ea typeface="+mn-lt"/>
                    <a:cs typeface="+mn-lt"/>
                  </a:rPr>
                  <a:t>desto</a:t>
                </a:r>
                <a:r>
                  <a:rPr lang="en-GB" dirty="0">
                    <a:ea typeface="+mn-lt"/>
                    <a:cs typeface="+mn-lt"/>
                  </a:rPr>
                  <a:t> </a:t>
                </a:r>
                <a:r>
                  <a:rPr lang="en-GB" dirty="0" err="1">
                    <a:ea typeface="+mn-lt"/>
                    <a:cs typeface="+mn-lt"/>
                  </a:rPr>
                  <a:t>höher</a:t>
                </a:r>
                <a:r>
                  <a:rPr lang="en-GB" dirty="0">
                    <a:ea typeface="+mn-lt"/>
                    <a:cs typeface="+mn-lt"/>
                  </a:rPr>
                  <a:t> </a:t>
                </a:r>
                <a:r>
                  <a:rPr lang="en-GB" dirty="0" err="1">
                    <a:ea typeface="+mn-lt"/>
                    <a:cs typeface="+mn-lt"/>
                  </a:rPr>
                  <a:t>ist</a:t>
                </a:r>
                <a:r>
                  <a:rPr lang="en-GB" dirty="0">
                    <a:ea typeface="+mn-lt"/>
                    <a:cs typeface="+mn-lt"/>
                  </a:rPr>
                  <a:t> der Wert B</a:t>
                </a:r>
                <a:br>
                  <a:rPr lang="en-GB" dirty="0">
                    <a:ea typeface="+mn-lt"/>
                    <a:cs typeface="+mn-lt"/>
                  </a:rPr>
                </a:br>
                <a:endParaRPr lang="en-GB" dirty="0">
                  <a:ea typeface="+mn-lt"/>
                  <a:cs typeface="+mn-lt"/>
                </a:endParaRPr>
              </a:p>
              <a:p>
                <a:pPr lvl="1" indent="-285750"/>
                <a:endParaRPr lang="en-GB" dirty="0">
                  <a:cs typeface="Calibri"/>
                </a:endParaRPr>
              </a:p>
              <a:p>
                <a:r>
                  <a:rPr lang="en-GB" sz="3200" dirty="0" err="1">
                    <a:solidFill>
                      <a:srgbClr val="F36F2C"/>
                    </a:solidFill>
                    <a:cs typeface="Calibri"/>
                  </a:rPr>
                  <a:t>Magnetischer</a:t>
                </a:r>
                <a:r>
                  <a:rPr lang="en-GB" sz="3200" dirty="0">
                    <a:solidFill>
                      <a:srgbClr val="F36F2C"/>
                    </a:solidFill>
                    <a:cs typeface="Calibri"/>
                  </a:rPr>
                  <a:t> </a:t>
                </a:r>
                <a:r>
                  <a:rPr lang="en-GB" sz="3200" dirty="0" err="1">
                    <a:solidFill>
                      <a:srgbClr val="F36F2C"/>
                    </a:solidFill>
                    <a:cs typeface="Calibri"/>
                  </a:rPr>
                  <a:t>Fluss</a:t>
                </a:r>
                <a:r>
                  <a:rPr lang="en-GB" sz="3200" dirty="0">
                    <a:solidFill>
                      <a:srgbClr val="F36F2C"/>
                    </a:solidFill>
                    <a:cs typeface="Calibri"/>
                  </a:rPr>
                  <a:t> </a:t>
                </a:r>
                <a14:m>
                  <m:oMath xmlns:m="http://schemas.openxmlformats.org/officeDocument/2006/math">
                    <m:r>
                      <m:rPr>
                        <m:sty m:val="p"/>
                      </m:rPr>
                      <a:rPr lang="el-GR" sz="3200" i="1" smtClean="0">
                        <a:solidFill>
                          <a:srgbClr val="F36F2C"/>
                        </a:solidFill>
                        <a:latin typeface="Cambria Math" panose="02040503050406030204" pitchFamily="18" charset="0"/>
                        <a:ea typeface="Cambria Math" panose="02040503050406030204" pitchFamily="18" charset="0"/>
                        <a:cs typeface="Calibri"/>
                      </a:rPr>
                      <m:t>Φ</m:t>
                    </m:r>
                  </m:oMath>
                </a14:m>
                <a:endParaRPr lang="en-GB" sz="3200" dirty="0">
                  <a:solidFill>
                    <a:srgbClr val="F36F2C"/>
                  </a:solidFill>
                  <a:cs typeface="Calibri"/>
                </a:endParaRPr>
              </a:p>
              <a:p>
                <a:pPr lvl="1" indent="-285750"/>
                <a:r>
                  <a:rPr lang="de-DE" dirty="0">
                    <a:cs typeface="Calibri"/>
                  </a:rPr>
                  <a:t>„</a:t>
                </a:r>
                <a:r>
                  <a:rPr lang="en-GB" dirty="0">
                    <a:cs typeface="Calibri"/>
                  </a:rPr>
                  <a:t>Phi”</a:t>
                </a:r>
              </a:p>
              <a:p>
                <a:pPr lvl="1" indent="-285750"/>
                <a:r>
                  <a:rPr lang="en-GB" dirty="0" err="1">
                    <a:cs typeface="Calibri"/>
                  </a:rPr>
                  <a:t>Dichte</a:t>
                </a:r>
                <a:r>
                  <a:rPr lang="en-GB" dirty="0">
                    <a:cs typeface="Calibri"/>
                  </a:rPr>
                  <a:t> der </a:t>
                </a:r>
                <a:r>
                  <a:rPr lang="en-GB" dirty="0" err="1">
                    <a:cs typeface="Calibri"/>
                  </a:rPr>
                  <a:t>Magnetfeldlinien</a:t>
                </a:r>
                <a:r>
                  <a:rPr lang="en-GB" dirty="0">
                    <a:cs typeface="Calibri"/>
                  </a:rPr>
                  <a:t>, die </a:t>
                </a:r>
                <a:r>
                  <a:rPr lang="en-GB" dirty="0" err="1">
                    <a:cs typeface="Calibri"/>
                  </a:rPr>
                  <a:t>durch</a:t>
                </a:r>
                <a:r>
                  <a:rPr lang="en-GB" dirty="0">
                    <a:cs typeface="Calibri"/>
                  </a:rPr>
                  <a:t> </a:t>
                </a:r>
                <a:r>
                  <a:rPr lang="en-GB" dirty="0" err="1">
                    <a:cs typeface="Calibri"/>
                  </a:rPr>
                  <a:t>eine</a:t>
                </a:r>
                <a:r>
                  <a:rPr lang="en-GB" dirty="0">
                    <a:cs typeface="Calibri"/>
                  </a:rPr>
                  <a:t> </a:t>
                </a:r>
                <a:r>
                  <a:rPr lang="en-GB" dirty="0" err="1">
                    <a:cs typeface="Calibri"/>
                  </a:rPr>
                  <a:t>Oberfläche</a:t>
                </a:r>
                <a:r>
                  <a:rPr lang="en-GB" dirty="0">
                    <a:cs typeface="Calibri"/>
                  </a:rPr>
                  <a:t> </a:t>
                </a:r>
                <a:r>
                  <a:rPr lang="en-GB" dirty="0" err="1">
                    <a:cs typeface="Calibri"/>
                  </a:rPr>
                  <a:t>verlaufen</a:t>
                </a:r>
                <a:endParaRPr lang="en-GB" dirty="0">
                  <a:cs typeface="Calibri"/>
                </a:endParaRPr>
              </a:p>
              <a:p>
                <a:pPr lvl="1" indent="-285750"/>
                <a:r>
                  <a:rPr lang="en-GB" dirty="0">
                    <a:cs typeface="Calibri"/>
                  </a:rPr>
                  <a:t>Die </a:t>
                </a:r>
                <a:r>
                  <a:rPr lang="en-GB" dirty="0" err="1">
                    <a:cs typeface="Calibri"/>
                  </a:rPr>
                  <a:t>Feldlinien</a:t>
                </a:r>
                <a:r>
                  <a:rPr lang="en-GB" dirty="0">
                    <a:cs typeface="Calibri"/>
                  </a:rPr>
                  <a:t> </a:t>
                </a:r>
                <a:r>
                  <a:rPr lang="en-GB" dirty="0" err="1">
                    <a:cs typeface="Calibri"/>
                  </a:rPr>
                  <a:t>verlaufen</a:t>
                </a:r>
                <a:r>
                  <a:rPr lang="en-GB" dirty="0">
                    <a:cs typeface="Calibri"/>
                  </a:rPr>
                  <a:t> </a:t>
                </a:r>
                <a:r>
                  <a:rPr lang="en-GB" dirty="0" err="1">
                    <a:cs typeface="Calibri"/>
                  </a:rPr>
                  <a:t>lotrecht</a:t>
                </a:r>
                <a:r>
                  <a:rPr lang="en-GB" dirty="0">
                    <a:cs typeface="Calibri"/>
                  </a:rPr>
                  <a:t> </a:t>
                </a:r>
                <a:r>
                  <a:rPr lang="en-GB" dirty="0" err="1">
                    <a:cs typeface="Calibri"/>
                  </a:rPr>
                  <a:t>zur</a:t>
                </a:r>
                <a:r>
                  <a:rPr lang="en-GB" dirty="0">
                    <a:cs typeface="Calibri"/>
                  </a:rPr>
                  <a:t> </a:t>
                </a:r>
                <a:r>
                  <a:rPr lang="en-GB" dirty="0" err="1">
                    <a:cs typeface="Calibri"/>
                  </a:rPr>
                  <a:t>Oberfläche</a:t>
                </a:r>
                <a:endParaRPr lang="en-GB" dirty="0">
                  <a:cs typeface="Calibri"/>
                </a:endParaRPr>
              </a:p>
              <a:p>
                <a:pPr marL="400050" lvl="1" indent="0">
                  <a:buNone/>
                </a:pPr>
                <a:endParaRPr lang="en-GB" sz="2400" dirty="0">
                  <a:cs typeface="Calibri"/>
                </a:endParaRPr>
              </a:p>
            </p:txBody>
          </p:sp>
        </mc:Choice>
        <mc:Fallback xmlns="">
          <p:sp>
            <p:nvSpPr>
              <p:cNvPr id="3" name="Content Placeholder 2">
                <a:extLst>
                  <a:ext uri="{FF2B5EF4-FFF2-40B4-BE49-F238E27FC236}">
                    <a16:creationId xmlns:a16="http://schemas.microsoft.com/office/drawing/2014/main" id="{9D214680-D7DB-44A0-9040-49015AE85B7D}"/>
                  </a:ext>
                </a:extLst>
              </p:cNvPr>
              <p:cNvSpPr>
                <a:spLocks noGrp="1" noRot="1" noChangeAspect="1" noMove="1" noResize="1" noEditPoints="1" noAdjustHandles="1" noChangeArrowheads="1" noChangeShapeType="1" noTextEdit="1"/>
              </p:cNvSpPr>
              <p:nvPr>
                <p:ph idx="1"/>
              </p:nvPr>
            </p:nvSpPr>
            <p:spPr>
              <a:xfrm>
                <a:off x="838200" y="1690688"/>
                <a:ext cx="10832184" cy="4376737"/>
              </a:xfrm>
              <a:blipFill>
                <a:blip r:embed="rId2"/>
                <a:stretch>
                  <a:fillRect l="-1295" t="-4178" r="-113"/>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9CCD081B-4C40-40DA-922D-0D8D588375BB}"/>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55F7FD83-31F1-4365-8ADB-2A587FBB0C99}"/>
              </a:ext>
            </a:extLst>
          </p:cNvPr>
          <p:cNvSpPr>
            <a:spLocks noGrp="1"/>
          </p:cNvSpPr>
          <p:nvPr>
            <p:ph type="sldNum" sz="quarter" idx="12"/>
          </p:nvPr>
        </p:nvSpPr>
        <p:spPr/>
        <p:txBody>
          <a:bodyPr/>
          <a:lstStyle/>
          <a:p>
            <a:fld id="{607FDA0D-75C2-4509-B589-D4A45AB8915E}" type="slidenum">
              <a:rPr lang="en-GB" smtClean="0"/>
              <a:t>41</a:t>
            </a:fld>
            <a:endParaRPr lang="en-GB"/>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C9E0D4F-1714-48E2-9971-219CCC4DF639}"/>
                  </a:ext>
                </a:extLst>
              </p:cNvPr>
              <p:cNvSpPr txBox="1"/>
              <p:nvPr/>
            </p:nvSpPr>
            <p:spPr>
              <a:xfrm>
                <a:off x="1534999" y="3016251"/>
                <a:ext cx="3031920" cy="492443"/>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m:rPr>
                          <m:sty m:val="p"/>
                        </m:rPr>
                        <a:rPr lang="el-GR" sz="3200" i="1" smtClean="0">
                          <a:solidFill>
                            <a:schemeClr val="bg1"/>
                          </a:solidFill>
                          <a:latin typeface="Cambria Math" panose="02040503050406030204" pitchFamily="18" charset="0"/>
                          <a:ea typeface="Cambria Math" panose="02040503050406030204" pitchFamily="18" charset="0"/>
                        </a:rPr>
                        <m:t>Φ</m:t>
                      </m:r>
                      <m:r>
                        <a:rPr lang="en-US" sz="3200" b="0" i="1" smtClean="0">
                          <a:solidFill>
                            <a:schemeClr val="bg1"/>
                          </a:solidFill>
                          <a:latin typeface="Cambria Math" panose="02040503050406030204" pitchFamily="18" charset="0"/>
                          <a:ea typeface="Cambria Math" panose="02040503050406030204" pitchFamily="18" charset="0"/>
                        </a:rPr>
                        <m:t>=</m:t>
                      </m:r>
                      <m:r>
                        <a:rPr lang="en-US" sz="3200" b="0" i="1" smtClean="0">
                          <a:solidFill>
                            <a:schemeClr val="bg1"/>
                          </a:solidFill>
                          <a:latin typeface="Cambria Math" panose="02040503050406030204" pitchFamily="18" charset="0"/>
                          <a:ea typeface="Cambria Math" panose="02040503050406030204" pitchFamily="18" charset="0"/>
                        </a:rPr>
                        <m:t>𝐵</m:t>
                      </m:r>
                      <m:r>
                        <a:rPr lang="en-US" sz="3200" b="0" i="1" smtClean="0">
                          <a:solidFill>
                            <a:schemeClr val="bg1"/>
                          </a:solidFill>
                          <a:latin typeface="Cambria Math" panose="02040503050406030204" pitchFamily="18" charset="0"/>
                          <a:ea typeface="Cambria Math" panose="02040503050406030204" pitchFamily="18" charset="0"/>
                        </a:rPr>
                        <m:t>∙</m:t>
                      </m:r>
                      <m:r>
                        <a:rPr lang="en-US" sz="3200" b="0" i="1" smtClean="0">
                          <a:solidFill>
                            <a:schemeClr val="bg1"/>
                          </a:solidFill>
                          <a:latin typeface="Cambria Math" panose="02040503050406030204" pitchFamily="18" charset="0"/>
                          <a:ea typeface="Cambria Math" panose="02040503050406030204" pitchFamily="18" charset="0"/>
                        </a:rPr>
                        <m:t>𝐴</m:t>
                      </m:r>
                      <m:r>
                        <a:rPr lang="en-US" sz="3200" b="0" i="1" smtClean="0">
                          <a:solidFill>
                            <a:schemeClr val="bg1"/>
                          </a:solidFill>
                          <a:latin typeface="Cambria Math" panose="02040503050406030204" pitchFamily="18" charset="0"/>
                          <a:ea typeface="Cambria Math" panose="02040503050406030204" pitchFamily="18" charset="0"/>
                        </a:rPr>
                        <m:t> </m:t>
                      </m:r>
                      <m:r>
                        <m:rPr>
                          <m:nor/>
                        </m:rPr>
                        <a:rPr lang="en-US" sz="3200" b="0" i="0" smtClean="0">
                          <a:solidFill>
                            <a:schemeClr val="bg1"/>
                          </a:solidFill>
                          <a:latin typeface="Cambria Math" panose="02040503050406030204" pitchFamily="18" charset="0"/>
                          <a:ea typeface="Cambria Math" panose="02040503050406030204" pitchFamily="18" charset="0"/>
                        </a:rPr>
                        <m:t>cos</m:t>
                      </m:r>
                      <m:r>
                        <m:rPr>
                          <m:nor/>
                        </m:rPr>
                        <a:rPr lang="en-US" sz="3200" b="0" i="0" smtClean="0">
                          <a:solidFill>
                            <a:schemeClr val="bg1"/>
                          </a:solidFill>
                          <a:latin typeface="Cambria Math" panose="02040503050406030204" pitchFamily="18" charset="0"/>
                          <a:ea typeface="Cambria Math" panose="02040503050406030204" pitchFamily="18" charset="0"/>
                        </a:rPr>
                        <m:t>(</m:t>
                      </m:r>
                      <m:r>
                        <m:rPr>
                          <m:sty m:val="p"/>
                        </m:rPr>
                        <a:rPr lang="el-GR" sz="3200" b="0" i="1" smtClean="0">
                          <a:solidFill>
                            <a:schemeClr val="bg1"/>
                          </a:solidFill>
                          <a:latin typeface="Cambria Math" panose="02040503050406030204" pitchFamily="18" charset="0"/>
                          <a:ea typeface="Cambria Math" panose="02040503050406030204" pitchFamily="18" charset="0"/>
                        </a:rPr>
                        <m:t>α</m:t>
                      </m:r>
                      <m:r>
                        <a:rPr lang="en-US" sz="3200" b="0" i="1" smtClean="0">
                          <a:solidFill>
                            <a:schemeClr val="bg1"/>
                          </a:solidFill>
                          <a:latin typeface="Cambria Math" panose="02040503050406030204" pitchFamily="18" charset="0"/>
                          <a:ea typeface="Cambria Math" panose="02040503050406030204" pitchFamily="18" charset="0"/>
                        </a:rPr>
                        <m:t>)</m:t>
                      </m:r>
                    </m:oMath>
                  </m:oMathPara>
                </a14:m>
                <a:endParaRPr lang="en-GB" sz="2800" dirty="0">
                  <a:solidFill>
                    <a:schemeClr val="bg1"/>
                  </a:solidFill>
                </a:endParaRPr>
              </a:p>
            </p:txBody>
          </p:sp>
        </mc:Choice>
        <mc:Fallback xmlns="">
          <p:sp>
            <p:nvSpPr>
              <p:cNvPr id="6" name="TextBox 5">
                <a:extLst>
                  <a:ext uri="{FF2B5EF4-FFF2-40B4-BE49-F238E27FC236}">
                    <a16:creationId xmlns:a16="http://schemas.microsoft.com/office/drawing/2014/main" id="{CC9E0D4F-1714-48E2-9971-219CCC4DF639}"/>
                  </a:ext>
                </a:extLst>
              </p:cNvPr>
              <p:cNvSpPr txBox="1">
                <a:spLocks noRot="1" noChangeAspect="1" noMove="1" noResize="1" noEditPoints="1" noAdjustHandles="1" noChangeArrowheads="1" noChangeShapeType="1" noTextEdit="1"/>
              </p:cNvSpPr>
              <p:nvPr/>
            </p:nvSpPr>
            <p:spPr>
              <a:xfrm>
                <a:off x="1534999" y="3016251"/>
                <a:ext cx="3031920" cy="492443"/>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7625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50D8B-010C-488A-923E-2047DDB1A583}"/>
              </a:ext>
            </a:extLst>
          </p:cNvPr>
          <p:cNvSpPr>
            <a:spLocks noGrp="1"/>
          </p:cNvSpPr>
          <p:nvPr>
            <p:ph type="title"/>
          </p:nvPr>
        </p:nvSpPr>
        <p:spPr/>
        <p:txBody>
          <a:bodyPr/>
          <a:lstStyle/>
          <a:p>
            <a:r>
              <a:rPr lang="en-US" dirty="0" err="1"/>
              <a:t>Induzierte</a:t>
            </a:r>
            <a:r>
              <a:rPr lang="en-US" dirty="0"/>
              <a:t> </a:t>
            </a:r>
            <a:r>
              <a:rPr lang="en-US" dirty="0" err="1"/>
              <a:t>Spannung</a:t>
            </a:r>
            <a:r>
              <a:rPr lang="en-US" dirty="0"/>
              <a:t> </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D214680-D7DB-44A0-9040-49015AE85B7D}"/>
                  </a:ext>
                </a:extLst>
              </p:cNvPr>
              <p:cNvSpPr>
                <a:spLocks noGrp="1"/>
              </p:cNvSpPr>
              <p:nvPr>
                <p:ph idx="1"/>
              </p:nvPr>
            </p:nvSpPr>
            <p:spPr/>
            <p:txBody>
              <a:bodyPr>
                <a:normAutofit fontScale="92500" lnSpcReduction="10000"/>
              </a:bodyPr>
              <a:lstStyle/>
              <a:p>
                <a:pPr>
                  <a:buFont typeface="Arial"/>
                  <a:buChar char="•"/>
                </a:pPr>
                <a:r>
                  <a:rPr lang="en-GB" sz="3200" dirty="0" err="1">
                    <a:ea typeface="+mn-lt"/>
                    <a:cs typeface="+mn-lt"/>
                  </a:rPr>
                  <a:t>Abhängig</a:t>
                </a:r>
                <a:r>
                  <a:rPr lang="en-GB" sz="3200" dirty="0">
                    <a:ea typeface="+mn-lt"/>
                    <a:cs typeface="+mn-lt"/>
                  </a:rPr>
                  <a:t> von der </a:t>
                </a:r>
                <a:r>
                  <a:rPr lang="en-GB" sz="3200" dirty="0" err="1">
                    <a:solidFill>
                      <a:srgbClr val="F36F2C"/>
                    </a:solidFill>
                    <a:ea typeface="+mn-lt"/>
                    <a:cs typeface="+mn-lt"/>
                  </a:rPr>
                  <a:t>Änderungsrate</a:t>
                </a:r>
                <a:r>
                  <a:rPr lang="en-GB" sz="3200" dirty="0">
                    <a:solidFill>
                      <a:srgbClr val="F36F2C"/>
                    </a:solidFill>
                    <a:ea typeface="+mn-lt"/>
                    <a:cs typeface="+mn-lt"/>
                  </a:rPr>
                  <a:t> des </a:t>
                </a:r>
                <a:r>
                  <a:rPr lang="en-GB" sz="3200" dirty="0" err="1">
                    <a:solidFill>
                      <a:srgbClr val="F36F2C"/>
                    </a:solidFill>
                    <a:ea typeface="+mn-lt"/>
                    <a:cs typeface="+mn-lt"/>
                  </a:rPr>
                  <a:t>magnetischen</a:t>
                </a:r>
                <a:r>
                  <a:rPr lang="en-GB" sz="3200" dirty="0">
                    <a:solidFill>
                      <a:srgbClr val="F36F2C"/>
                    </a:solidFill>
                    <a:ea typeface="+mn-lt"/>
                    <a:cs typeface="+mn-lt"/>
                  </a:rPr>
                  <a:t> </a:t>
                </a:r>
                <a:r>
                  <a:rPr lang="en-GB" sz="3200" dirty="0" err="1">
                    <a:solidFill>
                      <a:srgbClr val="F36F2C"/>
                    </a:solidFill>
                    <a:ea typeface="+mn-lt"/>
                    <a:cs typeface="+mn-lt"/>
                  </a:rPr>
                  <a:t>Flusses</a:t>
                </a:r>
                <a:endParaRPr lang="en-GB" sz="3200" dirty="0">
                  <a:solidFill>
                    <a:srgbClr val="F36F2C"/>
                  </a:solidFill>
                  <a:cs typeface="Calibri"/>
                </a:endParaRPr>
              </a:p>
              <a:p>
                <a:pPr>
                  <a:buFont typeface="Arial"/>
                  <a:buChar char="•"/>
                </a:pPr>
                <a:r>
                  <a:rPr lang="en-GB" sz="3200" dirty="0" err="1">
                    <a:ea typeface="+mn-lt"/>
                    <a:cs typeface="+mn-lt"/>
                  </a:rPr>
                  <a:t>Berechnungsformel</a:t>
                </a:r>
                <a:r>
                  <a:rPr lang="en-GB" sz="3200" dirty="0">
                    <a:ea typeface="+mn-lt"/>
                    <a:cs typeface="+mn-lt"/>
                  </a:rPr>
                  <a:t>: </a:t>
                </a:r>
              </a:p>
              <a:p>
                <a:pPr>
                  <a:buFont typeface="Arial"/>
                  <a:buChar char="•"/>
                </a:pPr>
                <a:endParaRPr lang="en-GB" sz="3200" dirty="0">
                  <a:ea typeface="+mn-lt"/>
                  <a:cs typeface="+mn-lt"/>
                </a:endParaRPr>
              </a:p>
              <a:p>
                <a:pPr>
                  <a:buFont typeface="Arial"/>
                  <a:buChar char="•"/>
                </a:pPr>
                <a:endParaRPr lang="en-GB" sz="2400" dirty="0">
                  <a:ea typeface="+mn-lt"/>
                  <a:cs typeface="+mn-lt"/>
                </a:endParaRPr>
              </a:p>
              <a:p>
                <a:pPr>
                  <a:buFont typeface="Arial"/>
                  <a:buChar char="•"/>
                </a:pPr>
                <a:endParaRPr lang="en-GB" sz="2400" dirty="0">
                  <a:ea typeface="+mn-lt"/>
                  <a:cs typeface="+mn-lt"/>
                </a:endParaRPr>
              </a:p>
              <a:p>
                <a:pPr>
                  <a:buFont typeface="Arial"/>
                  <a:buChar char="•"/>
                </a:pPr>
                <a:r>
                  <a:rPr lang="en-GB" sz="2400" dirty="0" err="1">
                    <a:ea typeface="+mn-lt"/>
                    <a:cs typeface="+mn-lt"/>
                  </a:rPr>
                  <a:t>Induzierte</a:t>
                </a:r>
                <a:r>
                  <a:rPr lang="en-GB" sz="2400" dirty="0">
                    <a:ea typeface="+mn-lt"/>
                    <a:cs typeface="+mn-lt"/>
                  </a:rPr>
                  <a:t> </a:t>
                </a:r>
                <a:r>
                  <a:rPr lang="en-GB" sz="2400" dirty="0" err="1">
                    <a:ea typeface="+mn-lt"/>
                    <a:cs typeface="+mn-lt"/>
                  </a:rPr>
                  <a:t>Spannung</a:t>
                </a:r>
                <a:r>
                  <a:rPr lang="en-GB" sz="2400" dirty="0">
                    <a:ea typeface="+mn-lt"/>
                    <a:cs typeface="+mn-lt"/>
                  </a:rPr>
                  <a:t>: </a:t>
                </a:r>
                <a14:m>
                  <m:oMath xmlns:m="http://schemas.openxmlformats.org/officeDocument/2006/math">
                    <m:r>
                      <a:rPr lang="en-GB" sz="2400">
                        <a:latin typeface="Cambria Math" panose="02040503050406030204" pitchFamily="18" charset="0"/>
                        <a:ea typeface="+mn-lt"/>
                        <a:cs typeface="+mn-lt"/>
                      </a:rPr>
                      <m:t>𝜀</m:t>
                    </m:r>
                  </m:oMath>
                </a14:m>
                <a:r>
                  <a:rPr lang="en-GB" sz="2400" dirty="0">
                    <a:ea typeface="+mn-lt"/>
                    <a:cs typeface="+mn-lt"/>
                  </a:rPr>
                  <a:t> (Epsilon)</a:t>
                </a:r>
              </a:p>
              <a:p>
                <a:r>
                  <a:rPr lang="en-GB" sz="2400" dirty="0" err="1">
                    <a:ea typeface="+mn-lt"/>
                    <a:cs typeface="+mn-lt"/>
                  </a:rPr>
                  <a:t>Genutzt</a:t>
                </a:r>
                <a:r>
                  <a:rPr lang="en-GB" sz="2400" dirty="0">
                    <a:ea typeface="+mn-lt"/>
                    <a:cs typeface="+mn-lt"/>
                  </a:rPr>
                  <a:t> von </a:t>
                </a:r>
                <a:r>
                  <a:rPr lang="en-GB" sz="2400" dirty="0" err="1">
                    <a:ea typeface="+mn-lt"/>
                    <a:cs typeface="+mn-lt"/>
                  </a:rPr>
                  <a:t>Transformatoren</a:t>
                </a:r>
                <a:endParaRPr lang="en-GB" sz="2400" dirty="0">
                  <a:ea typeface="+mn-lt"/>
                  <a:cs typeface="+mn-lt"/>
                </a:endParaRPr>
              </a:p>
              <a:p>
                <a:pPr marL="0" indent="0">
                  <a:buNone/>
                </a:pPr>
                <a:endParaRPr lang="en-GB" sz="3200" dirty="0">
                  <a:ea typeface="+mn-lt"/>
                  <a:cs typeface="+mn-lt"/>
                </a:endParaRPr>
              </a:p>
              <a:p>
                <a:pPr>
                  <a:buFont typeface="Arial"/>
                  <a:buChar char="•"/>
                </a:pPr>
                <a:endParaRPr lang="en-GB" sz="3200" dirty="0">
                  <a:ea typeface="+mn-lt"/>
                  <a:cs typeface="+mn-lt"/>
                </a:endParaRPr>
              </a:p>
              <a:p>
                <a:pPr marL="457200" lvl="1" indent="0">
                  <a:buNone/>
                </a:pPr>
                <a:r>
                  <a:rPr lang="en-GB" sz="2400" b="1" dirty="0">
                    <a:ea typeface="+mn-lt"/>
                    <a:cs typeface="+mn-lt"/>
                  </a:rPr>
                  <a:t> </a:t>
                </a:r>
                <a:endParaRPr lang="en-US" sz="2400" dirty="0">
                  <a:cs typeface="Calibri"/>
                </a:endParaRPr>
              </a:p>
              <a:p>
                <a:endParaRPr lang="en-GB" dirty="0"/>
              </a:p>
            </p:txBody>
          </p:sp>
        </mc:Choice>
        <mc:Fallback xmlns="">
          <p:sp>
            <p:nvSpPr>
              <p:cNvPr id="3" name="Content Placeholder 2">
                <a:extLst>
                  <a:ext uri="{FF2B5EF4-FFF2-40B4-BE49-F238E27FC236}">
                    <a16:creationId xmlns:a16="http://schemas.microsoft.com/office/drawing/2014/main" id="{9D214680-D7DB-44A0-9040-49015AE85B7D}"/>
                  </a:ext>
                </a:extLst>
              </p:cNvPr>
              <p:cNvSpPr>
                <a:spLocks noGrp="1" noRot="1" noChangeAspect="1" noMove="1" noResize="1" noEditPoints="1" noAdjustHandles="1" noChangeArrowheads="1" noChangeShapeType="1" noTextEdit="1"/>
              </p:cNvSpPr>
              <p:nvPr>
                <p:ph idx="1"/>
              </p:nvPr>
            </p:nvSpPr>
            <p:spPr>
              <a:blipFill>
                <a:blip r:embed="rId2"/>
                <a:stretch>
                  <a:fillRect l="-1217" t="-3900" r="-580"/>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9CCD081B-4C40-40DA-922D-0D8D588375BB}"/>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55F7FD83-31F1-4365-8ADB-2A587FBB0C99}"/>
              </a:ext>
            </a:extLst>
          </p:cNvPr>
          <p:cNvSpPr>
            <a:spLocks noGrp="1"/>
          </p:cNvSpPr>
          <p:nvPr>
            <p:ph type="sldNum" sz="quarter" idx="12"/>
          </p:nvPr>
        </p:nvSpPr>
        <p:spPr/>
        <p:txBody>
          <a:bodyPr/>
          <a:lstStyle/>
          <a:p>
            <a:fld id="{607FDA0D-75C2-4509-B589-D4A45AB8915E}" type="slidenum">
              <a:rPr lang="en-GB" smtClean="0"/>
              <a:t>42</a:t>
            </a:fld>
            <a:endParaRPr lang="en-GB"/>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F1A0EF5-EC9F-48A5-B516-747DCA4A44EA}"/>
                  </a:ext>
                </a:extLst>
              </p:cNvPr>
              <p:cNvSpPr txBox="1"/>
              <p:nvPr/>
            </p:nvSpPr>
            <p:spPr>
              <a:xfrm>
                <a:off x="-535846" y="2858688"/>
                <a:ext cx="12293287" cy="92333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de-DE" sz="27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m:t>A</m:t>
                      </m:r>
                      <m:r>
                        <m:rPr>
                          <m:sty m:val="p"/>
                        </m:rPr>
                        <a:rPr lang="de-DE" sz="2700">
                          <a:solidFill>
                            <a:schemeClr val="bg1">
                              <a:lumMod val="95000"/>
                            </a:schemeClr>
                          </a:solidFill>
                          <a:latin typeface="Cambria Math" panose="02040503050406030204" pitchFamily="18" charset="0"/>
                          <a:ea typeface="+mn-lt"/>
                          <a:cs typeface="+mn-lt"/>
                        </a:rPr>
                        <m:t>nzahl</m:t>
                      </m:r>
                      <m:r>
                        <a:rPr lang="de-DE" sz="2700">
                          <a:solidFill>
                            <a:schemeClr val="bg1">
                              <a:lumMod val="95000"/>
                            </a:schemeClr>
                          </a:solidFill>
                          <a:latin typeface="Cambria Math" panose="02040503050406030204" pitchFamily="18" charset="0"/>
                          <a:ea typeface="+mn-lt"/>
                          <a:cs typeface="+mn-lt"/>
                        </a:rPr>
                        <m:t> </m:t>
                      </m:r>
                      <m:r>
                        <m:rPr>
                          <m:sty m:val="p"/>
                        </m:rPr>
                        <a:rPr lang="de-DE" sz="2700">
                          <a:solidFill>
                            <a:schemeClr val="bg1">
                              <a:lumMod val="95000"/>
                            </a:schemeClr>
                          </a:solidFill>
                          <a:latin typeface="Cambria Math" panose="02040503050406030204" pitchFamily="18" charset="0"/>
                          <a:ea typeface="+mn-lt"/>
                          <a:cs typeface="+mn-lt"/>
                        </a:rPr>
                        <m:t>der</m:t>
                      </m:r>
                      <m:r>
                        <a:rPr lang="de-DE" sz="2700">
                          <a:solidFill>
                            <a:schemeClr val="bg1">
                              <a:lumMod val="95000"/>
                            </a:schemeClr>
                          </a:solidFill>
                          <a:latin typeface="Cambria Math" panose="02040503050406030204" pitchFamily="18" charset="0"/>
                          <a:ea typeface="+mn-lt"/>
                          <a:cs typeface="+mn-lt"/>
                        </a:rPr>
                        <m:t> </m:t>
                      </m:r>
                      <m:r>
                        <m:rPr>
                          <m:sty m:val="p"/>
                        </m:rPr>
                        <a:rPr lang="de-DE" sz="2700">
                          <a:solidFill>
                            <a:schemeClr val="bg1">
                              <a:lumMod val="95000"/>
                            </a:schemeClr>
                          </a:solidFill>
                          <a:latin typeface="Cambria Math" panose="02040503050406030204" pitchFamily="18" charset="0"/>
                          <a:ea typeface="+mn-lt"/>
                          <a:cs typeface="+mn-lt"/>
                        </a:rPr>
                        <m:t>Spulenwindungen</m:t>
                      </m:r>
                      <m:r>
                        <a:rPr lang="en-US" sz="2700">
                          <a:solidFill>
                            <a:schemeClr val="bg1">
                              <a:lumMod val="95000"/>
                            </a:schemeClr>
                          </a:solidFill>
                          <a:latin typeface="Cambria Math" panose="02040503050406030204" pitchFamily="18" charset="0"/>
                          <a:ea typeface="+mn-lt"/>
                          <a:cs typeface="+mn-lt"/>
                        </a:rPr>
                        <m:t>×</m:t>
                      </m:r>
                      <m:r>
                        <a:rPr lang="de-DE" sz="2700">
                          <a:solidFill>
                            <a:schemeClr val="bg1">
                              <a:lumMod val="95000"/>
                            </a:schemeClr>
                          </a:solidFill>
                          <a:latin typeface="Cambria Math" panose="02040503050406030204" pitchFamily="18" charset="0"/>
                          <a:ea typeface="+mn-lt"/>
                          <a:cs typeface="+mn-lt"/>
                        </a:rPr>
                        <m:t>Ä</m:t>
                      </m:r>
                      <m:r>
                        <m:rPr>
                          <m:sty m:val="p"/>
                        </m:rPr>
                        <a:rPr lang="de-DE" sz="2700">
                          <a:solidFill>
                            <a:schemeClr val="bg1">
                              <a:lumMod val="95000"/>
                            </a:schemeClr>
                          </a:solidFill>
                          <a:latin typeface="Cambria Math" panose="02040503050406030204" pitchFamily="18" charset="0"/>
                          <a:ea typeface="+mn-lt"/>
                          <a:cs typeface="+mn-lt"/>
                        </a:rPr>
                        <m:t>nderung</m:t>
                      </m:r>
                      <m:r>
                        <a:rPr lang="de-DE" sz="2700">
                          <a:solidFill>
                            <a:schemeClr val="bg1">
                              <a:lumMod val="95000"/>
                            </a:schemeClr>
                          </a:solidFill>
                          <a:latin typeface="Cambria Math" panose="02040503050406030204" pitchFamily="18" charset="0"/>
                          <a:ea typeface="+mn-lt"/>
                          <a:cs typeface="+mn-lt"/>
                        </a:rPr>
                        <m:t> </m:t>
                      </m:r>
                      <m:r>
                        <m:rPr>
                          <m:sty m:val="p"/>
                        </m:rPr>
                        <a:rPr lang="de-DE" sz="2700">
                          <a:solidFill>
                            <a:schemeClr val="bg1">
                              <a:lumMod val="95000"/>
                            </a:schemeClr>
                          </a:solidFill>
                          <a:latin typeface="Cambria Math" panose="02040503050406030204" pitchFamily="18" charset="0"/>
                          <a:ea typeface="+mn-lt"/>
                          <a:cs typeface="+mn-lt"/>
                        </a:rPr>
                        <m:t>des</m:t>
                      </m:r>
                      <m:r>
                        <a:rPr lang="de-DE" sz="2700">
                          <a:solidFill>
                            <a:schemeClr val="bg1">
                              <a:lumMod val="95000"/>
                            </a:schemeClr>
                          </a:solidFill>
                          <a:latin typeface="Cambria Math" panose="02040503050406030204" pitchFamily="18" charset="0"/>
                          <a:ea typeface="+mn-lt"/>
                          <a:cs typeface="+mn-lt"/>
                        </a:rPr>
                        <m:t> </m:t>
                      </m:r>
                      <m:r>
                        <m:rPr>
                          <m:sty m:val="p"/>
                        </m:rPr>
                        <a:rPr lang="de-DE" sz="2700">
                          <a:solidFill>
                            <a:schemeClr val="bg1">
                              <a:lumMod val="95000"/>
                            </a:schemeClr>
                          </a:solidFill>
                          <a:latin typeface="Cambria Math" panose="02040503050406030204" pitchFamily="18" charset="0"/>
                          <a:ea typeface="+mn-lt"/>
                          <a:cs typeface="+mn-lt"/>
                        </a:rPr>
                        <m:t>magnetischen</m:t>
                      </m:r>
                      <m:r>
                        <a:rPr lang="de-DE" sz="2700">
                          <a:solidFill>
                            <a:schemeClr val="bg1">
                              <a:lumMod val="95000"/>
                            </a:schemeClr>
                          </a:solidFill>
                          <a:latin typeface="Cambria Math" panose="02040503050406030204" pitchFamily="18" charset="0"/>
                          <a:ea typeface="+mn-lt"/>
                          <a:cs typeface="+mn-lt"/>
                        </a:rPr>
                        <m:t> </m:t>
                      </m:r>
                    </m:oMath>
                    <m:oMath xmlns:m="http://schemas.openxmlformats.org/officeDocument/2006/math">
                      <m:r>
                        <m:rPr>
                          <m:sty m:val="p"/>
                        </m:rPr>
                        <a:rPr lang="de-DE" sz="2700">
                          <a:solidFill>
                            <a:schemeClr val="bg1">
                              <a:lumMod val="95000"/>
                            </a:schemeClr>
                          </a:solidFill>
                          <a:latin typeface="Cambria Math" panose="02040503050406030204" pitchFamily="18" charset="0"/>
                          <a:ea typeface="+mn-lt"/>
                          <a:cs typeface="+mn-lt"/>
                        </a:rPr>
                        <m:t>Flusses</m:t>
                      </m:r>
                    </m:oMath>
                  </m:oMathPara>
                </a14:m>
                <a:endParaRPr lang="en-GB" sz="27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7" name="TextBox 6">
                <a:extLst>
                  <a:ext uri="{FF2B5EF4-FFF2-40B4-BE49-F238E27FC236}">
                    <a16:creationId xmlns:a16="http://schemas.microsoft.com/office/drawing/2014/main" id="{AF1A0EF5-EC9F-48A5-B516-747DCA4A44EA}"/>
                  </a:ext>
                </a:extLst>
              </p:cNvPr>
              <p:cNvSpPr txBox="1">
                <a:spLocks noRot="1" noChangeAspect="1" noMove="1" noResize="1" noEditPoints="1" noAdjustHandles="1" noChangeArrowheads="1" noChangeShapeType="1" noTextEdit="1"/>
              </p:cNvSpPr>
              <p:nvPr/>
            </p:nvSpPr>
            <p:spPr>
              <a:xfrm>
                <a:off x="-535846" y="2858688"/>
                <a:ext cx="12293287" cy="92333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AB9CBD0-2655-4188-9500-7742A53AFC96}"/>
                  </a:ext>
                </a:extLst>
              </p:cNvPr>
              <p:cNvSpPr txBox="1"/>
              <p:nvPr/>
            </p:nvSpPr>
            <p:spPr>
              <a:xfrm>
                <a:off x="4822536" y="3989529"/>
                <a:ext cx="2971800" cy="93519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3200" i="1" smtClean="0">
                          <a:solidFill>
                            <a:schemeClr val="bg1"/>
                          </a:solidFill>
                          <a:latin typeface="Cambria Math" panose="02040503050406030204" pitchFamily="18" charset="0"/>
                          <a:ea typeface="Cambria Math" panose="02040503050406030204" pitchFamily="18" charset="0"/>
                        </a:rPr>
                        <m:t>𝜀</m:t>
                      </m:r>
                      <m:r>
                        <a:rPr lang="en-US" sz="3200" b="0" i="1" smtClean="0">
                          <a:solidFill>
                            <a:schemeClr val="bg1"/>
                          </a:solidFill>
                          <a:latin typeface="Cambria Math" panose="02040503050406030204" pitchFamily="18" charset="0"/>
                          <a:ea typeface="Cambria Math" panose="02040503050406030204" pitchFamily="18" charset="0"/>
                        </a:rPr>
                        <m:t>=</m:t>
                      </m:r>
                      <m:r>
                        <a:rPr lang="en-US" sz="3200" b="0" i="1" smtClean="0">
                          <a:solidFill>
                            <a:schemeClr val="bg1"/>
                          </a:solidFill>
                          <a:latin typeface="Cambria Math" panose="02040503050406030204" pitchFamily="18" charset="0"/>
                          <a:ea typeface="Cambria Math" panose="02040503050406030204" pitchFamily="18" charset="0"/>
                        </a:rPr>
                        <m:t>𝑁</m:t>
                      </m:r>
                      <m:r>
                        <a:rPr lang="en-US" sz="3200" b="0" i="1" smtClean="0">
                          <a:solidFill>
                            <a:schemeClr val="bg1"/>
                          </a:solidFill>
                          <a:latin typeface="Cambria Math" panose="02040503050406030204" pitchFamily="18" charset="0"/>
                          <a:ea typeface="Cambria Math" panose="02040503050406030204" pitchFamily="18" charset="0"/>
                        </a:rPr>
                        <m:t>∙−</m:t>
                      </m:r>
                      <m:f>
                        <m:fPr>
                          <m:ctrlPr>
                            <a:rPr lang="en-US" sz="3200" b="0" i="1" smtClean="0">
                              <a:solidFill>
                                <a:schemeClr val="bg1"/>
                              </a:solidFill>
                              <a:latin typeface="Cambria Math" panose="02040503050406030204" pitchFamily="18" charset="0"/>
                              <a:ea typeface="Cambria Math" panose="02040503050406030204" pitchFamily="18" charset="0"/>
                            </a:rPr>
                          </m:ctrlPr>
                        </m:fPr>
                        <m:num>
                          <m:r>
                            <m:rPr>
                              <m:nor/>
                            </m:rPr>
                            <a:rPr lang="en-US" sz="3200" b="0" i="0" smtClean="0">
                              <a:solidFill>
                                <a:schemeClr val="bg1"/>
                              </a:solidFill>
                              <a:latin typeface="Cambria Math" panose="02040503050406030204" pitchFamily="18" charset="0"/>
                              <a:ea typeface="Cambria Math" panose="02040503050406030204" pitchFamily="18" charset="0"/>
                            </a:rPr>
                            <m:t>d</m:t>
                          </m:r>
                          <m:r>
                            <m:rPr>
                              <m:sty m:val="p"/>
                            </m:rPr>
                            <a:rPr lang="el-GR" sz="3200" b="0" i="1" smtClean="0">
                              <a:solidFill>
                                <a:schemeClr val="bg1"/>
                              </a:solidFill>
                              <a:latin typeface="Cambria Math" panose="02040503050406030204" pitchFamily="18" charset="0"/>
                              <a:ea typeface="Cambria Math" panose="02040503050406030204" pitchFamily="18" charset="0"/>
                            </a:rPr>
                            <m:t>Φ</m:t>
                          </m:r>
                        </m:num>
                        <m:den>
                          <m:r>
                            <m:rPr>
                              <m:nor/>
                            </m:rPr>
                            <a:rPr lang="en-US" sz="3200" b="0" i="0" smtClean="0">
                              <a:solidFill>
                                <a:schemeClr val="bg1"/>
                              </a:solidFill>
                              <a:latin typeface="Cambria Math" panose="02040503050406030204" pitchFamily="18" charset="0"/>
                              <a:ea typeface="Cambria Math" panose="02040503050406030204" pitchFamily="18" charset="0"/>
                            </a:rPr>
                            <m:t>d</m:t>
                          </m:r>
                          <m:r>
                            <a:rPr lang="en-US" sz="3200" b="0" i="1" smtClean="0">
                              <a:solidFill>
                                <a:schemeClr val="bg1"/>
                              </a:solidFill>
                              <a:latin typeface="Cambria Math" panose="02040503050406030204" pitchFamily="18" charset="0"/>
                              <a:ea typeface="Cambria Math" panose="02040503050406030204" pitchFamily="18" charset="0"/>
                            </a:rPr>
                            <m:t>𝑡</m:t>
                          </m:r>
                        </m:den>
                      </m:f>
                    </m:oMath>
                  </m:oMathPara>
                </a14:m>
                <a:endParaRPr lang="en-GB" sz="3200" dirty="0">
                  <a:solidFill>
                    <a:schemeClr val="bg1"/>
                  </a:solidFill>
                </a:endParaRPr>
              </a:p>
            </p:txBody>
          </p:sp>
        </mc:Choice>
        <mc:Fallback xmlns="">
          <p:sp>
            <p:nvSpPr>
              <p:cNvPr id="8" name="TextBox 7">
                <a:extLst>
                  <a:ext uri="{FF2B5EF4-FFF2-40B4-BE49-F238E27FC236}">
                    <a16:creationId xmlns:a16="http://schemas.microsoft.com/office/drawing/2014/main" id="{DAB9CBD0-2655-4188-9500-7742A53AFC96}"/>
                  </a:ext>
                </a:extLst>
              </p:cNvPr>
              <p:cNvSpPr txBox="1">
                <a:spLocks noRot="1" noChangeAspect="1" noMove="1" noResize="1" noEditPoints="1" noAdjustHandles="1" noChangeArrowheads="1" noChangeShapeType="1" noTextEdit="1"/>
              </p:cNvSpPr>
              <p:nvPr/>
            </p:nvSpPr>
            <p:spPr>
              <a:xfrm>
                <a:off x="4822536" y="3989529"/>
                <a:ext cx="2971800" cy="935192"/>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1130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15ED5-A732-4BAF-B36E-5CFF0115DFBC}"/>
              </a:ext>
            </a:extLst>
          </p:cNvPr>
          <p:cNvSpPr>
            <a:spLocks noGrp="1"/>
          </p:cNvSpPr>
          <p:nvPr>
            <p:ph type="title"/>
          </p:nvPr>
        </p:nvSpPr>
        <p:spPr/>
        <p:txBody>
          <a:bodyPr/>
          <a:lstStyle/>
          <a:p>
            <a:r>
              <a:rPr lang="en-US" dirty="0" err="1"/>
              <a:t>Induzierte</a:t>
            </a:r>
            <a:r>
              <a:rPr lang="en-US" dirty="0"/>
              <a:t> </a:t>
            </a:r>
            <a:r>
              <a:rPr lang="en-US" dirty="0" err="1"/>
              <a:t>Spannung</a:t>
            </a:r>
            <a:r>
              <a:rPr lang="en-US" dirty="0"/>
              <a:t> &amp; </a:t>
            </a:r>
            <a:r>
              <a:rPr lang="en-US" dirty="0" err="1"/>
              <a:t>magnetische</a:t>
            </a:r>
            <a:r>
              <a:rPr lang="en-US" dirty="0"/>
              <a:t> </a:t>
            </a:r>
            <a:r>
              <a:rPr lang="en-US" dirty="0" err="1"/>
              <a:t>Induktion</a:t>
            </a:r>
            <a:endParaRPr lang="en-GB" dirty="0"/>
          </a:p>
        </p:txBody>
      </p:sp>
      <p:sp>
        <p:nvSpPr>
          <p:cNvPr id="3" name="Content Placeholder 2">
            <a:extLst>
              <a:ext uri="{FF2B5EF4-FFF2-40B4-BE49-F238E27FC236}">
                <a16:creationId xmlns:a16="http://schemas.microsoft.com/office/drawing/2014/main" id="{C6A3B8A4-DAFB-478B-94BA-98932A51A18D}"/>
              </a:ext>
            </a:extLst>
          </p:cNvPr>
          <p:cNvSpPr>
            <a:spLocks noGrp="1"/>
          </p:cNvSpPr>
          <p:nvPr>
            <p:ph idx="1"/>
          </p:nvPr>
        </p:nvSpPr>
        <p:spPr/>
        <p:txBody>
          <a:bodyPr>
            <a:normAutofit lnSpcReduction="10000"/>
          </a:bodyPr>
          <a:lstStyle/>
          <a:p>
            <a:pPr marL="0" indent="0">
              <a:buNone/>
            </a:pPr>
            <a:r>
              <a:rPr lang="en-GB" sz="2800" dirty="0">
                <a:ea typeface="+mn-lt"/>
                <a:cs typeface="+mn-lt"/>
              </a:rPr>
              <a:t>Die </a:t>
            </a:r>
            <a:r>
              <a:rPr lang="en-GB" sz="2800" dirty="0" err="1">
                <a:ea typeface="+mn-lt"/>
                <a:cs typeface="+mn-lt"/>
              </a:rPr>
              <a:t>induzierte</a:t>
            </a:r>
            <a:r>
              <a:rPr lang="en-GB" sz="2800" dirty="0">
                <a:ea typeface="+mn-lt"/>
                <a:cs typeface="+mn-lt"/>
              </a:rPr>
              <a:t> </a:t>
            </a:r>
            <a:r>
              <a:rPr lang="en-GB" sz="2800" dirty="0" err="1">
                <a:ea typeface="+mn-lt"/>
                <a:cs typeface="+mn-lt"/>
              </a:rPr>
              <a:t>Spannung</a:t>
            </a:r>
            <a:r>
              <a:rPr lang="en-GB" sz="2800" dirty="0">
                <a:ea typeface="+mn-lt"/>
                <a:cs typeface="+mn-lt"/>
              </a:rPr>
              <a:t> </a:t>
            </a:r>
            <a:r>
              <a:rPr lang="de-DE" sz="2800" dirty="0">
                <a:ea typeface="+mn-lt"/>
                <a:cs typeface="+mn-lt"/>
              </a:rPr>
              <a:t>wirkt der Änderung des magnetischen Flusses entgegen</a:t>
            </a:r>
            <a:endParaRPr lang="en-US" sz="2800" dirty="0">
              <a:ea typeface="+mn-lt"/>
              <a:cs typeface="+mn-lt"/>
            </a:endParaRPr>
          </a:p>
          <a:p>
            <a:pPr marL="971550" lvl="1" indent="-514350">
              <a:buFont typeface="+mj-lt"/>
              <a:buAutoNum type="arabicPeriod"/>
            </a:pPr>
            <a:r>
              <a:rPr lang="de-DE" dirty="0">
                <a:ea typeface="+mn-lt"/>
                <a:cs typeface="+mn-lt"/>
              </a:rPr>
              <a:t>Erzeugung einer Spannung</a:t>
            </a:r>
            <a:endParaRPr lang="en-US" dirty="0">
              <a:ea typeface="+mn-lt"/>
              <a:cs typeface="+mn-lt"/>
            </a:endParaRPr>
          </a:p>
          <a:p>
            <a:pPr marL="971550" lvl="1" indent="-514350">
              <a:buFont typeface="+mj-lt"/>
              <a:buAutoNum type="arabicPeriod"/>
            </a:pPr>
            <a:r>
              <a:rPr lang="de-DE" dirty="0">
                <a:ea typeface="+mn-lt"/>
                <a:cs typeface="+mn-lt"/>
              </a:rPr>
              <a:t>Spannung erzeugt Strom</a:t>
            </a:r>
            <a:endParaRPr lang="en-US" dirty="0">
              <a:ea typeface="+mn-lt"/>
              <a:cs typeface="+mn-lt"/>
            </a:endParaRPr>
          </a:p>
          <a:p>
            <a:pPr marL="971550" lvl="1" indent="-514350">
              <a:buFont typeface="+mj-lt"/>
              <a:buAutoNum type="arabicPeriod"/>
            </a:pPr>
            <a:r>
              <a:rPr lang="en-GB" dirty="0">
                <a:ea typeface="+mn-lt"/>
                <a:cs typeface="+mn-lt"/>
              </a:rPr>
              <a:t>Strom </a:t>
            </a:r>
            <a:r>
              <a:rPr lang="en-GB" dirty="0" err="1">
                <a:ea typeface="+mn-lt"/>
                <a:cs typeface="+mn-lt"/>
              </a:rPr>
              <a:t>erzeugt</a:t>
            </a:r>
            <a:r>
              <a:rPr lang="en-GB" dirty="0">
                <a:ea typeface="+mn-lt"/>
                <a:cs typeface="+mn-lt"/>
              </a:rPr>
              <a:t> </a:t>
            </a:r>
            <a:r>
              <a:rPr lang="en-GB" dirty="0" err="1">
                <a:ea typeface="+mn-lt"/>
                <a:cs typeface="+mn-lt"/>
              </a:rPr>
              <a:t>entgegengesetztes</a:t>
            </a:r>
            <a:r>
              <a:rPr lang="en-GB" dirty="0">
                <a:ea typeface="+mn-lt"/>
                <a:cs typeface="+mn-lt"/>
              </a:rPr>
              <a:t> </a:t>
            </a:r>
            <a:r>
              <a:rPr lang="en-GB" dirty="0" err="1">
                <a:ea typeface="+mn-lt"/>
                <a:cs typeface="+mn-lt"/>
              </a:rPr>
              <a:t>Magnetfeld</a:t>
            </a:r>
            <a:endParaRPr lang="en-GB" dirty="0">
              <a:ea typeface="+mn-lt"/>
              <a:cs typeface="+mn-lt"/>
            </a:endParaRPr>
          </a:p>
          <a:p>
            <a:pPr marL="457200" lvl="1" indent="0">
              <a:buNone/>
            </a:pPr>
            <a:r>
              <a:rPr lang="en-GB" dirty="0">
                <a:ea typeface="+mn-lt"/>
                <a:cs typeface="Calibri"/>
              </a:rPr>
              <a:t>Die </a:t>
            </a:r>
            <a:r>
              <a:rPr lang="en-GB" dirty="0" err="1">
                <a:ea typeface="+mn-lt"/>
                <a:cs typeface="Calibri"/>
              </a:rPr>
              <a:t>Spannung</a:t>
            </a:r>
            <a:r>
              <a:rPr lang="en-GB" dirty="0">
                <a:ea typeface="+mn-lt"/>
                <a:cs typeface="Calibri"/>
              </a:rPr>
              <a:t> </a:t>
            </a:r>
            <a:r>
              <a:rPr lang="en-GB" dirty="0" err="1">
                <a:solidFill>
                  <a:srgbClr val="F36F2C"/>
                </a:solidFill>
                <a:ea typeface="+mn-lt"/>
                <a:cs typeface="Calibri"/>
              </a:rPr>
              <a:t>induziert</a:t>
            </a:r>
            <a:r>
              <a:rPr lang="en-GB" dirty="0">
                <a:solidFill>
                  <a:srgbClr val="F36F2C"/>
                </a:solidFill>
                <a:ea typeface="+mn-lt"/>
                <a:cs typeface="Calibri"/>
              </a:rPr>
              <a:t> </a:t>
            </a:r>
            <a:r>
              <a:rPr lang="en-GB" dirty="0">
                <a:ea typeface="+mn-lt"/>
                <a:cs typeface="Calibri"/>
              </a:rPr>
              <a:t>also </a:t>
            </a:r>
            <a:r>
              <a:rPr lang="en-GB" dirty="0" err="1">
                <a:ea typeface="+mn-lt"/>
                <a:cs typeface="Calibri"/>
              </a:rPr>
              <a:t>ein</a:t>
            </a:r>
            <a:r>
              <a:rPr lang="en-GB" dirty="0">
                <a:ea typeface="+mn-lt"/>
                <a:cs typeface="Calibri"/>
              </a:rPr>
              <a:t> </a:t>
            </a:r>
            <a:r>
              <a:rPr lang="en-GB" dirty="0" err="1">
                <a:ea typeface="+mn-lt"/>
                <a:cs typeface="Calibri"/>
              </a:rPr>
              <a:t>entgegengesetztes</a:t>
            </a:r>
            <a:r>
              <a:rPr lang="en-GB" dirty="0">
                <a:ea typeface="+mn-lt"/>
                <a:cs typeface="Calibri"/>
              </a:rPr>
              <a:t> </a:t>
            </a:r>
            <a:r>
              <a:rPr lang="en-GB" dirty="0" err="1">
                <a:ea typeface="+mn-lt"/>
                <a:cs typeface="Calibri"/>
              </a:rPr>
              <a:t>Magnetfeld</a:t>
            </a:r>
            <a:r>
              <a:rPr lang="en-GB" dirty="0">
                <a:ea typeface="+mn-lt"/>
                <a:cs typeface="Calibri"/>
              </a:rPr>
              <a:t>:</a:t>
            </a:r>
            <a:br>
              <a:rPr lang="en-GB" dirty="0">
                <a:solidFill>
                  <a:schemeClr val="bg1"/>
                </a:solidFill>
                <a:ea typeface="+mn-lt"/>
                <a:cs typeface="Calibri"/>
              </a:rPr>
            </a:br>
            <a:r>
              <a:rPr lang="en-GB" dirty="0" err="1">
                <a:solidFill>
                  <a:srgbClr val="F36F2C"/>
                </a:solidFill>
                <a:ea typeface="+mn-lt"/>
                <a:cs typeface="Calibri"/>
              </a:rPr>
              <a:t>Magnetische</a:t>
            </a:r>
            <a:r>
              <a:rPr lang="en-GB" dirty="0">
                <a:solidFill>
                  <a:srgbClr val="F36F2C"/>
                </a:solidFill>
                <a:ea typeface="+mn-lt"/>
                <a:cs typeface="Calibri"/>
              </a:rPr>
              <a:t> </a:t>
            </a:r>
            <a:r>
              <a:rPr lang="en-GB" dirty="0" err="1">
                <a:solidFill>
                  <a:srgbClr val="F36F2C"/>
                </a:solidFill>
                <a:ea typeface="+mn-lt"/>
                <a:cs typeface="Calibri"/>
              </a:rPr>
              <a:t>Induktion</a:t>
            </a:r>
            <a:endParaRPr lang="en-GB" dirty="0">
              <a:solidFill>
                <a:srgbClr val="F36F2C"/>
              </a:solidFill>
              <a:cs typeface="Calibri"/>
            </a:endParaRPr>
          </a:p>
          <a:p>
            <a:pPr marL="0" indent="0">
              <a:buNone/>
            </a:pPr>
            <a:r>
              <a:rPr lang="en-GB" sz="2800" dirty="0">
                <a:ea typeface="+mn-lt"/>
                <a:cs typeface="+mn-lt"/>
              </a:rPr>
              <a:t>Auf </a:t>
            </a:r>
            <a:r>
              <a:rPr lang="en-GB" sz="2800" dirty="0" err="1">
                <a:ea typeface="+mn-lt"/>
                <a:cs typeface="+mn-lt"/>
              </a:rPr>
              <a:t>diese</a:t>
            </a:r>
            <a:r>
              <a:rPr lang="en-GB" sz="2800" dirty="0">
                <a:ea typeface="+mn-lt"/>
                <a:cs typeface="+mn-lt"/>
              </a:rPr>
              <a:t> Weise </a:t>
            </a:r>
            <a:r>
              <a:rPr lang="en-GB" sz="2800" dirty="0" err="1">
                <a:ea typeface="+mn-lt"/>
                <a:cs typeface="+mn-lt"/>
              </a:rPr>
              <a:t>kann</a:t>
            </a:r>
            <a:r>
              <a:rPr lang="en-GB" sz="2800" dirty="0">
                <a:ea typeface="+mn-lt"/>
                <a:cs typeface="+mn-lt"/>
              </a:rPr>
              <a:t> </a:t>
            </a:r>
            <a:r>
              <a:rPr lang="en-GB" sz="2800" dirty="0" err="1">
                <a:ea typeface="+mn-lt"/>
                <a:cs typeface="+mn-lt"/>
              </a:rPr>
              <a:t>ein</a:t>
            </a:r>
            <a:r>
              <a:rPr lang="en-GB" sz="2800" dirty="0">
                <a:ea typeface="+mn-lt"/>
                <a:cs typeface="+mn-lt"/>
              </a:rPr>
              <a:t> </a:t>
            </a:r>
            <a:r>
              <a:rPr lang="en-GB" sz="2800" dirty="0" err="1">
                <a:ea typeface="+mn-lt"/>
                <a:cs typeface="+mn-lt"/>
              </a:rPr>
              <a:t>variierender</a:t>
            </a:r>
            <a:r>
              <a:rPr lang="en-GB" sz="2800" dirty="0">
                <a:ea typeface="+mn-lt"/>
                <a:cs typeface="+mn-lt"/>
              </a:rPr>
              <a:t> Strom in </a:t>
            </a:r>
            <a:r>
              <a:rPr lang="en-GB" sz="2800" dirty="0" err="1">
                <a:ea typeface="+mn-lt"/>
                <a:cs typeface="+mn-lt"/>
              </a:rPr>
              <a:t>einer</a:t>
            </a:r>
            <a:r>
              <a:rPr lang="en-GB" sz="2800" dirty="0">
                <a:ea typeface="+mn-lt"/>
                <a:cs typeface="+mn-lt"/>
              </a:rPr>
              <a:t> </a:t>
            </a:r>
            <a:r>
              <a:rPr lang="en-GB" sz="2800" dirty="0" err="1">
                <a:ea typeface="+mn-lt"/>
                <a:cs typeface="+mn-lt"/>
              </a:rPr>
              <a:t>Schleife</a:t>
            </a:r>
            <a:r>
              <a:rPr lang="en-GB" sz="2800" dirty="0">
                <a:ea typeface="+mn-lt"/>
                <a:cs typeface="+mn-lt"/>
              </a:rPr>
              <a:t> </a:t>
            </a:r>
            <a:r>
              <a:rPr lang="en-GB" sz="2800" dirty="0" err="1">
                <a:ea typeface="+mn-lt"/>
                <a:cs typeface="+mn-lt"/>
              </a:rPr>
              <a:t>einen</a:t>
            </a:r>
            <a:r>
              <a:rPr lang="en-GB" sz="2800" dirty="0">
                <a:ea typeface="+mn-lt"/>
                <a:cs typeface="+mn-lt"/>
              </a:rPr>
              <a:t> Strom in </a:t>
            </a:r>
            <a:r>
              <a:rPr lang="en-GB" sz="2800" dirty="0" err="1">
                <a:ea typeface="+mn-lt"/>
                <a:cs typeface="+mn-lt"/>
              </a:rPr>
              <a:t>einer</a:t>
            </a:r>
            <a:r>
              <a:rPr lang="en-GB" sz="2800" dirty="0">
                <a:ea typeface="+mn-lt"/>
                <a:cs typeface="+mn-lt"/>
              </a:rPr>
              <a:t> </a:t>
            </a:r>
            <a:r>
              <a:rPr lang="en-GB" sz="2800" dirty="0" err="1">
                <a:ea typeface="+mn-lt"/>
                <a:cs typeface="+mn-lt"/>
              </a:rPr>
              <a:t>anderen</a:t>
            </a:r>
            <a:r>
              <a:rPr lang="en-GB" sz="2800" dirty="0">
                <a:ea typeface="+mn-lt"/>
                <a:cs typeface="+mn-lt"/>
              </a:rPr>
              <a:t> </a:t>
            </a:r>
            <a:r>
              <a:rPr lang="en-GB" sz="2800" dirty="0" err="1">
                <a:ea typeface="+mn-lt"/>
                <a:cs typeface="+mn-lt"/>
              </a:rPr>
              <a:t>Schleife</a:t>
            </a:r>
            <a:r>
              <a:rPr lang="en-GB" sz="2800" dirty="0">
                <a:ea typeface="+mn-lt"/>
                <a:cs typeface="+mn-lt"/>
              </a:rPr>
              <a:t> </a:t>
            </a:r>
            <a:r>
              <a:rPr lang="en-GB" sz="2800" dirty="0" err="1">
                <a:ea typeface="+mn-lt"/>
                <a:cs typeface="+mn-lt"/>
              </a:rPr>
              <a:t>induzieren</a:t>
            </a:r>
            <a:r>
              <a:rPr lang="en-GB" sz="2800" dirty="0">
                <a:ea typeface="+mn-lt"/>
                <a:cs typeface="+mn-lt"/>
              </a:rPr>
              <a:t>, </a:t>
            </a:r>
            <a:r>
              <a:rPr lang="en-GB" sz="2800" dirty="0" err="1">
                <a:ea typeface="+mn-lt"/>
                <a:cs typeface="+mn-lt"/>
              </a:rPr>
              <a:t>wenn</a:t>
            </a:r>
            <a:r>
              <a:rPr lang="en-GB" sz="2800" dirty="0">
                <a:ea typeface="+mn-lt"/>
                <a:cs typeface="+mn-lt"/>
              </a:rPr>
              <a:t> die </a:t>
            </a:r>
            <a:r>
              <a:rPr lang="en-GB" sz="2800" dirty="0" err="1">
                <a:ea typeface="+mn-lt"/>
                <a:cs typeface="+mn-lt"/>
              </a:rPr>
              <a:t>Schleifen</a:t>
            </a:r>
            <a:r>
              <a:rPr lang="en-GB" sz="2800" dirty="0">
                <a:ea typeface="+mn-lt"/>
                <a:cs typeface="+mn-lt"/>
              </a:rPr>
              <a:t> </a:t>
            </a:r>
            <a:r>
              <a:rPr lang="en-GB" sz="2800" dirty="0" err="1">
                <a:ea typeface="+mn-lt"/>
                <a:cs typeface="+mn-lt"/>
              </a:rPr>
              <a:t>nicht</a:t>
            </a:r>
            <a:r>
              <a:rPr lang="en-GB" sz="2800" dirty="0">
                <a:ea typeface="+mn-lt"/>
                <a:cs typeface="+mn-lt"/>
              </a:rPr>
              <a:t> </a:t>
            </a:r>
            <a:r>
              <a:rPr lang="en-GB" sz="2800" dirty="0" err="1">
                <a:ea typeface="+mn-lt"/>
                <a:cs typeface="+mn-lt"/>
              </a:rPr>
              <a:t>miteinander</a:t>
            </a:r>
            <a:r>
              <a:rPr lang="en-GB" sz="2800" dirty="0">
                <a:ea typeface="+mn-lt"/>
                <a:cs typeface="+mn-lt"/>
              </a:rPr>
              <a:t> </a:t>
            </a:r>
            <a:r>
              <a:rPr lang="en-GB" sz="2800" dirty="0" err="1">
                <a:ea typeface="+mn-lt"/>
                <a:cs typeface="+mn-lt"/>
              </a:rPr>
              <a:t>verbunden</a:t>
            </a:r>
            <a:r>
              <a:rPr lang="en-GB" sz="2800" dirty="0">
                <a:ea typeface="+mn-lt"/>
                <a:cs typeface="+mn-lt"/>
              </a:rPr>
              <a:t> </a:t>
            </a:r>
            <a:r>
              <a:rPr lang="en-GB" sz="2800" dirty="0" err="1">
                <a:ea typeface="+mn-lt"/>
                <a:cs typeface="+mn-lt"/>
              </a:rPr>
              <a:t>sind</a:t>
            </a:r>
            <a:r>
              <a:rPr lang="en-GB" sz="2800" dirty="0">
                <a:ea typeface="+mn-lt"/>
                <a:cs typeface="+mn-lt"/>
              </a:rPr>
              <a:t>!</a:t>
            </a:r>
          </a:p>
          <a:p>
            <a:endParaRPr lang="en-GB" dirty="0"/>
          </a:p>
        </p:txBody>
      </p:sp>
      <p:sp>
        <p:nvSpPr>
          <p:cNvPr id="4" name="Footer Placeholder 3">
            <a:extLst>
              <a:ext uri="{FF2B5EF4-FFF2-40B4-BE49-F238E27FC236}">
                <a16:creationId xmlns:a16="http://schemas.microsoft.com/office/drawing/2014/main" id="{8E92D2F1-0A9F-4B67-BBDF-C5E75EBF5573}"/>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BD60E3FF-57DB-4537-B318-D50266820CD3}"/>
              </a:ext>
            </a:extLst>
          </p:cNvPr>
          <p:cNvSpPr>
            <a:spLocks noGrp="1"/>
          </p:cNvSpPr>
          <p:nvPr>
            <p:ph type="sldNum" sz="quarter" idx="12"/>
          </p:nvPr>
        </p:nvSpPr>
        <p:spPr/>
        <p:txBody>
          <a:bodyPr/>
          <a:lstStyle/>
          <a:p>
            <a:fld id="{607FDA0D-75C2-4509-B589-D4A45AB8915E}" type="slidenum">
              <a:rPr lang="en-GB" smtClean="0"/>
              <a:t>43</a:t>
            </a:fld>
            <a:endParaRPr lang="en-GB"/>
          </a:p>
        </p:txBody>
      </p:sp>
    </p:spTree>
    <p:extLst>
      <p:ext uri="{BB962C8B-B14F-4D97-AF65-F5344CB8AC3E}">
        <p14:creationId xmlns:p14="http://schemas.microsoft.com/office/powerpoint/2010/main" val="363472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E487A-147B-4A82-A46D-252721E2BE06}"/>
              </a:ext>
            </a:extLst>
          </p:cNvPr>
          <p:cNvSpPr>
            <a:spLocks noGrp="1"/>
          </p:cNvSpPr>
          <p:nvPr>
            <p:ph type="title"/>
          </p:nvPr>
        </p:nvSpPr>
        <p:spPr/>
        <p:txBody>
          <a:bodyPr/>
          <a:lstStyle/>
          <a:p>
            <a:r>
              <a:rPr lang="en-US" dirty="0" err="1"/>
              <a:t>Transformatoren</a:t>
            </a:r>
            <a:endParaRPr lang="en-GB" dirty="0"/>
          </a:p>
        </p:txBody>
      </p:sp>
      <p:sp>
        <p:nvSpPr>
          <p:cNvPr id="3" name="Content Placeholder 2">
            <a:extLst>
              <a:ext uri="{FF2B5EF4-FFF2-40B4-BE49-F238E27FC236}">
                <a16:creationId xmlns:a16="http://schemas.microsoft.com/office/drawing/2014/main" id="{97E85895-4425-4236-8ED7-E8181851027F}"/>
              </a:ext>
            </a:extLst>
          </p:cNvPr>
          <p:cNvSpPr>
            <a:spLocks noGrp="1"/>
          </p:cNvSpPr>
          <p:nvPr>
            <p:ph idx="1"/>
          </p:nvPr>
        </p:nvSpPr>
        <p:spPr/>
        <p:txBody>
          <a:bodyPr/>
          <a:lstStyle/>
          <a:p>
            <a:pPr>
              <a:buFont typeface="Arial,Sans-Serif"/>
              <a:buChar char="•"/>
            </a:pPr>
            <a:r>
              <a:rPr lang="en-GB" sz="3200" dirty="0" err="1">
                <a:ea typeface="+mn-lt"/>
                <a:cs typeface="+mn-lt"/>
              </a:rPr>
              <a:t>Bestehen</a:t>
            </a:r>
            <a:r>
              <a:rPr lang="en-GB" sz="3200" dirty="0">
                <a:ea typeface="+mn-lt"/>
                <a:cs typeface="+mn-lt"/>
              </a:rPr>
              <a:t> </a:t>
            </a:r>
            <a:r>
              <a:rPr lang="en-GB" sz="3200" dirty="0" err="1">
                <a:ea typeface="+mn-lt"/>
                <a:cs typeface="+mn-lt"/>
              </a:rPr>
              <a:t>aus</a:t>
            </a:r>
            <a:r>
              <a:rPr lang="en-GB" sz="3200" dirty="0">
                <a:ea typeface="+mn-lt"/>
                <a:cs typeface="+mn-lt"/>
              </a:rPr>
              <a:t> </a:t>
            </a:r>
            <a:r>
              <a:rPr lang="en-GB" sz="3200" dirty="0" err="1">
                <a:ea typeface="+mn-lt"/>
                <a:cs typeface="+mn-lt"/>
              </a:rPr>
              <a:t>zwei</a:t>
            </a:r>
            <a:r>
              <a:rPr lang="en-GB" sz="3200" dirty="0">
                <a:ea typeface="+mn-lt"/>
                <a:cs typeface="+mn-lt"/>
              </a:rPr>
              <a:t> </a:t>
            </a:r>
            <a:r>
              <a:rPr lang="en-GB" sz="3200" dirty="0" err="1">
                <a:ea typeface="+mn-lt"/>
                <a:cs typeface="+mn-lt"/>
              </a:rPr>
              <a:t>Spulen</a:t>
            </a:r>
            <a:endParaRPr lang="en-GB" sz="3200" dirty="0">
              <a:ea typeface="+mn-lt"/>
              <a:cs typeface="+mn-lt"/>
            </a:endParaRPr>
          </a:p>
          <a:p>
            <a:pPr lvl="1">
              <a:buFont typeface="Arial,Sans-Serif"/>
              <a:buChar char="•"/>
            </a:pPr>
            <a:r>
              <a:rPr lang="en-GB" dirty="0" err="1">
                <a:ea typeface="+mn-lt"/>
                <a:cs typeface="+mn-lt"/>
              </a:rPr>
              <a:t>Primärspule</a:t>
            </a:r>
            <a:endParaRPr lang="en-GB" dirty="0">
              <a:ea typeface="+mn-lt"/>
              <a:cs typeface="+mn-lt"/>
            </a:endParaRPr>
          </a:p>
          <a:p>
            <a:pPr lvl="1">
              <a:buFont typeface="Arial,Sans-Serif"/>
              <a:buChar char="•"/>
            </a:pPr>
            <a:r>
              <a:rPr lang="en-GB" dirty="0" err="1">
                <a:ea typeface="+mn-lt"/>
                <a:cs typeface="+mn-lt"/>
              </a:rPr>
              <a:t>Sekundärspule</a:t>
            </a:r>
            <a:endParaRPr lang="en-GB" dirty="0">
              <a:ea typeface="+mn-lt"/>
              <a:cs typeface="+mn-lt"/>
            </a:endParaRPr>
          </a:p>
          <a:p>
            <a:pPr lvl="1">
              <a:buFont typeface="Arial,Sans-Serif"/>
              <a:buChar char="•"/>
            </a:pPr>
            <a:r>
              <a:rPr lang="en-GB" dirty="0" err="1">
                <a:ea typeface="+mn-lt"/>
                <a:cs typeface="+mn-lt"/>
              </a:rPr>
              <a:t>Unterschiedliche</a:t>
            </a:r>
            <a:r>
              <a:rPr lang="en-GB" dirty="0">
                <a:ea typeface="+mn-lt"/>
                <a:cs typeface="+mn-lt"/>
              </a:rPr>
              <a:t> </a:t>
            </a:r>
            <a:r>
              <a:rPr lang="en-GB" dirty="0" err="1">
                <a:ea typeface="+mn-lt"/>
                <a:cs typeface="+mn-lt"/>
              </a:rPr>
              <a:t>Anzahl</a:t>
            </a:r>
            <a:r>
              <a:rPr lang="en-GB" dirty="0">
                <a:ea typeface="+mn-lt"/>
                <a:cs typeface="+mn-lt"/>
              </a:rPr>
              <a:t> von </a:t>
            </a:r>
            <a:r>
              <a:rPr lang="en-GB" dirty="0" err="1">
                <a:ea typeface="+mn-lt"/>
                <a:cs typeface="+mn-lt"/>
              </a:rPr>
              <a:t>Spulen</a:t>
            </a:r>
            <a:endParaRPr lang="en-GB" dirty="0">
              <a:ea typeface="+mn-lt"/>
              <a:cs typeface="+mn-lt"/>
            </a:endParaRPr>
          </a:p>
          <a:p>
            <a:pPr lvl="1">
              <a:buFont typeface="Arial,Sans-Serif"/>
              <a:buChar char="•"/>
            </a:pPr>
            <a:r>
              <a:rPr lang="en-GB" dirty="0" err="1">
                <a:ea typeface="+mn-lt"/>
                <a:cs typeface="+mn-lt"/>
              </a:rPr>
              <a:t>Nutzt</a:t>
            </a:r>
            <a:r>
              <a:rPr lang="en-GB" dirty="0">
                <a:ea typeface="+mn-lt"/>
                <a:cs typeface="+mn-lt"/>
              </a:rPr>
              <a:t> </a:t>
            </a:r>
            <a:r>
              <a:rPr lang="en-GB" dirty="0" err="1">
                <a:solidFill>
                  <a:schemeClr val="accent2"/>
                </a:solidFill>
                <a:ea typeface="+mn-lt"/>
                <a:cs typeface="+mn-lt"/>
              </a:rPr>
              <a:t>magnetische</a:t>
            </a:r>
            <a:r>
              <a:rPr lang="en-GB" dirty="0">
                <a:ea typeface="+mn-lt"/>
                <a:cs typeface="+mn-lt"/>
              </a:rPr>
              <a:t> </a:t>
            </a:r>
            <a:r>
              <a:rPr lang="en-GB" dirty="0" err="1">
                <a:solidFill>
                  <a:srgbClr val="F36F2C"/>
                </a:solidFill>
                <a:ea typeface="+mn-lt"/>
                <a:cs typeface="+mn-lt"/>
              </a:rPr>
              <a:t>Induktion</a:t>
            </a:r>
            <a:endParaRPr lang="en-GB" dirty="0">
              <a:solidFill>
                <a:srgbClr val="F36F2C"/>
              </a:solidFill>
              <a:ea typeface="+mn-lt"/>
              <a:cs typeface="+mn-lt"/>
            </a:endParaRPr>
          </a:p>
          <a:p>
            <a:pPr lvl="1">
              <a:buFont typeface="Arial,Sans-Serif"/>
              <a:buChar char="•"/>
            </a:pPr>
            <a:endParaRPr lang="en-GB" dirty="0">
              <a:ea typeface="+mn-lt"/>
              <a:cs typeface="+mn-lt"/>
            </a:endParaRPr>
          </a:p>
          <a:p>
            <a:pPr>
              <a:buFont typeface="Arial,Sans-Serif"/>
              <a:buChar char="•"/>
            </a:pPr>
            <a:r>
              <a:rPr lang="de-DE" sz="3200" dirty="0">
                <a:ea typeface="+mn-lt"/>
                <a:cs typeface="+mn-lt"/>
              </a:rPr>
              <a:t>Der ideale Transformator</a:t>
            </a:r>
            <a:endParaRPr lang="nl-NL" sz="3200" dirty="0">
              <a:ea typeface="+mn-lt"/>
              <a:cs typeface="+mn-lt"/>
            </a:endParaRPr>
          </a:p>
          <a:p>
            <a:pPr lvl="1">
              <a:buFont typeface="Arial,Sans-Serif"/>
              <a:buChar char="•"/>
            </a:pPr>
            <a:r>
              <a:rPr lang="en-GB" sz="2800" dirty="0">
                <a:ea typeface="+mn-lt"/>
                <a:cs typeface="+mn-lt"/>
              </a:rPr>
              <a:t>Kein </a:t>
            </a:r>
            <a:r>
              <a:rPr lang="en-GB" sz="2800" dirty="0" err="1">
                <a:ea typeface="+mn-lt"/>
                <a:cs typeface="+mn-lt"/>
              </a:rPr>
              <a:t>Energieverlust</a:t>
            </a:r>
            <a:r>
              <a:rPr lang="en-GB" sz="2800" dirty="0">
                <a:ea typeface="+mn-lt"/>
                <a:cs typeface="+mn-lt"/>
              </a:rPr>
              <a:t>: P</a:t>
            </a:r>
            <a:r>
              <a:rPr lang="en-GB" baseline="-25000" dirty="0">
                <a:ea typeface="+mn-lt"/>
                <a:cs typeface="+mn-lt"/>
              </a:rPr>
              <a:t>Spule</a:t>
            </a:r>
            <a:r>
              <a:rPr lang="en-GB" sz="2800" baseline="-25000" dirty="0">
                <a:ea typeface="+mn-lt"/>
                <a:cs typeface="+mn-lt"/>
              </a:rPr>
              <a:t>1</a:t>
            </a:r>
            <a:r>
              <a:rPr lang="en-GB" sz="2800" dirty="0">
                <a:ea typeface="+mn-lt"/>
                <a:cs typeface="+mn-lt"/>
              </a:rPr>
              <a:t> = P</a:t>
            </a:r>
            <a:r>
              <a:rPr lang="en-GB" baseline="-25000" dirty="0">
                <a:ea typeface="+mn-lt"/>
                <a:cs typeface="+mn-lt"/>
              </a:rPr>
              <a:t>Spule</a:t>
            </a:r>
            <a:r>
              <a:rPr lang="en-GB" sz="2800" baseline="-25000" dirty="0">
                <a:ea typeface="+mn-lt"/>
                <a:cs typeface="+mn-lt"/>
              </a:rPr>
              <a:t>2</a:t>
            </a:r>
            <a:r>
              <a:rPr lang="en-GB" sz="2800" dirty="0">
                <a:ea typeface="+mn-lt"/>
                <a:cs typeface="+mn-lt"/>
              </a:rPr>
              <a:t> </a:t>
            </a:r>
            <a:endParaRPr lang="en-GB" dirty="0">
              <a:cs typeface="Calibri"/>
            </a:endParaRPr>
          </a:p>
          <a:p>
            <a:endParaRPr lang="en-GB" dirty="0"/>
          </a:p>
        </p:txBody>
      </p:sp>
      <p:sp>
        <p:nvSpPr>
          <p:cNvPr id="4" name="Footer Placeholder 3">
            <a:extLst>
              <a:ext uri="{FF2B5EF4-FFF2-40B4-BE49-F238E27FC236}">
                <a16:creationId xmlns:a16="http://schemas.microsoft.com/office/drawing/2014/main" id="{2B6A8C7A-C1EA-4F89-8E2F-AA2CF345CD3A}"/>
              </a:ext>
            </a:extLst>
          </p:cNvPr>
          <p:cNvSpPr>
            <a:spLocks noGrp="1"/>
          </p:cNvSpPr>
          <p:nvPr>
            <p:ph type="ftr" sz="quarter" idx="11"/>
          </p:nvPr>
        </p:nvSpPr>
        <p:spPr>
          <a:xfrm>
            <a:off x="838200" y="6311901"/>
            <a:ext cx="2743201" cy="293086"/>
          </a:xfrm>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03913F9C-7122-4305-83DC-A58F53DC6993}"/>
              </a:ext>
            </a:extLst>
          </p:cNvPr>
          <p:cNvSpPr>
            <a:spLocks noGrp="1"/>
          </p:cNvSpPr>
          <p:nvPr>
            <p:ph type="sldNum" sz="quarter" idx="12"/>
          </p:nvPr>
        </p:nvSpPr>
        <p:spPr>
          <a:xfrm>
            <a:off x="8606373" y="6275881"/>
            <a:ext cx="2743200" cy="365125"/>
          </a:xfrm>
        </p:spPr>
        <p:txBody>
          <a:bodyPr/>
          <a:lstStyle/>
          <a:p>
            <a:fld id="{607FDA0D-75C2-4509-B589-D4A45AB8915E}" type="slidenum">
              <a:rPr lang="en-GB" smtClean="0"/>
              <a:t>44</a:t>
            </a:fld>
            <a:endParaRPr lang="en-GB" dirty="0"/>
          </a:p>
        </p:txBody>
      </p:sp>
      <p:grpSp>
        <p:nvGrpSpPr>
          <p:cNvPr id="10" name="Group 9">
            <a:extLst>
              <a:ext uri="{FF2B5EF4-FFF2-40B4-BE49-F238E27FC236}">
                <a16:creationId xmlns:a16="http://schemas.microsoft.com/office/drawing/2014/main" id="{2D7D5E3B-6707-48A6-B8C3-9C6BDEE701C8}"/>
              </a:ext>
            </a:extLst>
          </p:cNvPr>
          <p:cNvGrpSpPr/>
          <p:nvPr/>
        </p:nvGrpSpPr>
        <p:grpSpPr>
          <a:xfrm>
            <a:off x="7303532" y="4279038"/>
            <a:ext cx="4637989" cy="1720778"/>
            <a:chOff x="6678069" y="2593623"/>
            <a:chExt cx="4785360" cy="1698048"/>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D6221ED-7874-4864-AC5C-935113AB8610}"/>
                    </a:ext>
                  </a:extLst>
                </p:cNvPr>
                <p:cNvSpPr txBox="1"/>
                <p:nvPr/>
              </p:nvSpPr>
              <p:spPr>
                <a:xfrm>
                  <a:off x="6678069" y="2934779"/>
                  <a:ext cx="4785360" cy="1356892"/>
                </a:xfrm>
                <a:prstGeom prst="rect">
                  <a:avLst/>
                </a:prstGeom>
                <a:noFill/>
              </p:spPr>
              <p:txBody>
                <a:bodyPr wrap="square">
                  <a:spAutoFit/>
                </a:bodyPr>
                <a:lstStyle/>
                <a:p>
                  <a:pPr algn="ctr"/>
                  <a14:m>
                    <m:oMathPara xmlns:m="http://schemas.openxmlformats.org/officeDocument/2006/math">
                      <m:oMathParaPr>
                        <m:jc m:val="center"/>
                      </m:oMathParaPr>
                      <m:oMath xmlns:m="http://schemas.openxmlformats.org/officeDocument/2006/math">
                        <m:r>
                          <m:rPr>
                            <m:nor/>
                          </m:rPr>
                          <a:rPr lang="en-GB" sz="2800" dirty="0">
                            <a:solidFill>
                              <a:schemeClr val="bg1"/>
                            </a:solidFill>
                            <a:latin typeface="Cambria Math" panose="02040503050406030204" pitchFamily="18" charset="0"/>
                            <a:ea typeface="+mn-lt"/>
                            <a:cs typeface="+mn-lt"/>
                          </a:rPr>
                          <m:t>L</m:t>
                        </m:r>
                        <m:r>
                          <m:rPr>
                            <m:nor/>
                          </m:rPr>
                          <a:rPr lang="de-DE" sz="2800" b="0" i="0" dirty="0" smtClean="0">
                            <a:solidFill>
                              <a:schemeClr val="bg1"/>
                            </a:solidFill>
                            <a:latin typeface="Cambria Math" panose="02040503050406030204" pitchFamily="18" charset="0"/>
                            <a:ea typeface="+mn-lt"/>
                            <a:cs typeface="+mn-lt"/>
                          </a:rPr>
                          <m:t>eistung</m:t>
                        </m:r>
                        <m:r>
                          <a:rPr lang="en-GB" sz="2800" i="1" dirty="0" smtClean="0">
                            <a:solidFill>
                              <a:schemeClr val="bg1"/>
                            </a:solidFill>
                            <a:latin typeface="Cambria Math" panose="02040503050406030204" pitchFamily="18" charset="0"/>
                            <a:ea typeface="+mn-lt"/>
                            <a:cs typeface="+mn-lt"/>
                          </a:rPr>
                          <m:t> = </m:t>
                        </m:r>
                        <m:r>
                          <m:rPr>
                            <m:nor/>
                          </m:rPr>
                          <a:rPr lang="de-DE" sz="2800" b="0" i="0" dirty="0" smtClean="0">
                            <a:solidFill>
                              <a:schemeClr val="bg1"/>
                            </a:solidFill>
                            <a:latin typeface="Cambria Math" panose="02040503050406030204" pitchFamily="18" charset="0"/>
                            <a:ea typeface="+mn-lt"/>
                            <a:cs typeface="+mn-lt"/>
                          </a:rPr>
                          <m:t>Spannung</m:t>
                        </m:r>
                        <m:r>
                          <a:rPr lang="en-GB" sz="2800" i="1" dirty="0" smtClean="0">
                            <a:solidFill>
                              <a:schemeClr val="bg1"/>
                            </a:solidFill>
                            <a:latin typeface="Cambria Math" panose="02040503050406030204" pitchFamily="18" charset="0"/>
                            <a:ea typeface="+mn-lt"/>
                            <a:cs typeface="+mn-lt"/>
                          </a:rPr>
                          <m:t> </m:t>
                        </m:r>
                        <m:r>
                          <a:rPr lang="en-GB" sz="2800" i="1" dirty="0" smtClean="0">
                            <a:solidFill>
                              <a:schemeClr val="bg1"/>
                            </a:solidFill>
                            <a:latin typeface="Cambria Math" panose="02040503050406030204" pitchFamily="18" charset="0"/>
                            <a:ea typeface="Cambria Math" panose="02040503050406030204" pitchFamily="18" charset="0"/>
                            <a:cs typeface="+mn-lt"/>
                          </a:rPr>
                          <m:t>×</m:t>
                        </m:r>
                        <m:r>
                          <a:rPr lang="en-GB" sz="2800" i="1" dirty="0" smtClean="0">
                            <a:solidFill>
                              <a:schemeClr val="bg1"/>
                            </a:solidFill>
                            <a:latin typeface="Cambria Math" panose="02040503050406030204" pitchFamily="18" charset="0"/>
                            <a:ea typeface="+mn-lt"/>
                            <a:cs typeface="+mn-lt"/>
                          </a:rPr>
                          <m:t> </m:t>
                        </m:r>
                        <m:r>
                          <m:rPr>
                            <m:nor/>
                          </m:rPr>
                          <a:rPr lang="de-DE" sz="2800" b="0" i="0" dirty="0" smtClean="0">
                            <a:solidFill>
                              <a:schemeClr val="bg1"/>
                            </a:solidFill>
                            <a:latin typeface="Cambria Math" panose="02040503050406030204" pitchFamily="18" charset="0"/>
                            <a:ea typeface="+mn-lt"/>
                            <a:cs typeface="+mn-lt"/>
                          </a:rPr>
                          <m:t>Strom</m:t>
                        </m:r>
                      </m:oMath>
                      <m:oMath xmlns:m="http://schemas.openxmlformats.org/officeDocument/2006/math">
                        <m:r>
                          <m:rPr>
                            <m:nor/>
                          </m:rPr>
                          <a:rPr lang="en-GB" sz="2800" i="1" dirty="0">
                            <a:solidFill>
                              <a:schemeClr val="bg1"/>
                            </a:solidFill>
                            <a:latin typeface="Cambria Math" panose="02040503050406030204" pitchFamily="18" charset="0"/>
                            <a:ea typeface="Cambria Math" panose="02040503050406030204" pitchFamily="18" charset="0"/>
                            <a:cs typeface="Calibri"/>
                          </a:rPr>
                          <m:t>P</m:t>
                        </m:r>
                        <m:r>
                          <m:rPr>
                            <m:nor/>
                          </m:rPr>
                          <a:rPr lang="en-GB" sz="2800" i="1" dirty="0">
                            <a:solidFill>
                              <a:schemeClr val="bg1"/>
                            </a:solidFill>
                            <a:latin typeface="Cambria Math" panose="02040503050406030204" pitchFamily="18" charset="0"/>
                            <a:ea typeface="Cambria Math" panose="02040503050406030204" pitchFamily="18" charset="0"/>
                            <a:cs typeface="Calibri"/>
                          </a:rPr>
                          <m:t> </m:t>
                        </m:r>
                        <m:r>
                          <m:rPr>
                            <m:nor/>
                          </m:rPr>
                          <a:rPr lang="en-US" sz="2800" b="0" i="1" dirty="0" smtClean="0">
                            <a:solidFill>
                              <a:schemeClr val="bg1"/>
                            </a:solidFill>
                            <a:latin typeface="Cambria Math" panose="02040503050406030204" pitchFamily="18" charset="0"/>
                            <a:ea typeface="Cambria Math" panose="02040503050406030204" pitchFamily="18" charset="0"/>
                            <a:cs typeface="Calibri"/>
                          </a:rPr>
                          <m:t>= </m:t>
                        </m:r>
                        <m:r>
                          <m:rPr>
                            <m:nor/>
                          </m:rPr>
                          <a:rPr lang="en-US" sz="2800" b="0" i="1" dirty="0" smtClean="0">
                            <a:solidFill>
                              <a:schemeClr val="bg1"/>
                            </a:solidFill>
                            <a:latin typeface="Cambria Math" panose="02040503050406030204" pitchFamily="18" charset="0"/>
                            <a:ea typeface="Cambria Math" panose="02040503050406030204" pitchFamily="18" charset="0"/>
                            <a:cs typeface="Calibri"/>
                          </a:rPr>
                          <m:t>V</m:t>
                        </m:r>
                        <m:r>
                          <m:rPr>
                            <m:nor/>
                          </m:rPr>
                          <a:rPr lang="en-US" sz="2800" b="0" i="1" dirty="0" smtClean="0">
                            <a:solidFill>
                              <a:schemeClr val="bg1"/>
                            </a:solidFill>
                            <a:latin typeface="Cambria Math" panose="02040503050406030204" pitchFamily="18" charset="0"/>
                            <a:ea typeface="Cambria Math" panose="02040503050406030204" pitchFamily="18" charset="0"/>
                            <a:cs typeface="Calibri"/>
                          </a:rPr>
                          <m:t> </m:t>
                        </m:r>
                        <m:r>
                          <a:rPr lang="en-US" sz="2800" b="0" i="1" dirty="0" smtClean="0">
                            <a:solidFill>
                              <a:schemeClr val="bg1"/>
                            </a:solidFill>
                            <a:latin typeface="Cambria Math" panose="02040503050406030204" pitchFamily="18" charset="0"/>
                            <a:ea typeface="Cambria Math" panose="02040503050406030204" pitchFamily="18" charset="0"/>
                            <a:cs typeface="Calibri"/>
                          </a:rPr>
                          <m:t>× </m:t>
                        </m:r>
                        <m:r>
                          <m:rPr>
                            <m:nor/>
                          </m:rPr>
                          <a:rPr lang="en-GB" sz="2800" i="1" dirty="0">
                            <a:solidFill>
                              <a:schemeClr val="bg1"/>
                            </a:solidFill>
                            <a:latin typeface="Cambria Math" panose="02040503050406030204" pitchFamily="18" charset="0"/>
                            <a:ea typeface="Cambria Math" panose="02040503050406030204" pitchFamily="18" charset="0"/>
                            <a:cs typeface="Calibri"/>
                          </a:rPr>
                          <m:t>I</m:t>
                        </m:r>
                      </m:oMath>
                    </m:oMathPara>
                  </a14:m>
                  <a:endParaRPr lang="en-GB" i="1" dirty="0">
                    <a:solidFill>
                      <a:schemeClr val="bg1"/>
                    </a:solidFill>
                    <a:latin typeface="Cambria Math" panose="02040503050406030204" pitchFamily="18" charset="0"/>
                    <a:ea typeface="Cambria Math" panose="02040503050406030204" pitchFamily="18" charset="0"/>
                    <a:cs typeface="Calibri"/>
                  </a:endParaRPr>
                </a:p>
              </p:txBody>
            </p:sp>
          </mc:Choice>
          <mc:Fallback xmlns="">
            <p:sp>
              <p:nvSpPr>
                <p:cNvPr id="8" name="TextBox 7">
                  <a:extLst>
                    <a:ext uri="{FF2B5EF4-FFF2-40B4-BE49-F238E27FC236}">
                      <a16:creationId xmlns:a16="http://schemas.microsoft.com/office/drawing/2014/main" id="{5D6221ED-7874-4864-AC5C-935113AB8610}"/>
                    </a:ext>
                  </a:extLst>
                </p:cNvPr>
                <p:cNvSpPr txBox="1">
                  <a:spLocks noRot="1" noChangeAspect="1" noMove="1" noResize="1" noEditPoints="1" noAdjustHandles="1" noChangeArrowheads="1" noChangeShapeType="1" noTextEdit="1"/>
                </p:cNvSpPr>
                <p:nvPr/>
              </p:nvSpPr>
              <p:spPr>
                <a:xfrm>
                  <a:off x="6678069" y="2934779"/>
                  <a:ext cx="4785360" cy="1356892"/>
                </a:xfrm>
                <a:prstGeom prst="rect">
                  <a:avLst/>
                </a:prstGeom>
                <a:blipFill>
                  <a:blip r:embed="rId2"/>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69267558-6F67-435F-8641-C2FF4C1A258F}"/>
                </a:ext>
              </a:extLst>
            </p:cNvPr>
            <p:cNvSpPr txBox="1"/>
            <p:nvPr/>
          </p:nvSpPr>
          <p:spPr>
            <a:xfrm>
              <a:off x="7862775" y="2593623"/>
              <a:ext cx="2346960" cy="461665"/>
            </a:xfrm>
            <a:prstGeom prst="rect">
              <a:avLst/>
            </a:prstGeom>
            <a:noFill/>
          </p:spPr>
          <p:txBody>
            <a:bodyPr wrap="square" rtlCol="0">
              <a:spAutoFit/>
            </a:bodyPr>
            <a:lstStyle/>
            <a:p>
              <a:pPr algn="ctr"/>
              <a:r>
                <a:rPr lang="en-US" sz="2400" i="1" dirty="0">
                  <a:solidFill>
                    <a:schemeClr val="bg1"/>
                  </a:solidFill>
                  <a:latin typeface="Tahoma" panose="020B0604030504040204" pitchFamily="34" charset="0"/>
                  <a:ea typeface="Tahoma" panose="020B0604030504040204" pitchFamily="34" charset="0"/>
                  <a:cs typeface="Tahoma" panose="020B0604030504040204" pitchFamily="34" charset="0"/>
                </a:rPr>
                <a:t>Merke!</a:t>
              </a:r>
              <a:endParaRPr lang="en-GB" sz="2400" i="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11" name="TextBox 10">
            <a:extLst>
              <a:ext uri="{FF2B5EF4-FFF2-40B4-BE49-F238E27FC236}">
                <a16:creationId xmlns:a16="http://schemas.microsoft.com/office/drawing/2014/main" id="{684BD95A-461F-4634-A5D8-9CB3BF74D7E8}"/>
              </a:ext>
            </a:extLst>
          </p:cNvPr>
          <p:cNvSpPr txBox="1"/>
          <p:nvPr/>
        </p:nvSpPr>
        <p:spPr>
          <a:xfrm>
            <a:off x="5855035" y="6307097"/>
            <a:ext cx="5193437" cy="461665"/>
          </a:xfrm>
          <a:prstGeom prst="rect">
            <a:avLst/>
          </a:prstGeom>
          <a:noFill/>
        </p:spPr>
        <p:txBody>
          <a:bodyPr wrap="square">
            <a:spAutoFit/>
          </a:bodyPr>
          <a:lstStyle/>
          <a:p>
            <a:r>
              <a:rPr lang="en-US" sz="1200" dirty="0" err="1">
                <a:solidFill>
                  <a:srgbClr val="F36F2C"/>
                </a:solidFill>
                <a:latin typeface="Tahoma" panose="020B0604030504040204" pitchFamily="34" charset="0"/>
                <a:ea typeface="Tahoma" panose="020B0604030504040204" pitchFamily="34" charset="0"/>
                <a:cs typeface="Tahoma" panose="020B0604030504040204" pitchFamily="34" charset="0"/>
              </a:rPr>
              <a:t>Bildquellennachweis</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rgbClr val="F36F2C"/>
                </a:solidFill>
                <a:latin typeface="Tahoma" panose="020B0604030504040204" pitchFamily="34" charset="0"/>
                <a:ea typeface="Tahoma" panose="020B0604030504040204" pitchFamily="34" charset="0"/>
                <a:cs typeface="Tahoma" panose="020B0604030504040204" pitchFamily="34" charset="0"/>
              </a:rPr>
              <a:t>BillC</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rgbClr val="F36F2C"/>
                </a:solidFill>
                <a:latin typeface="Tahoma" panose="020B0604030504040204" pitchFamily="34" charset="0"/>
                <a:ea typeface="Tahoma" panose="020B0604030504040204" pitchFamily="34" charset="0"/>
                <a:cs typeface="Tahoma" panose="020B0604030504040204" pitchFamily="34" charset="0"/>
              </a:rPr>
              <a:t>im</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srgbClr val="F36F2C"/>
                </a:solidFill>
                <a:latin typeface="Tahoma" panose="020B0604030504040204" pitchFamily="34" charset="0"/>
                <a:ea typeface="Tahoma" panose="020B0604030504040204" pitchFamily="34" charset="0"/>
                <a:cs typeface="Tahoma" panose="020B0604030504040204" pitchFamily="34" charset="0"/>
              </a:rPr>
              <a:t>englischsprachigen</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 Wikipedia, CC BY-SA 3.0, </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hlinkClick r:id="rId3"/>
              </a:rPr>
              <a:t>https://tinyurl.com/ye55fpxv</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 </a:t>
            </a:r>
            <a:endParaRPr lang="en-GB" sz="1200" dirty="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grpSp>
        <p:nvGrpSpPr>
          <p:cNvPr id="7" name="Group 6">
            <a:extLst>
              <a:ext uri="{FF2B5EF4-FFF2-40B4-BE49-F238E27FC236}">
                <a16:creationId xmlns:a16="http://schemas.microsoft.com/office/drawing/2014/main" id="{D5494738-1085-90FA-582C-C6AB9DFD0CDE}"/>
              </a:ext>
            </a:extLst>
          </p:cNvPr>
          <p:cNvGrpSpPr/>
          <p:nvPr/>
        </p:nvGrpSpPr>
        <p:grpSpPr>
          <a:xfrm>
            <a:off x="7451829" y="439922"/>
            <a:ext cx="4810542" cy="3137779"/>
            <a:chOff x="7451829" y="439922"/>
            <a:chExt cx="4810542" cy="3137779"/>
          </a:xfrm>
        </p:grpSpPr>
        <p:pic>
          <p:nvPicPr>
            <p:cNvPr id="1026" name="Picture 2">
              <a:extLst>
                <a:ext uri="{FF2B5EF4-FFF2-40B4-BE49-F238E27FC236}">
                  <a16:creationId xmlns:a16="http://schemas.microsoft.com/office/drawing/2014/main" id="{A8A700B1-DEBE-4421-A6CF-98105D6F1F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9169" y="439922"/>
              <a:ext cx="4179347" cy="3137779"/>
            </a:xfrm>
            <a:prstGeom prst="rect">
              <a:avLst/>
            </a:prstGeom>
            <a:noFill/>
            <a:ln w="19050">
              <a:solidFill>
                <a:srgbClr val="F36F2C"/>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3447607-67B2-682E-3059-62F4AA2D8928}"/>
                </a:ext>
              </a:extLst>
            </p:cNvPr>
            <p:cNvSpPr txBox="1"/>
            <p:nvPr/>
          </p:nvSpPr>
          <p:spPr>
            <a:xfrm>
              <a:off x="7451829" y="596574"/>
              <a:ext cx="1154544" cy="261610"/>
            </a:xfrm>
            <a:prstGeom prst="rect">
              <a:avLst/>
            </a:prstGeom>
            <a:solidFill>
              <a:schemeClr val="bg2"/>
            </a:solidFill>
          </p:spPr>
          <p:txBody>
            <a:bodyPr wrap="square" rtlCol="0">
              <a:spAutoFit/>
            </a:bodyPr>
            <a:lstStyle/>
            <a:p>
              <a:r>
                <a:rPr lang="de-DE" sz="1100" dirty="0">
                  <a:solidFill>
                    <a:srgbClr val="FF0000"/>
                  </a:solidFill>
                </a:rPr>
                <a:t>Primärwicklung</a:t>
              </a:r>
              <a:endParaRPr lang="en-US" sz="1100" dirty="0">
                <a:solidFill>
                  <a:srgbClr val="FF0000"/>
                </a:solidFill>
              </a:endParaRPr>
            </a:p>
          </p:txBody>
        </p:sp>
        <p:sp>
          <p:nvSpPr>
            <p:cNvPr id="12" name="TextBox 11">
              <a:extLst>
                <a:ext uri="{FF2B5EF4-FFF2-40B4-BE49-F238E27FC236}">
                  <a16:creationId xmlns:a16="http://schemas.microsoft.com/office/drawing/2014/main" id="{154672DF-EC2D-A620-44B2-83908D770835}"/>
                </a:ext>
              </a:extLst>
            </p:cNvPr>
            <p:cNvSpPr txBox="1"/>
            <p:nvPr/>
          </p:nvSpPr>
          <p:spPr>
            <a:xfrm>
              <a:off x="10415432" y="643628"/>
              <a:ext cx="1266080" cy="261610"/>
            </a:xfrm>
            <a:prstGeom prst="rect">
              <a:avLst/>
            </a:prstGeom>
            <a:solidFill>
              <a:schemeClr val="bg2"/>
            </a:solidFill>
          </p:spPr>
          <p:txBody>
            <a:bodyPr wrap="square" rtlCol="0">
              <a:spAutoFit/>
            </a:bodyPr>
            <a:lstStyle/>
            <a:p>
              <a:r>
                <a:rPr lang="de-DE" sz="1100" dirty="0">
                  <a:solidFill>
                    <a:schemeClr val="accent1"/>
                  </a:solidFill>
                </a:rPr>
                <a:t>Sekundärwicklung</a:t>
              </a:r>
              <a:endParaRPr lang="en-US" sz="1100" dirty="0">
                <a:solidFill>
                  <a:schemeClr val="accent1"/>
                </a:solidFill>
              </a:endParaRPr>
            </a:p>
          </p:txBody>
        </p:sp>
        <p:sp>
          <p:nvSpPr>
            <p:cNvPr id="13" name="TextBox 12">
              <a:extLst>
                <a:ext uri="{FF2B5EF4-FFF2-40B4-BE49-F238E27FC236}">
                  <a16:creationId xmlns:a16="http://schemas.microsoft.com/office/drawing/2014/main" id="{DD6B458C-FD37-B43D-024D-9E35FD0CB8C9}"/>
                </a:ext>
              </a:extLst>
            </p:cNvPr>
            <p:cNvSpPr txBox="1"/>
            <p:nvPr/>
          </p:nvSpPr>
          <p:spPr>
            <a:xfrm>
              <a:off x="7571660" y="870298"/>
              <a:ext cx="767099" cy="215444"/>
            </a:xfrm>
            <a:prstGeom prst="rect">
              <a:avLst/>
            </a:prstGeom>
            <a:solidFill>
              <a:schemeClr val="bg1"/>
            </a:solidFill>
          </p:spPr>
          <p:txBody>
            <a:bodyPr wrap="square" rtlCol="0">
              <a:spAutoFit/>
            </a:bodyPr>
            <a:lstStyle/>
            <a:p>
              <a:r>
                <a:rPr lang="de-DE" sz="800" dirty="0"/>
                <a:t>Windungen</a:t>
              </a:r>
              <a:endParaRPr lang="en-US" sz="800" dirty="0"/>
            </a:p>
          </p:txBody>
        </p:sp>
        <p:sp>
          <p:nvSpPr>
            <p:cNvPr id="14" name="TextBox 13">
              <a:extLst>
                <a:ext uri="{FF2B5EF4-FFF2-40B4-BE49-F238E27FC236}">
                  <a16:creationId xmlns:a16="http://schemas.microsoft.com/office/drawing/2014/main" id="{324C5A8D-C5C0-A800-0BFB-EAD1206C38EA}"/>
                </a:ext>
              </a:extLst>
            </p:cNvPr>
            <p:cNvSpPr txBox="1"/>
            <p:nvPr/>
          </p:nvSpPr>
          <p:spPr>
            <a:xfrm>
              <a:off x="11048472" y="881629"/>
              <a:ext cx="685303" cy="215444"/>
            </a:xfrm>
            <a:prstGeom prst="rect">
              <a:avLst/>
            </a:prstGeom>
            <a:solidFill>
              <a:schemeClr val="bg1"/>
            </a:solidFill>
          </p:spPr>
          <p:txBody>
            <a:bodyPr wrap="square" rtlCol="0">
              <a:spAutoFit/>
            </a:bodyPr>
            <a:lstStyle/>
            <a:p>
              <a:r>
                <a:rPr lang="de-DE" sz="800" dirty="0"/>
                <a:t>Windungen</a:t>
              </a:r>
              <a:endParaRPr lang="en-US" sz="800" dirty="0"/>
            </a:p>
          </p:txBody>
        </p:sp>
        <p:sp>
          <p:nvSpPr>
            <p:cNvPr id="15" name="TextBox 14">
              <a:extLst>
                <a:ext uri="{FF2B5EF4-FFF2-40B4-BE49-F238E27FC236}">
                  <a16:creationId xmlns:a16="http://schemas.microsoft.com/office/drawing/2014/main" id="{947FEC33-2AB8-67AD-D285-F31B47960585}"/>
                </a:ext>
              </a:extLst>
            </p:cNvPr>
            <p:cNvSpPr txBox="1"/>
            <p:nvPr/>
          </p:nvSpPr>
          <p:spPr>
            <a:xfrm>
              <a:off x="7590133" y="1134684"/>
              <a:ext cx="877936" cy="246221"/>
            </a:xfrm>
            <a:prstGeom prst="rect">
              <a:avLst/>
            </a:prstGeom>
            <a:solidFill>
              <a:schemeClr val="bg1"/>
            </a:solidFill>
          </p:spPr>
          <p:txBody>
            <a:bodyPr wrap="square" rtlCol="0">
              <a:spAutoFit/>
            </a:bodyPr>
            <a:lstStyle/>
            <a:p>
              <a:r>
                <a:rPr lang="de-DE" sz="1000" dirty="0"/>
                <a:t>Primärstrom</a:t>
              </a:r>
              <a:endParaRPr lang="en-US" sz="1000" dirty="0"/>
            </a:p>
          </p:txBody>
        </p:sp>
        <p:sp>
          <p:nvSpPr>
            <p:cNvPr id="16" name="TextBox 15">
              <a:extLst>
                <a:ext uri="{FF2B5EF4-FFF2-40B4-BE49-F238E27FC236}">
                  <a16:creationId xmlns:a16="http://schemas.microsoft.com/office/drawing/2014/main" id="{5F41BBBA-90AF-EC7E-0B77-DEF5E5D8A478}"/>
                </a:ext>
              </a:extLst>
            </p:cNvPr>
            <p:cNvSpPr txBox="1"/>
            <p:nvPr/>
          </p:nvSpPr>
          <p:spPr>
            <a:xfrm>
              <a:off x="7557022" y="1813799"/>
              <a:ext cx="1104159" cy="246221"/>
            </a:xfrm>
            <a:prstGeom prst="rect">
              <a:avLst/>
            </a:prstGeom>
            <a:solidFill>
              <a:schemeClr val="bg1"/>
            </a:solidFill>
          </p:spPr>
          <p:txBody>
            <a:bodyPr wrap="square" rtlCol="0">
              <a:spAutoFit/>
            </a:bodyPr>
            <a:lstStyle/>
            <a:p>
              <a:r>
                <a:rPr lang="de-DE" sz="1000" dirty="0"/>
                <a:t>Primärspannung</a:t>
              </a:r>
              <a:endParaRPr lang="en-US" sz="1000" dirty="0"/>
            </a:p>
          </p:txBody>
        </p:sp>
        <p:sp>
          <p:nvSpPr>
            <p:cNvPr id="17" name="TextBox 16">
              <a:extLst>
                <a:ext uri="{FF2B5EF4-FFF2-40B4-BE49-F238E27FC236}">
                  <a16:creationId xmlns:a16="http://schemas.microsoft.com/office/drawing/2014/main" id="{8AF7C90B-F22A-8D03-ED1F-A6307FED8074}"/>
                </a:ext>
              </a:extLst>
            </p:cNvPr>
            <p:cNvSpPr txBox="1"/>
            <p:nvPr/>
          </p:nvSpPr>
          <p:spPr>
            <a:xfrm>
              <a:off x="9107055" y="1097073"/>
              <a:ext cx="1080654" cy="400110"/>
            </a:xfrm>
            <a:prstGeom prst="rect">
              <a:avLst/>
            </a:prstGeom>
            <a:solidFill>
              <a:schemeClr val="bg2"/>
            </a:solidFill>
          </p:spPr>
          <p:txBody>
            <a:bodyPr wrap="square" rtlCol="0">
              <a:spAutoFit/>
            </a:bodyPr>
            <a:lstStyle/>
            <a:p>
              <a:r>
                <a:rPr lang="de-DE" sz="1000" dirty="0"/>
                <a:t>Magnetischer Fluss</a:t>
              </a:r>
              <a:endParaRPr lang="en-US" sz="1000" dirty="0"/>
            </a:p>
          </p:txBody>
        </p:sp>
        <p:sp>
          <p:nvSpPr>
            <p:cNvPr id="18" name="TextBox 17">
              <a:extLst>
                <a:ext uri="{FF2B5EF4-FFF2-40B4-BE49-F238E27FC236}">
                  <a16:creationId xmlns:a16="http://schemas.microsoft.com/office/drawing/2014/main" id="{87B88122-D5EF-82B1-30D9-D5EF4C24B419}"/>
                </a:ext>
              </a:extLst>
            </p:cNvPr>
            <p:cNvSpPr txBox="1"/>
            <p:nvPr/>
          </p:nvSpPr>
          <p:spPr>
            <a:xfrm>
              <a:off x="8746837" y="2941454"/>
              <a:ext cx="1440872" cy="276999"/>
            </a:xfrm>
            <a:prstGeom prst="rect">
              <a:avLst/>
            </a:prstGeom>
            <a:solidFill>
              <a:schemeClr val="bg2"/>
            </a:solidFill>
          </p:spPr>
          <p:txBody>
            <a:bodyPr wrap="square" rtlCol="0">
              <a:spAutoFit/>
            </a:bodyPr>
            <a:lstStyle/>
            <a:p>
              <a:r>
                <a:rPr lang="de-DE" sz="1200" dirty="0"/>
                <a:t>Transformatorkern</a:t>
              </a:r>
              <a:endParaRPr lang="en-US" sz="1200" dirty="0"/>
            </a:p>
          </p:txBody>
        </p:sp>
        <p:sp>
          <p:nvSpPr>
            <p:cNvPr id="19" name="TextBox 18">
              <a:extLst>
                <a:ext uri="{FF2B5EF4-FFF2-40B4-BE49-F238E27FC236}">
                  <a16:creationId xmlns:a16="http://schemas.microsoft.com/office/drawing/2014/main" id="{5B4035DA-285E-7693-B6FA-B264051AE64E}"/>
                </a:ext>
              </a:extLst>
            </p:cNvPr>
            <p:cNvSpPr txBox="1"/>
            <p:nvPr/>
          </p:nvSpPr>
          <p:spPr>
            <a:xfrm>
              <a:off x="10889360" y="1376858"/>
              <a:ext cx="1024139" cy="246221"/>
            </a:xfrm>
            <a:prstGeom prst="rect">
              <a:avLst/>
            </a:prstGeom>
            <a:solidFill>
              <a:schemeClr val="bg1"/>
            </a:solidFill>
          </p:spPr>
          <p:txBody>
            <a:bodyPr wrap="square" rtlCol="0">
              <a:spAutoFit/>
            </a:bodyPr>
            <a:lstStyle/>
            <a:p>
              <a:r>
                <a:rPr lang="de-DE" sz="1000" dirty="0"/>
                <a:t>Sekundärstrom</a:t>
              </a:r>
              <a:endParaRPr lang="en-US" sz="1000" dirty="0"/>
            </a:p>
          </p:txBody>
        </p:sp>
        <p:sp>
          <p:nvSpPr>
            <p:cNvPr id="20" name="TextBox 19">
              <a:extLst>
                <a:ext uri="{FF2B5EF4-FFF2-40B4-BE49-F238E27FC236}">
                  <a16:creationId xmlns:a16="http://schemas.microsoft.com/office/drawing/2014/main" id="{EA77681B-0107-7BF1-4445-202C65B9DE42}"/>
                </a:ext>
              </a:extLst>
            </p:cNvPr>
            <p:cNvSpPr txBox="1"/>
            <p:nvPr/>
          </p:nvSpPr>
          <p:spPr>
            <a:xfrm>
              <a:off x="10844276" y="2069849"/>
              <a:ext cx="1418095" cy="246221"/>
            </a:xfrm>
            <a:prstGeom prst="rect">
              <a:avLst/>
            </a:prstGeom>
            <a:solidFill>
              <a:schemeClr val="bg1"/>
            </a:solidFill>
          </p:spPr>
          <p:txBody>
            <a:bodyPr wrap="square" rtlCol="0">
              <a:spAutoFit/>
            </a:bodyPr>
            <a:lstStyle/>
            <a:p>
              <a:r>
                <a:rPr lang="de-DE" sz="1000" dirty="0"/>
                <a:t>Sekundärspannung</a:t>
              </a:r>
              <a:endParaRPr lang="en-US" sz="1000" dirty="0"/>
            </a:p>
          </p:txBody>
        </p:sp>
      </p:grpSp>
    </p:spTree>
    <p:extLst>
      <p:ext uri="{BB962C8B-B14F-4D97-AF65-F5344CB8AC3E}">
        <p14:creationId xmlns:p14="http://schemas.microsoft.com/office/powerpoint/2010/main" val="427088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1EA23-215C-48E0-9448-8B8B29B01A12}"/>
              </a:ext>
            </a:extLst>
          </p:cNvPr>
          <p:cNvSpPr>
            <a:spLocks noGrp="1"/>
          </p:cNvSpPr>
          <p:nvPr>
            <p:ph type="title"/>
          </p:nvPr>
        </p:nvSpPr>
        <p:spPr/>
        <p:txBody>
          <a:bodyPr/>
          <a:lstStyle/>
          <a:p>
            <a:r>
              <a:rPr lang="en-US" dirty="0" err="1"/>
              <a:t>Poloidale</a:t>
            </a:r>
            <a:r>
              <a:rPr lang="en-US" dirty="0"/>
              <a:t> </a:t>
            </a:r>
            <a:r>
              <a:rPr lang="en-US" dirty="0" err="1"/>
              <a:t>Feldspulen</a:t>
            </a:r>
            <a:endParaRPr lang="en-GB" dirty="0"/>
          </a:p>
        </p:txBody>
      </p:sp>
      <p:sp>
        <p:nvSpPr>
          <p:cNvPr id="3" name="Content Placeholder 2">
            <a:extLst>
              <a:ext uri="{FF2B5EF4-FFF2-40B4-BE49-F238E27FC236}">
                <a16:creationId xmlns:a16="http://schemas.microsoft.com/office/drawing/2014/main" id="{382D535B-1BE1-4FD4-BE11-B48C12F2853A}"/>
              </a:ext>
            </a:extLst>
          </p:cNvPr>
          <p:cNvSpPr>
            <a:spLocks noGrp="1"/>
          </p:cNvSpPr>
          <p:nvPr>
            <p:ph idx="1"/>
          </p:nvPr>
        </p:nvSpPr>
        <p:spPr/>
        <p:txBody>
          <a:bodyPr>
            <a:normAutofit/>
          </a:bodyPr>
          <a:lstStyle/>
          <a:p>
            <a:r>
              <a:rPr lang="en-US" sz="3200" dirty="0" err="1"/>
              <a:t>Tragen</a:t>
            </a:r>
            <a:r>
              <a:rPr lang="en-US" sz="3200" dirty="0"/>
              <a:t> </a:t>
            </a:r>
            <a:r>
              <a:rPr lang="en-US" sz="3200" dirty="0" err="1"/>
              <a:t>zur</a:t>
            </a:r>
            <a:r>
              <a:rPr lang="en-US" sz="3200" dirty="0"/>
              <a:t> </a:t>
            </a:r>
            <a:r>
              <a:rPr lang="en-US" sz="3200" dirty="0" err="1"/>
              <a:t>Stabilisierung</a:t>
            </a:r>
            <a:r>
              <a:rPr lang="en-US" sz="3200" dirty="0"/>
              <a:t> von Form </a:t>
            </a:r>
            <a:br>
              <a:rPr lang="en-US" sz="3200" dirty="0"/>
            </a:br>
            <a:r>
              <a:rPr lang="en-US" sz="3200" dirty="0"/>
              <a:t>und Position des Plasmas </a:t>
            </a:r>
            <a:r>
              <a:rPr lang="en-US" sz="3200" dirty="0" err="1"/>
              <a:t>bei</a:t>
            </a:r>
            <a:endParaRPr lang="en-US" sz="3200" dirty="0">
              <a:solidFill>
                <a:srgbClr val="F36F2C"/>
              </a:solidFill>
            </a:endParaRPr>
          </a:p>
          <a:p>
            <a:pPr lvl="1"/>
            <a:r>
              <a:rPr lang="en-GB" dirty="0" err="1">
                <a:solidFill>
                  <a:schemeClr val="bg1"/>
                </a:solidFill>
              </a:rPr>
              <a:t>Werden</a:t>
            </a:r>
            <a:r>
              <a:rPr lang="en-GB" dirty="0">
                <a:solidFill>
                  <a:schemeClr val="bg1"/>
                </a:solidFill>
              </a:rPr>
              <a:t> </a:t>
            </a:r>
            <a:r>
              <a:rPr lang="en-GB" dirty="0" err="1">
                <a:solidFill>
                  <a:schemeClr val="bg1"/>
                </a:solidFill>
              </a:rPr>
              <a:t>benötigt</a:t>
            </a:r>
            <a:r>
              <a:rPr lang="en-GB" dirty="0">
                <a:solidFill>
                  <a:schemeClr val="bg1"/>
                </a:solidFill>
              </a:rPr>
              <a:t>, um das Plasma </a:t>
            </a:r>
            <a:br>
              <a:rPr lang="en-GB" dirty="0">
                <a:solidFill>
                  <a:schemeClr val="bg1"/>
                </a:solidFill>
              </a:rPr>
            </a:br>
            <a:r>
              <a:rPr lang="en-GB" dirty="0" err="1">
                <a:solidFill>
                  <a:schemeClr val="bg1"/>
                </a:solidFill>
              </a:rPr>
              <a:t>zu</a:t>
            </a:r>
            <a:r>
              <a:rPr lang="en-GB" dirty="0">
                <a:solidFill>
                  <a:schemeClr val="bg1"/>
                </a:solidFill>
              </a:rPr>
              <a:t> </a:t>
            </a:r>
            <a:r>
              <a:rPr lang="en-GB" dirty="0" err="1">
                <a:solidFill>
                  <a:schemeClr val="bg1"/>
                </a:solidFill>
              </a:rPr>
              <a:t>stabilisieren</a:t>
            </a:r>
            <a:endParaRPr lang="en-GB" dirty="0">
              <a:solidFill>
                <a:schemeClr val="bg1"/>
              </a:solidFill>
            </a:endParaRPr>
          </a:p>
          <a:p>
            <a:pPr lvl="1"/>
            <a:endParaRPr lang="en-GB" dirty="0">
              <a:solidFill>
                <a:schemeClr val="bg1"/>
              </a:solidFill>
            </a:endParaRPr>
          </a:p>
          <a:p>
            <a:r>
              <a:rPr lang="en-GB" sz="2800" dirty="0">
                <a:solidFill>
                  <a:schemeClr val="bg1"/>
                </a:solidFill>
              </a:rPr>
              <a:t>Sie </a:t>
            </a:r>
            <a:r>
              <a:rPr lang="en-GB" sz="2800" dirty="0" err="1">
                <a:solidFill>
                  <a:schemeClr val="bg1"/>
                </a:solidFill>
              </a:rPr>
              <a:t>werden</a:t>
            </a:r>
            <a:r>
              <a:rPr lang="en-GB" sz="2800" dirty="0">
                <a:solidFill>
                  <a:schemeClr val="bg1"/>
                </a:solidFill>
              </a:rPr>
              <a:t> also </a:t>
            </a:r>
            <a:r>
              <a:rPr lang="en-GB" sz="2800" dirty="0" err="1">
                <a:solidFill>
                  <a:schemeClr val="bg1"/>
                </a:solidFill>
              </a:rPr>
              <a:t>nicht</a:t>
            </a:r>
            <a:r>
              <a:rPr lang="en-GB" sz="2800" dirty="0">
                <a:solidFill>
                  <a:schemeClr val="bg1"/>
                </a:solidFill>
              </a:rPr>
              <a:t> </a:t>
            </a:r>
            <a:r>
              <a:rPr lang="en-GB" sz="2800" dirty="0" err="1">
                <a:solidFill>
                  <a:schemeClr val="bg1"/>
                </a:solidFill>
              </a:rPr>
              <a:t>benötigt</a:t>
            </a:r>
            <a:r>
              <a:rPr lang="en-GB" sz="2800" dirty="0">
                <a:solidFill>
                  <a:schemeClr val="bg1"/>
                </a:solidFill>
              </a:rPr>
              <a:t>, um </a:t>
            </a:r>
            <a:r>
              <a:rPr lang="en-GB" sz="2800" dirty="0" err="1">
                <a:solidFill>
                  <a:schemeClr val="bg1"/>
                </a:solidFill>
              </a:rPr>
              <a:t>ein</a:t>
            </a:r>
            <a:r>
              <a:rPr lang="en-GB" sz="2800" dirty="0">
                <a:solidFill>
                  <a:schemeClr val="bg1"/>
                </a:solidFill>
              </a:rPr>
              <a:t> </a:t>
            </a:r>
            <a:r>
              <a:rPr lang="en-GB" sz="2800" dirty="0" err="1">
                <a:solidFill>
                  <a:schemeClr val="bg1"/>
                </a:solidFill>
              </a:rPr>
              <a:t>Poloidalfeld</a:t>
            </a:r>
            <a:r>
              <a:rPr lang="en-GB" sz="2800" dirty="0">
                <a:solidFill>
                  <a:schemeClr val="bg1"/>
                </a:solidFill>
              </a:rPr>
              <a:t> </a:t>
            </a:r>
            <a:r>
              <a:rPr lang="en-GB" sz="2800" dirty="0" err="1">
                <a:solidFill>
                  <a:schemeClr val="bg1"/>
                </a:solidFill>
              </a:rPr>
              <a:t>zu</a:t>
            </a:r>
            <a:r>
              <a:rPr lang="en-GB" sz="2800" dirty="0">
                <a:solidFill>
                  <a:schemeClr val="bg1"/>
                </a:solidFill>
              </a:rPr>
              <a:t> </a:t>
            </a:r>
            <a:r>
              <a:rPr lang="en-GB" sz="2800" dirty="0" err="1">
                <a:solidFill>
                  <a:schemeClr val="bg1"/>
                </a:solidFill>
              </a:rPr>
              <a:t>erzeugen</a:t>
            </a:r>
            <a:r>
              <a:rPr lang="en-GB" sz="2800" dirty="0">
                <a:solidFill>
                  <a:schemeClr val="bg1"/>
                </a:solidFill>
              </a:rPr>
              <a:t>!</a:t>
            </a:r>
          </a:p>
          <a:p>
            <a:pPr marL="0" indent="0">
              <a:buNone/>
            </a:pPr>
            <a:r>
              <a:rPr lang="en-GB" sz="2400" dirty="0">
                <a:solidFill>
                  <a:schemeClr val="bg1"/>
                </a:solidFill>
              </a:rPr>
              <a:t>  (Das </a:t>
            </a:r>
            <a:r>
              <a:rPr lang="en-GB" sz="2400" dirty="0" err="1">
                <a:solidFill>
                  <a:schemeClr val="bg1"/>
                </a:solidFill>
              </a:rPr>
              <a:t>Poloidalfeld</a:t>
            </a:r>
            <a:r>
              <a:rPr lang="en-GB" sz="2400" dirty="0">
                <a:solidFill>
                  <a:schemeClr val="bg1"/>
                </a:solidFill>
              </a:rPr>
              <a:t> </a:t>
            </a:r>
            <a:r>
              <a:rPr lang="en-GB" sz="2400" dirty="0" err="1">
                <a:solidFill>
                  <a:schemeClr val="bg1"/>
                </a:solidFill>
              </a:rPr>
              <a:t>wird</a:t>
            </a:r>
            <a:r>
              <a:rPr lang="en-GB" sz="2400" dirty="0">
                <a:solidFill>
                  <a:schemeClr val="bg1"/>
                </a:solidFill>
              </a:rPr>
              <a:t> </a:t>
            </a:r>
            <a:r>
              <a:rPr lang="en-GB" sz="2400" dirty="0" err="1">
                <a:solidFill>
                  <a:schemeClr val="bg1"/>
                </a:solidFill>
              </a:rPr>
              <a:t>mittels</a:t>
            </a:r>
            <a:r>
              <a:rPr lang="en-GB" sz="2400" dirty="0">
                <a:solidFill>
                  <a:schemeClr val="bg1"/>
                </a:solidFill>
              </a:rPr>
              <a:t> </a:t>
            </a:r>
            <a:r>
              <a:rPr lang="en-GB" sz="2400" dirty="0" err="1">
                <a:solidFill>
                  <a:schemeClr val="bg1"/>
                </a:solidFill>
              </a:rPr>
              <a:t>magnetischer</a:t>
            </a:r>
            <a:r>
              <a:rPr lang="en-GB" sz="2400" dirty="0">
                <a:solidFill>
                  <a:schemeClr val="bg1"/>
                </a:solidFill>
              </a:rPr>
              <a:t> </a:t>
            </a:r>
            <a:r>
              <a:rPr lang="en-GB" sz="2400" dirty="0" err="1">
                <a:solidFill>
                  <a:schemeClr val="bg1"/>
                </a:solidFill>
              </a:rPr>
              <a:t>Induktion</a:t>
            </a:r>
            <a:r>
              <a:rPr lang="en-GB" sz="2400" dirty="0">
                <a:solidFill>
                  <a:schemeClr val="bg1"/>
                </a:solidFill>
              </a:rPr>
              <a:t> </a:t>
            </a:r>
            <a:r>
              <a:rPr lang="en-GB" sz="2400" dirty="0" err="1">
                <a:solidFill>
                  <a:schemeClr val="bg1"/>
                </a:solidFill>
              </a:rPr>
              <a:t>vom</a:t>
            </a:r>
            <a:r>
              <a:rPr lang="en-GB" sz="2400" dirty="0">
                <a:solidFill>
                  <a:schemeClr val="bg1"/>
                </a:solidFill>
              </a:rPr>
              <a:t> </a:t>
            </a:r>
            <a:r>
              <a:rPr lang="en-GB" sz="2400" dirty="0" err="1">
                <a:solidFill>
                  <a:schemeClr val="bg1"/>
                </a:solidFill>
              </a:rPr>
              <a:t>zentralen</a:t>
            </a:r>
            <a:r>
              <a:rPr lang="en-GB" sz="2400" dirty="0">
                <a:solidFill>
                  <a:schemeClr val="bg1"/>
                </a:solidFill>
              </a:rPr>
              <a:t> Solenoid </a:t>
            </a:r>
            <a:r>
              <a:rPr lang="en-GB" sz="2400" dirty="0" err="1">
                <a:solidFill>
                  <a:schemeClr val="bg1"/>
                </a:solidFill>
              </a:rPr>
              <a:t>erzeugt</a:t>
            </a:r>
            <a:r>
              <a:rPr lang="en-GB" sz="2400" dirty="0">
                <a:solidFill>
                  <a:schemeClr val="bg1"/>
                </a:solidFill>
              </a:rPr>
              <a:t>)</a:t>
            </a:r>
          </a:p>
        </p:txBody>
      </p:sp>
      <p:sp>
        <p:nvSpPr>
          <p:cNvPr id="4" name="Footer Placeholder 3">
            <a:extLst>
              <a:ext uri="{FF2B5EF4-FFF2-40B4-BE49-F238E27FC236}">
                <a16:creationId xmlns:a16="http://schemas.microsoft.com/office/drawing/2014/main" id="{4B1164DE-AAAD-41C1-A208-38518AD7DF6B}"/>
              </a:ext>
            </a:extLst>
          </p:cNvPr>
          <p:cNvSpPr>
            <a:spLocks noGrp="1"/>
          </p:cNvSpPr>
          <p:nvPr>
            <p:ph type="ftr" sz="quarter" idx="11"/>
          </p:nvPr>
        </p:nvSpPr>
        <p:spPr>
          <a:xfrm>
            <a:off x="838201" y="6311900"/>
            <a:ext cx="2743200" cy="365125"/>
          </a:xfrm>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EE3EEEA6-58B4-434B-9644-C7B8083423BD}"/>
              </a:ext>
            </a:extLst>
          </p:cNvPr>
          <p:cNvSpPr>
            <a:spLocks noGrp="1"/>
          </p:cNvSpPr>
          <p:nvPr>
            <p:ph type="sldNum" sz="quarter" idx="12"/>
          </p:nvPr>
        </p:nvSpPr>
        <p:spPr/>
        <p:txBody>
          <a:bodyPr/>
          <a:lstStyle/>
          <a:p>
            <a:fld id="{607FDA0D-75C2-4509-B589-D4A45AB8915E}" type="slidenum">
              <a:rPr lang="en-GB" smtClean="0"/>
              <a:t>45</a:t>
            </a:fld>
            <a:endParaRPr lang="en-GB"/>
          </a:p>
        </p:txBody>
      </p:sp>
      <p:sp>
        <p:nvSpPr>
          <p:cNvPr id="8" name="TextBox 7">
            <a:extLst>
              <a:ext uri="{FF2B5EF4-FFF2-40B4-BE49-F238E27FC236}">
                <a16:creationId xmlns:a16="http://schemas.microsoft.com/office/drawing/2014/main" id="{22C58C6B-2230-452E-AEA4-C159D9610412}"/>
              </a:ext>
            </a:extLst>
          </p:cNvPr>
          <p:cNvSpPr txBox="1"/>
          <p:nvPr/>
        </p:nvSpPr>
        <p:spPr>
          <a:xfrm>
            <a:off x="5743853" y="6354374"/>
            <a:ext cx="5300058" cy="276999"/>
          </a:xfrm>
          <a:prstGeom prst="rect">
            <a:avLst/>
          </a:prstGeom>
          <a:noFill/>
        </p:spPr>
        <p:txBody>
          <a:bodyPr wrap="square">
            <a:spAutoFit/>
          </a:bodyPr>
          <a:lstStyle/>
          <a:p>
            <a:r>
              <a:rPr lang="en-US" sz="1200" dirty="0" err="1">
                <a:solidFill>
                  <a:srgbClr val="F36F2C"/>
                </a:solidFill>
                <a:latin typeface="Tahoma" panose="020B0604030504040204" pitchFamily="34" charset="0"/>
                <a:ea typeface="Tahoma" panose="020B0604030504040204" pitchFamily="34" charset="0"/>
                <a:cs typeface="Tahoma" panose="020B0604030504040204" pitchFamily="34" charset="0"/>
              </a:rPr>
              <a:t>Bildquellennachweis</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 S. Li et al. </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hlinkClick r:id="rId2"/>
              </a:rPr>
              <a:t>https://tinyurl.com/4ybcpw65</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 (CC BY 4.0)</a:t>
            </a:r>
            <a:endParaRPr lang="en-GB" sz="1200" dirty="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grpSp>
        <p:nvGrpSpPr>
          <p:cNvPr id="7" name="Group 6">
            <a:extLst>
              <a:ext uri="{FF2B5EF4-FFF2-40B4-BE49-F238E27FC236}">
                <a16:creationId xmlns:a16="http://schemas.microsoft.com/office/drawing/2014/main" id="{9132ACC4-2107-7655-4620-A1E149782FCE}"/>
              </a:ext>
            </a:extLst>
          </p:cNvPr>
          <p:cNvGrpSpPr>
            <a:grpSpLocks noChangeAspect="1"/>
          </p:cNvGrpSpPr>
          <p:nvPr/>
        </p:nvGrpSpPr>
        <p:grpSpPr>
          <a:xfrm>
            <a:off x="7886129" y="171720"/>
            <a:ext cx="4004976" cy="2750987"/>
            <a:chOff x="7395643" y="2392872"/>
            <a:chExt cx="4794137" cy="3361697"/>
          </a:xfrm>
        </p:grpSpPr>
        <p:pic>
          <p:nvPicPr>
            <p:cNvPr id="9" name="Afbeelding 5">
              <a:extLst>
                <a:ext uri="{FF2B5EF4-FFF2-40B4-BE49-F238E27FC236}">
                  <a16:creationId xmlns:a16="http://schemas.microsoft.com/office/drawing/2014/main" id="{463725F7-B2D1-3B86-1715-499D1A5C8726}"/>
                </a:ext>
              </a:extLst>
            </p:cNvPr>
            <p:cNvPicPr>
              <a:picLocks noChangeAspect="1"/>
            </p:cNvPicPr>
            <p:nvPr/>
          </p:nvPicPr>
          <p:blipFill>
            <a:blip r:embed="rId3"/>
            <a:stretch>
              <a:fillRect/>
            </a:stretch>
          </p:blipFill>
          <p:spPr>
            <a:xfrm>
              <a:off x="7395643" y="2392872"/>
              <a:ext cx="4517643" cy="3294529"/>
            </a:xfrm>
            <a:prstGeom prst="rect">
              <a:avLst/>
            </a:prstGeom>
            <a:ln w="19050">
              <a:solidFill>
                <a:srgbClr val="F36F2C"/>
              </a:solidFill>
            </a:ln>
          </p:spPr>
        </p:pic>
        <p:sp>
          <p:nvSpPr>
            <p:cNvPr id="10" name="TextBox 9">
              <a:extLst>
                <a:ext uri="{FF2B5EF4-FFF2-40B4-BE49-F238E27FC236}">
                  <a16:creationId xmlns:a16="http://schemas.microsoft.com/office/drawing/2014/main" id="{3D9CEF6D-A669-3056-DAAE-47CD436ABE5C}"/>
                </a:ext>
              </a:extLst>
            </p:cNvPr>
            <p:cNvSpPr txBox="1"/>
            <p:nvPr/>
          </p:nvSpPr>
          <p:spPr>
            <a:xfrm>
              <a:off x="7421732" y="2545708"/>
              <a:ext cx="1589103" cy="261610"/>
            </a:xfrm>
            <a:prstGeom prst="rect">
              <a:avLst/>
            </a:prstGeom>
            <a:solidFill>
              <a:schemeClr val="bg2"/>
            </a:solidFill>
          </p:spPr>
          <p:txBody>
            <a:bodyPr wrap="square" rtlCol="0">
              <a:spAutoFit/>
            </a:bodyPr>
            <a:lstStyle/>
            <a:p>
              <a:r>
                <a:rPr lang="de-DE" sz="1100" dirty="0"/>
                <a:t>Poloidales Magnetfeld</a:t>
              </a:r>
              <a:endParaRPr lang="en-US" sz="1100" dirty="0"/>
            </a:p>
          </p:txBody>
        </p:sp>
        <p:sp>
          <p:nvSpPr>
            <p:cNvPr id="11" name="TextBox 10">
              <a:extLst>
                <a:ext uri="{FF2B5EF4-FFF2-40B4-BE49-F238E27FC236}">
                  <a16:creationId xmlns:a16="http://schemas.microsoft.com/office/drawing/2014/main" id="{6347C225-47D2-F36A-E6BF-A0D6A7461473}"/>
                </a:ext>
              </a:extLst>
            </p:cNvPr>
            <p:cNvSpPr txBox="1"/>
            <p:nvPr/>
          </p:nvSpPr>
          <p:spPr>
            <a:xfrm>
              <a:off x="9010835" y="2392872"/>
              <a:ext cx="1287262" cy="261610"/>
            </a:xfrm>
            <a:prstGeom prst="rect">
              <a:avLst/>
            </a:prstGeom>
            <a:solidFill>
              <a:schemeClr val="bg2"/>
            </a:solidFill>
          </p:spPr>
          <p:txBody>
            <a:bodyPr wrap="square" rtlCol="0">
              <a:spAutoFit/>
            </a:bodyPr>
            <a:lstStyle/>
            <a:p>
              <a:r>
                <a:rPr lang="de-DE" sz="1100" dirty="0"/>
                <a:t>Zentraler Solenoid</a:t>
              </a:r>
              <a:endParaRPr lang="en-US" sz="1100" dirty="0"/>
            </a:p>
          </p:txBody>
        </p:sp>
        <p:sp>
          <p:nvSpPr>
            <p:cNvPr id="12" name="TextBox 11">
              <a:extLst>
                <a:ext uri="{FF2B5EF4-FFF2-40B4-BE49-F238E27FC236}">
                  <a16:creationId xmlns:a16="http://schemas.microsoft.com/office/drawing/2014/main" id="{FE236511-99DF-4A99-BC31-F06E0E670499}"/>
                </a:ext>
              </a:extLst>
            </p:cNvPr>
            <p:cNvSpPr txBox="1"/>
            <p:nvPr/>
          </p:nvSpPr>
          <p:spPr>
            <a:xfrm>
              <a:off x="9812128" y="2697182"/>
              <a:ext cx="2377652" cy="319687"/>
            </a:xfrm>
            <a:prstGeom prst="rect">
              <a:avLst/>
            </a:prstGeom>
            <a:solidFill>
              <a:schemeClr val="bg2"/>
            </a:solidFill>
          </p:spPr>
          <p:txBody>
            <a:bodyPr wrap="square" rtlCol="0">
              <a:spAutoFit/>
            </a:bodyPr>
            <a:lstStyle/>
            <a:p>
              <a:r>
                <a:rPr lang="de-DE" sz="1100" dirty="0"/>
                <a:t>Äußere poloidale Feldspulen</a:t>
              </a:r>
              <a:endParaRPr lang="en-US" sz="1100" dirty="0"/>
            </a:p>
          </p:txBody>
        </p:sp>
        <p:sp>
          <p:nvSpPr>
            <p:cNvPr id="13" name="TextBox 12">
              <a:extLst>
                <a:ext uri="{FF2B5EF4-FFF2-40B4-BE49-F238E27FC236}">
                  <a16:creationId xmlns:a16="http://schemas.microsoft.com/office/drawing/2014/main" id="{5DCDE3D7-A8D3-EE29-4E39-CBE51BD098FF}"/>
                </a:ext>
              </a:extLst>
            </p:cNvPr>
            <p:cNvSpPr txBox="1"/>
            <p:nvPr/>
          </p:nvSpPr>
          <p:spPr>
            <a:xfrm>
              <a:off x="7421733" y="5370766"/>
              <a:ext cx="2187490" cy="338492"/>
            </a:xfrm>
            <a:prstGeom prst="rect">
              <a:avLst/>
            </a:prstGeom>
            <a:solidFill>
              <a:schemeClr val="bg2"/>
            </a:solidFill>
          </p:spPr>
          <p:txBody>
            <a:bodyPr wrap="square" rtlCol="0">
              <a:spAutoFit/>
            </a:bodyPr>
            <a:lstStyle/>
            <a:p>
              <a:r>
                <a:rPr lang="de-DE" sz="1200" dirty="0"/>
                <a:t>Elektrischer Plasmastrom</a:t>
              </a:r>
              <a:endParaRPr lang="en-US" sz="1200" dirty="0"/>
            </a:p>
          </p:txBody>
        </p:sp>
        <p:sp>
          <p:nvSpPr>
            <p:cNvPr id="14" name="TextBox 13">
              <a:extLst>
                <a:ext uri="{FF2B5EF4-FFF2-40B4-BE49-F238E27FC236}">
                  <a16:creationId xmlns:a16="http://schemas.microsoft.com/office/drawing/2014/main" id="{D2B860AB-A00C-BED8-F98C-776BEA1530C1}"/>
                </a:ext>
              </a:extLst>
            </p:cNvPr>
            <p:cNvSpPr txBox="1"/>
            <p:nvPr/>
          </p:nvSpPr>
          <p:spPr>
            <a:xfrm>
              <a:off x="8455108" y="5153861"/>
              <a:ext cx="2938508" cy="261610"/>
            </a:xfrm>
            <a:prstGeom prst="rect">
              <a:avLst/>
            </a:prstGeom>
            <a:noFill/>
          </p:spPr>
          <p:txBody>
            <a:bodyPr wrap="square" rtlCol="0">
              <a:spAutoFit/>
            </a:bodyPr>
            <a:lstStyle/>
            <a:p>
              <a:r>
                <a:rPr lang="de-DE" sz="1100" dirty="0">
                  <a:highlight>
                    <a:srgbClr val="C0C0C0"/>
                  </a:highlight>
                </a:rPr>
                <a:t>Spiralförmiges Magnetfeld</a:t>
              </a:r>
              <a:endParaRPr lang="en-US" sz="1100" dirty="0">
                <a:highlight>
                  <a:srgbClr val="C0C0C0"/>
                </a:highlight>
              </a:endParaRPr>
            </a:p>
          </p:txBody>
        </p:sp>
        <p:sp>
          <p:nvSpPr>
            <p:cNvPr id="15" name="TextBox 14">
              <a:extLst>
                <a:ext uri="{FF2B5EF4-FFF2-40B4-BE49-F238E27FC236}">
                  <a16:creationId xmlns:a16="http://schemas.microsoft.com/office/drawing/2014/main" id="{B2BA8977-89CC-59F8-8EC7-92E0BE595BA8}"/>
                </a:ext>
              </a:extLst>
            </p:cNvPr>
            <p:cNvSpPr txBox="1"/>
            <p:nvPr/>
          </p:nvSpPr>
          <p:spPr>
            <a:xfrm>
              <a:off x="9812127" y="5416077"/>
              <a:ext cx="2377653" cy="338492"/>
            </a:xfrm>
            <a:prstGeom prst="rect">
              <a:avLst/>
            </a:prstGeom>
            <a:solidFill>
              <a:schemeClr val="bg2"/>
            </a:solidFill>
          </p:spPr>
          <p:txBody>
            <a:bodyPr wrap="square" rtlCol="0">
              <a:spAutoFit/>
            </a:bodyPr>
            <a:lstStyle/>
            <a:p>
              <a:r>
                <a:rPr lang="de-DE" sz="1200" dirty="0"/>
                <a:t>Toroidales Magnetfeld</a:t>
              </a:r>
              <a:endParaRPr lang="en-US" sz="1200" dirty="0"/>
            </a:p>
          </p:txBody>
        </p:sp>
        <p:sp>
          <p:nvSpPr>
            <p:cNvPr id="16" name="TextBox 15">
              <a:extLst>
                <a:ext uri="{FF2B5EF4-FFF2-40B4-BE49-F238E27FC236}">
                  <a16:creationId xmlns:a16="http://schemas.microsoft.com/office/drawing/2014/main" id="{398A3441-B4AD-F519-4152-4E6F59768CA2}"/>
                </a:ext>
              </a:extLst>
            </p:cNvPr>
            <p:cNvSpPr txBox="1"/>
            <p:nvPr/>
          </p:nvSpPr>
          <p:spPr>
            <a:xfrm>
              <a:off x="10520039" y="5112123"/>
              <a:ext cx="1669741" cy="338492"/>
            </a:xfrm>
            <a:prstGeom prst="rect">
              <a:avLst/>
            </a:prstGeom>
            <a:solidFill>
              <a:schemeClr val="bg2"/>
            </a:solidFill>
          </p:spPr>
          <p:txBody>
            <a:bodyPr wrap="square" rtlCol="0">
              <a:spAutoFit/>
            </a:bodyPr>
            <a:lstStyle/>
            <a:p>
              <a:r>
                <a:rPr lang="de-DE" sz="1200" dirty="0"/>
                <a:t>Toroidalfeldspule</a:t>
              </a:r>
              <a:endParaRPr lang="en-US" sz="1200" dirty="0"/>
            </a:p>
          </p:txBody>
        </p:sp>
      </p:grpSp>
    </p:spTree>
    <p:extLst>
      <p:ext uri="{BB962C8B-B14F-4D97-AF65-F5344CB8AC3E}">
        <p14:creationId xmlns:p14="http://schemas.microsoft.com/office/powerpoint/2010/main" val="39679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62018-E82C-4372-A5E1-073C539EA9F8}"/>
              </a:ext>
            </a:extLst>
          </p:cNvPr>
          <p:cNvSpPr>
            <a:spLocks noGrp="1"/>
          </p:cNvSpPr>
          <p:nvPr>
            <p:ph type="title"/>
          </p:nvPr>
        </p:nvSpPr>
        <p:spPr/>
        <p:txBody>
          <a:bodyPr/>
          <a:lstStyle/>
          <a:p>
            <a:r>
              <a:rPr lang="en-US" dirty="0" err="1"/>
              <a:t>Unterrichtsübung</a:t>
            </a:r>
            <a:r>
              <a:rPr lang="en-US" dirty="0"/>
              <a:t> 1.8</a:t>
            </a:r>
            <a:endParaRPr lang="en-GB" dirty="0"/>
          </a:p>
        </p:txBody>
      </p:sp>
      <p:sp>
        <p:nvSpPr>
          <p:cNvPr id="3" name="Content Placeholder 2">
            <a:extLst>
              <a:ext uri="{FF2B5EF4-FFF2-40B4-BE49-F238E27FC236}">
                <a16:creationId xmlns:a16="http://schemas.microsoft.com/office/drawing/2014/main" id="{7C4AC842-A4B5-4D39-BD98-7EE78B46EA4D}"/>
              </a:ext>
            </a:extLst>
          </p:cNvPr>
          <p:cNvSpPr>
            <a:spLocks noGrp="1"/>
          </p:cNvSpPr>
          <p:nvPr>
            <p:ph idx="1"/>
          </p:nvPr>
        </p:nvSpPr>
        <p:spPr/>
        <p:txBody>
          <a:bodyPr/>
          <a:lstStyle/>
          <a:p>
            <a:pPr>
              <a:buNone/>
            </a:pPr>
            <a:endParaRPr lang="en-GB" sz="2800" dirty="0">
              <a:ea typeface="+mn-lt"/>
              <a:cs typeface="+mn-lt"/>
            </a:endParaRPr>
          </a:p>
          <a:p>
            <a:pPr>
              <a:buNone/>
            </a:pPr>
            <a:endParaRPr lang="en-GB" sz="2800" dirty="0">
              <a:ea typeface="+mn-lt"/>
              <a:cs typeface="+mn-lt"/>
            </a:endParaRPr>
          </a:p>
          <a:p>
            <a:pPr>
              <a:buNone/>
            </a:pPr>
            <a:endParaRPr lang="en-GB" sz="2800" dirty="0">
              <a:ea typeface="+mn-lt"/>
              <a:cs typeface="+mn-lt"/>
            </a:endParaRPr>
          </a:p>
          <a:p>
            <a:pPr marL="457200" indent="-457200">
              <a:buFont typeface="+mj-lt"/>
              <a:buAutoNum type="alphaLcParenR"/>
            </a:pPr>
            <a:r>
              <a:rPr lang="en-GB" sz="2800" dirty="0">
                <a:ea typeface="+mn-lt"/>
                <a:cs typeface="+mn-lt"/>
              </a:rPr>
              <a:t>Wie </a:t>
            </a:r>
            <a:r>
              <a:rPr lang="en-GB" sz="2800" dirty="0" err="1">
                <a:ea typeface="+mn-lt"/>
                <a:cs typeface="+mn-lt"/>
              </a:rPr>
              <a:t>führt</a:t>
            </a:r>
            <a:r>
              <a:rPr lang="en-GB" sz="2800" dirty="0">
                <a:ea typeface="+mn-lt"/>
                <a:cs typeface="+mn-lt"/>
              </a:rPr>
              <a:t> </a:t>
            </a:r>
            <a:r>
              <a:rPr lang="en-GB" sz="2800" dirty="0" err="1">
                <a:ea typeface="+mn-lt"/>
                <a:cs typeface="+mn-lt"/>
              </a:rPr>
              <a:t>magnetische</a:t>
            </a:r>
            <a:r>
              <a:rPr lang="en-GB" sz="2800" dirty="0">
                <a:ea typeface="+mn-lt"/>
                <a:cs typeface="+mn-lt"/>
              </a:rPr>
              <a:t> </a:t>
            </a:r>
            <a:r>
              <a:rPr lang="en-GB" sz="2800" dirty="0" err="1">
                <a:ea typeface="+mn-lt"/>
                <a:cs typeface="+mn-lt"/>
              </a:rPr>
              <a:t>Induktion</a:t>
            </a:r>
            <a:r>
              <a:rPr lang="en-GB" sz="2800" dirty="0">
                <a:ea typeface="+mn-lt"/>
                <a:cs typeface="+mn-lt"/>
              </a:rPr>
              <a:t> </a:t>
            </a:r>
            <a:r>
              <a:rPr lang="en-GB" sz="2800" dirty="0" err="1">
                <a:ea typeface="+mn-lt"/>
                <a:cs typeface="+mn-lt"/>
              </a:rPr>
              <a:t>zu</a:t>
            </a:r>
            <a:r>
              <a:rPr lang="en-GB" sz="2800" dirty="0">
                <a:ea typeface="+mn-lt"/>
                <a:cs typeface="+mn-lt"/>
              </a:rPr>
              <a:t> </a:t>
            </a:r>
            <a:r>
              <a:rPr lang="en-GB" sz="2800" dirty="0" err="1">
                <a:ea typeface="+mn-lt"/>
                <a:cs typeface="+mn-lt"/>
              </a:rPr>
              <a:t>gepulstem</a:t>
            </a:r>
            <a:r>
              <a:rPr lang="en-GB" sz="2800" dirty="0">
                <a:ea typeface="+mn-lt"/>
                <a:cs typeface="+mn-lt"/>
              </a:rPr>
              <a:t> </a:t>
            </a:r>
            <a:r>
              <a:rPr lang="en-GB" sz="2800" dirty="0" err="1">
                <a:ea typeface="+mn-lt"/>
                <a:cs typeface="+mn-lt"/>
              </a:rPr>
              <a:t>Betrieb</a:t>
            </a:r>
            <a:r>
              <a:rPr lang="en-GB" sz="2800" dirty="0">
                <a:ea typeface="+mn-lt"/>
                <a:cs typeface="+mn-lt"/>
              </a:rPr>
              <a:t>? </a:t>
            </a:r>
          </a:p>
          <a:p>
            <a:pPr marL="457200" indent="-457200">
              <a:buFont typeface="+mj-lt"/>
              <a:buAutoNum type="alphaLcParenR"/>
            </a:pPr>
            <a:r>
              <a:rPr lang="en-GB" sz="2800" dirty="0" err="1">
                <a:ea typeface="+mn-lt"/>
                <a:cs typeface="+mn-lt"/>
              </a:rPr>
              <a:t>Warum</a:t>
            </a:r>
            <a:r>
              <a:rPr lang="en-GB" sz="2800" dirty="0">
                <a:ea typeface="+mn-lt"/>
                <a:cs typeface="+mn-lt"/>
              </a:rPr>
              <a:t> </a:t>
            </a:r>
            <a:r>
              <a:rPr lang="en-GB" sz="2800" dirty="0" err="1">
                <a:ea typeface="+mn-lt"/>
                <a:cs typeface="+mn-lt"/>
              </a:rPr>
              <a:t>ist</a:t>
            </a:r>
            <a:r>
              <a:rPr lang="en-GB" sz="2800" dirty="0">
                <a:ea typeface="+mn-lt"/>
                <a:cs typeface="+mn-lt"/>
              </a:rPr>
              <a:t> das für </a:t>
            </a:r>
            <a:r>
              <a:rPr lang="en-GB" sz="2800" dirty="0" err="1">
                <a:ea typeface="+mn-lt"/>
                <a:cs typeface="+mn-lt"/>
              </a:rPr>
              <a:t>einen</a:t>
            </a:r>
            <a:r>
              <a:rPr lang="en-GB" sz="2800" dirty="0">
                <a:ea typeface="+mn-lt"/>
                <a:cs typeface="+mn-lt"/>
              </a:rPr>
              <a:t> </a:t>
            </a:r>
            <a:r>
              <a:rPr lang="en-GB" sz="2800" dirty="0" err="1">
                <a:ea typeface="+mn-lt"/>
                <a:cs typeface="+mn-lt"/>
              </a:rPr>
              <a:t>Fusionsreaktor</a:t>
            </a:r>
            <a:r>
              <a:rPr lang="en-GB" sz="2800" dirty="0">
                <a:ea typeface="+mn-lt"/>
                <a:cs typeface="+mn-lt"/>
              </a:rPr>
              <a:t> </a:t>
            </a:r>
            <a:r>
              <a:rPr lang="en-GB" sz="2800" dirty="0" err="1">
                <a:ea typeface="+mn-lt"/>
                <a:cs typeface="+mn-lt"/>
              </a:rPr>
              <a:t>problematisch</a:t>
            </a:r>
            <a:r>
              <a:rPr lang="en-GB" sz="2800" dirty="0">
                <a:ea typeface="+mn-lt"/>
                <a:cs typeface="+mn-lt"/>
              </a:rPr>
              <a:t>? </a:t>
            </a:r>
          </a:p>
          <a:p>
            <a:endParaRPr lang="en-GB" dirty="0"/>
          </a:p>
        </p:txBody>
      </p:sp>
      <p:sp>
        <p:nvSpPr>
          <p:cNvPr id="4" name="Footer Placeholder 3">
            <a:extLst>
              <a:ext uri="{FF2B5EF4-FFF2-40B4-BE49-F238E27FC236}">
                <a16:creationId xmlns:a16="http://schemas.microsoft.com/office/drawing/2014/main" id="{428205C9-1EBA-436F-9BE0-1806E0A2C733}"/>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5BDF15C6-DB46-416A-AD2B-783B8BD3DA9C}"/>
              </a:ext>
            </a:extLst>
          </p:cNvPr>
          <p:cNvSpPr>
            <a:spLocks noGrp="1"/>
          </p:cNvSpPr>
          <p:nvPr>
            <p:ph type="sldNum" sz="quarter" idx="12"/>
          </p:nvPr>
        </p:nvSpPr>
        <p:spPr/>
        <p:txBody>
          <a:bodyPr/>
          <a:lstStyle/>
          <a:p>
            <a:fld id="{607FDA0D-75C2-4509-B589-D4A45AB8915E}" type="slidenum">
              <a:rPr lang="en-GB" smtClean="0"/>
              <a:t>46</a:t>
            </a:fld>
            <a:endParaRPr lang="en-GB"/>
          </a:p>
        </p:txBody>
      </p:sp>
      <p:sp>
        <p:nvSpPr>
          <p:cNvPr id="7" name="TextBox 6">
            <a:extLst>
              <a:ext uri="{FF2B5EF4-FFF2-40B4-BE49-F238E27FC236}">
                <a16:creationId xmlns:a16="http://schemas.microsoft.com/office/drawing/2014/main" id="{08FD2745-F815-4D8E-A849-E1B30B2F5880}"/>
              </a:ext>
            </a:extLst>
          </p:cNvPr>
          <p:cNvSpPr txBox="1"/>
          <p:nvPr/>
        </p:nvSpPr>
        <p:spPr>
          <a:xfrm>
            <a:off x="838200" y="1651576"/>
            <a:ext cx="10515600" cy="1384995"/>
          </a:xfrm>
          <a:prstGeom prst="rect">
            <a:avLst/>
          </a:prstGeom>
          <a:noFill/>
        </p:spPr>
        <p:txBody>
          <a:bodyPr wrap="square">
            <a:spAutoFit/>
          </a:bodyPr>
          <a:lstStyle/>
          <a:p>
            <a:pPr>
              <a:buNone/>
            </a:pPr>
            <a:r>
              <a:rPr lang="en-GB" sz="2800" dirty="0" err="1">
                <a:solidFill>
                  <a:schemeClr val="bg1"/>
                </a:solidFill>
                <a:latin typeface="Tahoma" panose="020B0604030504040204" pitchFamily="34" charset="0"/>
                <a:ea typeface="Tahoma" panose="020B0604030504040204" pitchFamily="34" charset="0"/>
                <a:cs typeface="Tahoma" panose="020B0604030504040204" pitchFamily="34" charset="0"/>
              </a:rPr>
              <a:t>Induktion</a:t>
            </a:r>
            <a:r>
              <a:rPr lang="en-GB"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GB" sz="2800" dirty="0" err="1">
                <a:solidFill>
                  <a:schemeClr val="bg1"/>
                </a:solidFill>
                <a:latin typeface="Tahoma" panose="020B0604030504040204" pitchFamily="34" charset="0"/>
                <a:ea typeface="Tahoma" panose="020B0604030504040204" pitchFamily="34" charset="0"/>
                <a:cs typeface="Tahoma" panose="020B0604030504040204" pitchFamily="34" charset="0"/>
              </a:rPr>
              <a:t>zur</a:t>
            </a:r>
            <a:r>
              <a:rPr lang="en-GB"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GB" sz="2800" dirty="0" err="1">
                <a:solidFill>
                  <a:schemeClr val="bg1"/>
                </a:solidFill>
                <a:latin typeface="Tahoma" panose="020B0604030504040204" pitchFamily="34" charset="0"/>
                <a:ea typeface="Tahoma" panose="020B0604030504040204" pitchFamily="34" charset="0"/>
                <a:cs typeface="Tahoma" panose="020B0604030504040204" pitchFamily="34" charset="0"/>
              </a:rPr>
              <a:t>Generierung</a:t>
            </a:r>
            <a:r>
              <a:rPr lang="en-GB"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GB" sz="2800" dirty="0" err="1">
                <a:solidFill>
                  <a:schemeClr val="bg1"/>
                </a:solidFill>
                <a:latin typeface="Tahoma" panose="020B0604030504040204" pitchFamily="34" charset="0"/>
                <a:ea typeface="Tahoma" panose="020B0604030504040204" pitchFamily="34" charset="0"/>
                <a:cs typeface="Tahoma" panose="020B0604030504040204" pitchFamily="34" charset="0"/>
              </a:rPr>
              <a:t>eines</a:t>
            </a:r>
            <a:r>
              <a:rPr lang="en-GB"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GB" sz="2800" dirty="0" err="1">
                <a:solidFill>
                  <a:schemeClr val="bg1"/>
                </a:solidFill>
                <a:latin typeface="Tahoma" panose="020B0604030504040204" pitchFamily="34" charset="0"/>
                <a:ea typeface="Tahoma" panose="020B0604030504040204" pitchFamily="34" charset="0"/>
                <a:cs typeface="Tahoma" panose="020B0604030504040204" pitchFamily="34" charset="0"/>
              </a:rPr>
              <a:t>Plasmastroms</a:t>
            </a:r>
            <a:r>
              <a:rPr lang="en-GB" sz="2800" dirty="0">
                <a:solidFill>
                  <a:schemeClr val="bg1"/>
                </a:solidFill>
                <a:latin typeface="Tahoma" panose="020B0604030504040204" pitchFamily="34" charset="0"/>
                <a:ea typeface="Tahoma" panose="020B0604030504040204" pitchFamily="34" charset="0"/>
                <a:cs typeface="Tahoma" panose="020B0604030504040204" pitchFamily="34" charset="0"/>
              </a:rPr>
              <a:t>, der </a:t>
            </a:r>
            <a:r>
              <a:rPr lang="en-GB" sz="2800" dirty="0" err="1">
                <a:solidFill>
                  <a:schemeClr val="bg1"/>
                </a:solidFill>
                <a:latin typeface="Tahoma" panose="020B0604030504040204" pitchFamily="34" charset="0"/>
                <a:ea typeface="Tahoma" panose="020B0604030504040204" pitchFamily="34" charset="0"/>
                <a:cs typeface="Tahoma" panose="020B0604030504040204" pitchFamily="34" charset="0"/>
              </a:rPr>
              <a:t>unser</a:t>
            </a:r>
            <a:r>
              <a:rPr lang="en-GB"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GB" sz="2800" dirty="0" err="1">
                <a:solidFill>
                  <a:schemeClr val="bg1"/>
                </a:solidFill>
                <a:latin typeface="Tahoma" panose="020B0604030504040204" pitchFamily="34" charset="0"/>
                <a:ea typeface="Tahoma" panose="020B0604030504040204" pitchFamily="34" charset="0"/>
                <a:cs typeface="Tahoma" panose="020B0604030504040204" pitchFamily="34" charset="0"/>
              </a:rPr>
              <a:t>Poloidalfeld</a:t>
            </a:r>
            <a:r>
              <a:rPr lang="en-GB"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GB" sz="2800" dirty="0" err="1">
                <a:solidFill>
                  <a:schemeClr val="bg1"/>
                </a:solidFill>
                <a:latin typeface="Tahoma" panose="020B0604030504040204" pitchFamily="34" charset="0"/>
                <a:ea typeface="Tahoma" panose="020B0604030504040204" pitchFamily="34" charset="0"/>
                <a:cs typeface="Tahoma" panose="020B0604030504040204" pitchFamily="34" charset="0"/>
              </a:rPr>
              <a:t>erzeugt</a:t>
            </a:r>
            <a:r>
              <a:rPr lang="en-GB" sz="2800" dirty="0">
                <a:solidFill>
                  <a:schemeClr val="bg1"/>
                </a:solidFill>
                <a:latin typeface="Tahoma" panose="020B0604030504040204" pitchFamily="34" charset="0"/>
                <a:ea typeface="Tahoma" panose="020B0604030504040204" pitchFamily="34" charset="0"/>
                <a:cs typeface="Tahoma" panose="020B0604030504040204" pitchFamily="34" charset="0"/>
              </a:rPr>
              <a:t>, hat </a:t>
            </a:r>
            <a:r>
              <a:rPr lang="en-GB" sz="2800" dirty="0" err="1">
                <a:solidFill>
                  <a:schemeClr val="bg1"/>
                </a:solidFill>
                <a:latin typeface="Tahoma" panose="020B0604030504040204" pitchFamily="34" charset="0"/>
                <a:ea typeface="Tahoma" panose="020B0604030504040204" pitchFamily="34" charset="0"/>
                <a:cs typeface="Tahoma" panose="020B0604030504040204" pitchFamily="34" charset="0"/>
              </a:rPr>
              <a:t>einen</a:t>
            </a:r>
            <a:r>
              <a:rPr lang="en-GB"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GB" sz="2800" dirty="0" err="1">
                <a:solidFill>
                  <a:schemeClr val="bg1"/>
                </a:solidFill>
                <a:latin typeface="Tahoma" panose="020B0604030504040204" pitchFamily="34" charset="0"/>
                <a:ea typeface="Tahoma" panose="020B0604030504040204" pitchFamily="34" charset="0"/>
                <a:cs typeface="Tahoma" panose="020B0604030504040204" pitchFamily="34" charset="0"/>
              </a:rPr>
              <a:t>gravierenden</a:t>
            </a:r>
            <a:r>
              <a:rPr lang="en-GB"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GB" sz="2800" dirty="0" err="1">
                <a:solidFill>
                  <a:schemeClr val="bg1"/>
                </a:solidFill>
                <a:latin typeface="Tahoma" panose="020B0604030504040204" pitchFamily="34" charset="0"/>
                <a:ea typeface="Tahoma" panose="020B0604030504040204" pitchFamily="34" charset="0"/>
                <a:cs typeface="Tahoma" panose="020B0604030504040204" pitchFamily="34" charset="0"/>
              </a:rPr>
              <a:t>Nachteil</a:t>
            </a:r>
            <a:r>
              <a:rPr lang="en-GB"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br>
              <a:rPr lang="en-GB" sz="28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2800" dirty="0">
                <a:solidFill>
                  <a:schemeClr val="bg1"/>
                </a:solidFill>
                <a:latin typeface="Tahoma" panose="020B0604030504040204" pitchFamily="34" charset="0"/>
                <a:ea typeface="Tahoma" panose="020B0604030504040204" pitchFamily="34" charset="0"/>
                <a:cs typeface="Tahoma" panose="020B0604030504040204" pitchFamily="34" charset="0"/>
              </a:rPr>
              <a:t>Der Tokamak </a:t>
            </a:r>
            <a:r>
              <a:rPr lang="en-GB" sz="2800" dirty="0" err="1">
                <a:solidFill>
                  <a:schemeClr val="bg1"/>
                </a:solidFill>
                <a:latin typeface="Tahoma" panose="020B0604030504040204" pitchFamily="34" charset="0"/>
                <a:ea typeface="Tahoma" panose="020B0604030504040204" pitchFamily="34" charset="0"/>
                <a:cs typeface="Tahoma" panose="020B0604030504040204" pitchFamily="34" charset="0"/>
              </a:rPr>
              <a:t>kann</a:t>
            </a:r>
            <a:r>
              <a:rPr lang="en-GB"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GB" sz="2800" dirty="0" err="1">
                <a:solidFill>
                  <a:schemeClr val="bg1"/>
                </a:solidFill>
                <a:latin typeface="Tahoma" panose="020B0604030504040204" pitchFamily="34" charset="0"/>
                <a:ea typeface="Tahoma" panose="020B0604030504040204" pitchFamily="34" charset="0"/>
                <a:cs typeface="Tahoma" panose="020B0604030504040204" pitchFamily="34" charset="0"/>
              </a:rPr>
              <a:t>nur</a:t>
            </a:r>
            <a:r>
              <a:rPr lang="en-GB"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GB" sz="2800" dirty="0" err="1">
                <a:solidFill>
                  <a:schemeClr val="bg1"/>
                </a:solidFill>
                <a:latin typeface="Tahoma" panose="020B0604030504040204" pitchFamily="34" charset="0"/>
                <a:ea typeface="Tahoma" panose="020B0604030504040204" pitchFamily="34" charset="0"/>
                <a:cs typeface="Tahoma" panose="020B0604030504040204" pitchFamily="34" charset="0"/>
              </a:rPr>
              <a:t>gepulst</a:t>
            </a:r>
            <a:r>
              <a:rPr lang="en-GB"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GB" sz="2800" dirty="0" err="1">
                <a:solidFill>
                  <a:schemeClr val="bg1"/>
                </a:solidFill>
                <a:latin typeface="Tahoma" panose="020B0604030504040204" pitchFamily="34" charset="0"/>
                <a:ea typeface="Tahoma" panose="020B0604030504040204" pitchFamily="34" charset="0"/>
                <a:cs typeface="Tahoma" panose="020B0604030504040204" pitchFamily="34" charset="0"/>
              </a:rPr>
              <a:t>betrieben</a:t>
            </a:r>
            <a:r>
              <a:rPr lang="en-GB"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GB" sz="2800" dirty="0" err="1">
                <a:solidFill>
                  <a:schemeClr val="bg1"/>
                </a:solidFill>
                <a:latin typeface="Tahoma" panose="020B0604030504040204" pitchFamily="34" charset="0"/>
                <a:ea typeface="Tahoma" panose="020B0604030504040204" pitchFamily="34" charset="0"/>
                <a:cs typeface="Tahoma" panose="020B0604030504040204" pitchFamily="34" charset="0"/>
              </a:rPr>
              <a:t>werden</a:t>
            </a:r>
            <a:r>
              <a:rPr lang="en-GB" sz="28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82874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50D8B-010C-488A-923E-2047DDB1A583}"/>
              </a:ext>
            </a:extLst>
          </p:cNvPr>
          <p:cNvSpPr>
            <a:spLocks noGrp="1"/>
          </p:cNvSpPr>
          <p:nvPr>
            <p:ph type="title"/>
          </p:nvPr>
        </p:nvSpPr>
        <p:spPr/>
        <p:txBody>
          <a:bodyPr/>
          <a:lstStyle/>
          <a:p>
            <a:r>
              <a:rPr lang="en-US" dirty="0" err="1"/>
              <a:t>Unterrichtsübung</a:t>
            </a:r>
            <a:r>
              <a:rPr lang="en-US" dirty="0"/>
              <a:t> 1.8 – </a:t>
            </a:r>
            <a:r>
              <a:rPr lang="en-US" dirty="0" err="1"/>
              <a:t>Auflösung</a:t>
            </a:r>
            <a:endParaRPr lang="en-GB" dirty="0"/>
          </a:p>
        </p:txBody>
      </p:sp>
      <p:sp>
        <p:nvSpPr>
          <p:cNvPr id="3" name="Content Placeholder 2">
            <a:extLst>
              <a:ext uri="{FF2B5EF4-FFF2-40B4-BE49-F238E27FC236}">
                <a16:creationId xmlns:a16="http://schemas.microsoft.com/office/drawing/2014/main" id="{9D214680-D7DB-44A0-9040-49015AE85B7D}"/>
              </a:ext>
            </a:extLst>
          </p:cNvPr>
          <p:cNvSpPr>
            <a:spLocks noGrp="1"/>
          </p:cNvSpPr>
          <p:nvPr>
            <p:ph idx="1"/>
          </p:nvPr>
        </p:nvSpPr>
        <p:spPr/>
        <p:txBody>
          <a:bodyPr>
            <a:normAutofit/>
          </a:bodyPr>
          <a:lstStyle/>
          <a:p>
            <a:pPr marL="742950" indent="-742950">
              <a:buFont typeface="+mj-lt"/>
              <a:buAutoNum type="alphaLcParenR"/>
            </a:pPr>
            <a:r>
              <a:rPr lang="de-DE" sz="2800" dirty="0"/>
              <a:t>Die Induktion ist abhängig von der Änderung des magnetischen Flusses. Der magnetische Fluss kann sich aber nicht ständig ändern, denn irgendwann sind die Magnete erschöpft. Daher arbeitet der zentrale Solenoid im Pulsmodus und bewirkt einen gepulsten Betrieb der Anlage.</a:t>
            </a:r>
          </a:p>
          <a:p>
            <a:pPr marL="742950" indent="-742950">
              <a:buFont typeface="+mj-lt"/>
              <a:buAutoNum type="alphaLcParenR"/>
            </a:pPr>
            <a:r>
              <a:rPr lang="de-DE" sz="2800" dirty="0"/>
              <a:t>Im Idealfall läuft ein Fusionsreaktor ununterbrochen. Wird er gepulst betrieben, gibt es Zeiten, in denen keine Energie erzeugt wird.</a:t>
            </a:r>
            <a:endParaRPr lang="en-GB" sz="2800" dirty="0"/>
          </a:p>
        </p:txBody>
      </p:sp>
      <p:sp>
        <p:nvSpPr>
          <p:cNvPr id="4" name="Footer Placeholder 3">
            <a:extLst>
              <a:ext uri="{FF2B5EF4-FFF2-40B4-BE49-F238E27FC236}">
                <a16:creationId xmlns:a16="http://schemas.microsoft.com/office/drawing/2014/main" id="{9CCD081B-4C40-40DA-922D-0D8D588375BB}"/>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55F7FD83-31F1-4365-8ADB-2A587FBB0C99}"/>
              </a:ext>
            </a:extLst>
          </p:cNvPr>
          <p:cNvSpPr>
            <a:spLocks noGrp="1"/>
          </p:cNvSpPr>
          <p:nvPr>
            <p:ph type="sldNum" sz="quarter" idx="12"/>
          </p:nvPr>
        </p:nvSpPr>
        <p:spPr/>
        <p:txBody>
          <a:bodyPr/>
          <a:lstStyle/>
          <a:p>
            <a:fld id="{607FDA0D-75C2-4509-B589-D4A45AB8915E}" type="slidenum">
              <a:rPr lang="en-GB" smtClean="0"/>
              <a:t>47</a:t>
            </a:fld>
            <a:endParaRPr lang="en-GB"/>
          </a:p>
        </p:txBody>
      </p:sp>
    </p:spTree>
    <p:extLst>
      <p:ext uri="{BB962C8B-B14F-4D97-AF65-F5344CB8AC3E}">
        <p14:creationId xmlns:p14="http://schemas.microsoft.com/office/powerpoint/2010/main" val="330033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585F2-B0F2-45D1-8B20-39CD79A4BF3F}"/>
              </a:ext>
            </a:extLst>
          </p:cNvPr>
          <p:cNvSpPr>
            <a:spLocks noGrp="1"/>
          </p:cNvSpPr>
          <p:nvPr>
            <p:ph type="title"/>
          </p:nvPr>
        </p:nvSpPr>
        <p:spPr/>
        <p:txBody>
          <a:bodyPr/>
          <a:lstStyle/>
          <a:p>
            <a:r>
              <a:rPr lang="en-US" dirty="0" err="1"/>
              <a:t>Magnetischer</a:t>
            </a:r>
            <a:r>
              <a:rPr lang="en-US" dirty="0"/>
              <a:t> </a:t>
            </a:r>
            <a:r>
              <a:rPr lang="en-US" dirty="0" err="1"/>
              <a:t>Einschluss</a:t>
            </a:r>
            <a:endParaRPr lang="en-GB" dirty="0"/>
          </a:p>
        </p:txBody>
      </p:sp>
      <p:sp>
        <p:nvSpPr>
          <p:cNvPr id="3" name="Content Placeholder 2">
            <a:extLst>
              <a:ext uri="{FF2B5EF4-FFF2-40B4-BE49-F238E27FC236}">
                <a16:creationId xmlns:a16="http://schemas.microsoft.com/office/drawing/2014/main" id="{C365A926-855A-4762-A38D-CF4AA0D240AA}"/>
              </a:ext>
            </a:extLst>
          </p:cNvPr>
          <p:cNvSpPr>
            <a:spLocks noGrp="1"/>
          </p:cNvSpPr>
          <p:nvPr>
            <p:ph idx="1"/>
          </p:nvPr>
        </p:nvSpPr>
        <p:spPr/>
        <p:txBody>
          <a:bodyPr/>
          <a:lstStyle/>
          <a:p>
            <a:r>
              <a:rPr lang="en-US" dirty="0" err="1"/>
              <a:t>Druckgleichgewicht</a:t>
            </a:r>
            <a:r>
              <a:rPr lang="en-US" dirty="0"/>
              <a:t> </a:t>
            </a:r>
            <a:r>
              <a:rPr lang="en-US" dirty="0" err="1"/>
              <a:t>im</a:t>
            </a:r>
            <a:r>
              <a:rPr lang="en-US" dirty="0"/>
              <a:t> Tokamak</a:t>
            </a:r>
          </a:p>
          <a:p>
            <a:pPr lvl="1"/>
            <a:r>
              <a:rPr lang="en-US" sz="3200" dirty="0" err="1"/>
              <a:t>Nach</a:t>
            </a:r>
            <a:r>
              <a:rPr lang="en-US" sz="3200" dirty="0"/>
              <a:t> </a:t>
            </a:r>
            <a:r>
              <a:rPr lang="en-US" sz="3200" dirty="0" err="1"/>
              <a:t>außen</a:t>
            </a:r>
            <a:r>
              <a:rPr lang="en-US" sz="3200" dirty="0"/>
              <a:t> </a:t>
            </a:r>
            <a:r>
              <a:rPr lang="en-US" sz="3200" dirty="0" err="1"/>
              <a:t>gerichteter</a:t>
            </a:r>
            <a:r>
              <a:rPr lang="en-US" sz="3200" dirty="0"/>
              <a:t> </a:t>
            </a:r>
            <a:r>
              <a:rPr lang="en-US" sz="3200" dirty="0" err="1"/>
              <a:t>Druck</a:t>
            </a:r>
            <a:r>
              <a:rPr lang="en-US" sz="3200" dirty="0"/>
              <a:t>: Plasma</a:t>
            </a:r>
          </a:p>
          <a:p>
            <a:pPr lvl="1"/>
            <a:r>
              <a:rPr lang="en-US" sz="3200" dirty="0" err="1"/>
              <a:t>Nach</a:t>
            </a:r>
            <a:r>
              <a:rPr lang="en-US" sz="3200" dirty="0"/>
              <a:t> </a:t>
            </a:r>
            <a:r>
              <a:rPr lang="en-US" sz="3200" dirty="0" err="1"/>
              <a:t>innen</a:t>
            </a:r>
            <a:r>
              <a:rPr lang="en-US" sz="3200" dirty="0"/>
              <a:t> </a:t>
            </a:r>
            <a:r>
              <a:rPr lang="en-US" sz="3200" dirty="0" err="1"/>
              <a:t>gerichteter</a:t>
            </a:r>
            <a:r>
              <a:rPr lang="en-US" sz="3200" dirty="0"/>
              <a:t> </a:t>
            </a:r>
            <a:r>
              <a:rPr lang="en-US" sz="3200" dirty="0" err="1"/>
              <a:t>Druck</a:t>
            </a:r>
            <a:r>
              <a:rPr lang="en-US" sz="3200" dirty="0"/>
              <a:t>: </a:t>
            </a:r>
            <a:r>
              <a:rPr lang="en-US" sz="3200" dirty="0" err="1"/>
              <a:t>Magnetfeld</a:t>
            </a:r>
            <a:endParaRPr lang="en-US" sz="3200" dirty="0"/>
          </a:p>
          <a:p>
            <a:pPr marL="457200" lvl="1" indent="0">
              <a:buNone/>
            </a:pPr>
            <a:r>
              <a:rPr lang="en-US" sz="3200" dirty="0"/>
              <a:t>						</a:t>
            </a:r>
            <a:r>
              <a:rPr lang="en-US" sz="3200" dirty="0">
                <a:solidFill>
                  <a:srgbClr val="F36F2C"/>
                </a:solidFill>
              </a:rPr>
              <a:t>→</a:t>
            </a:r>
            <a:r>
              <a:rPr lang="en-US" sz="3200" dirty="0"/>
              <a:t> </a:t>
            </a:r>
            <a:r>
              <a:rPr lang="en-US" sz="3200" dirty="0" err="1">
                <a:solidFill>
                  <a:srgbClr val="F36F2C"/>
                </a:solidFill>
              </a:rPr>
              <a:t>Lorentzkraft</a:t>
            </a:r>
            <a:r>
              <a:rPr lang="en-US" sz="3200" dirty="0">
                <a:solidFill>
                  <a:srgbClr val="F36F2C"/>
                </a:solidFill>
              </a:rPr>
              <a:t>!</a:t>
            </a:r>
          </a:p>
          <a:p>
            <a:pPr lvl="1"/>
            <a:r>
              <a:rPr lang="en-US" sz="3200" dirty="0" err="1">
                <a:solidFill>
                  <a:srgbClr val="F36F2C"/>
                </a:solidFill>
              </a:rPr>
              <a:t>Gleichgewicht</a:t>
            </a:r>
            <a:r>
              <a:rPr lang="en-US" sz="3200" dirty="0">
                <a:solidFill>
                  <a:srgbClr val="F36F2C"/>
                </a:solidFill>
              </a:rPr>
              <a:t>!</a:t>
            </a:r>
          </a:p>
          <a:p>
            <a:pPr lvl="1"/>
            <a:endParaRPr lang="en-US" sz="3200" dirty="0">
              <a:solidFill>
                <a:srgbClr val="F36F2C"/>
              </a:solidFill>
            </a:endParaRPr>
          </a:p>
          <a:p>
            <a:pPr lvl="1"/>
            <a:r>
              <a:rPr lang="en-US" sz="3200" dirty="0" err="1"/>
              <a:t>Ermöglicht</a:t>
            </a:r>
            <a:r>
              <a:rPr lang="en-US" sz="3200" dirty="0"/>
              <a:t> Fusion auf der </a:t>
            </a:r>
            <a:r>
              <a:rPr lang="en-US" sz="3200" dirty="0" err="1"/>
              <a:t>Erde</a:t>
            </a:r>
            <a:r>
              <a:rPr lang="en-US" sz="3200" dirty="0"/>
              <a:t>!</a:t>
            </a:r>
          </a:p>
          <a:p>
            <a:pPr marL="457200" lvl="1" indent="0">
              <a:buNone/>
            </a:pPr>
            <a:endParaRPr lang="en-US" dirty="0"/>
          </a:p>
        </p:txBody>
      </p:sp>
      <p:sp>
        <p:nvSpPr>
          <p:cNvPr id="4" name="Footer Placeholder 3">
            <a:extLst>
              <a:ext uri="{FF2B5EF4-FFF2-40B4-BE49-F238E27FC236}">
                <a16:creationId xmlns:a16="http://schemas.microsoft.com/office/drawing/2014/main" id="{CB8F7236-E689-4EAD-B6C7-4F423F31A196}"/>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DF76A809-3625-4CD0-A0D4-FCE750586026}"/>
              </a:ext>
            </a:extLst>
          </p:cNvPr>
          <p:cNvSpPr>
            <a:spLocks noGrp="1"/>
          </p:cNvSpPr>
          <p:nvPr>
            <p:ph type="sldNum" sz="quarter" idx="12"/>
          </p:nvPr>
        </p:nvSpPr>
        <p:spPr/>
        <p:txBody>
          <a:bodyPr/>
          <a:lstStyle/>
          <a:p>
            <a:fld id="{607FDA0D-75C2-4509-B589-D4A45AB8915E}" type="slidenum">
              <a:rPr lang="en-GB" smtClean="0"/>
              <a:t>48</a:t>
            </a:fld>
            <a:endParaRPr lang="en-GB"/>
          </a:p>
        </p:txBody>
      </p:sp>
    </p:spTree>
    <p:extLst>
      <p:ext uri="{BB962C8B-B14F-4D97-AF65-F5344CB8AC3E}">
        <p14:creationId xmlns:p14="http://schemas.microsoft.com/office/powerpoint/2010/main" val="335933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167B1-A4D0-483C-8FC4-27EF192D2E5B}"/>
              </a:ext>
            </a:extLst>
          </p:cNvPr>
          <p:cNvSpPr>
            <a:spLocks noGrp="1"/>
          </p:cNvSpPr>
          <p:nvPr>
            <p:ph type="title"/>
          </p:nvPr>
        </p:nvSpPr>
        <p:spPr/>
        <p:txBody>
          <a:bodyPr/>
          <a:lstStyle/>
          <a:p>
            <a:r>
              <a:rPr lang="en-US" dirty="0" err="1"/>
              <a:t>Willst</a:t>
            </a:r>
            <a:r>
              <a:rPr lang="en-US" dirty="0"/>
              <a:t> du </a:t>
            </a:r>
            <a:r>
              <a:rPr lang="en-US" dirty="0" err="1"/>
              <a:t>noch</a:t>
            </a:r>
            <a:r>
              <a:rPr lang="en-US" dirty="0"/>
              <a:t> </a:t>
            </a:r>
            <a:r>
              <a:rPr lang="en-US" dirty="0" err="1"/>
              <a:t>mehr</a:t>
            </a:r>
            <a:r>
              <a:rPr lang="en-US" dirty="0"/>
              <a:t> </a:t>
            </a:r>
            <a:r>
              <a:rPr lang="en-US" dirty="0" err="1"/>
              <a:t>über</a:t>
            </a:r>
            <a:r>
              <a:rPr lang="en-US" dirty="0"/>
              <a:t> Fusion </a:t>
            </a:r>
            <a:r>
              <a:rPr lang="en-US" dirty="0" err="1"/>
              <a:t>lernen</a:t>
            </a:r>
            <a:r>
              <a:rPr lang="en-US" dirty="0"/>
              <a:t>?</a:t>
            </a:r>
            <a:endParaRPr lang="en-GB" dirty="0"/>
          </a:p>
        </p:txBody>
      </p:sp>
      <p:sp>
        <p:nvSpPr>
          <p:cNvPr id="3" name="Content Placeholder 2">
            <a:extLst>
              <a:ext uri="{FF2B5EF4-FFF2-40B4-BE49-F238E27FC236}">
                <a16:creationId xmlns:a16="http://schemas.microsoft.com/office/drawing/2014/main" id="{FFFFE1A7-9647-447E-862F-AE01AD65629B}"/>
              </a:ext>
            </a:extLst>
          </p:cNvPr>
          <p:cNvSpPr>
            <a:spLocks noGrp="1"/>
          </p:cNvSpPr>
          <p:nvPr>
            <p:ph idx="1"/>
          </p:nvPr>
        </p:nvSpPr>
        <p:spPr/>
        <p:txBody>
          <a:bodyPr/>
          <a:lstStyle/>
          <a:p>
            <a:pPr marL="0" indent="0">
              <a:buNone/>
            </a:pPr>
            <a:r>
              <a:rPr lang="en-US" dirty="0">
                <a:solidFill>
                  <a:srgbClr val="F36F2C"/>
                </a:solidFill>
              </a:rPr>
              <a:t>Dann </a:t>
            </a:r>
            <a:r>
              <a:rPr lang="en-US" dirty="0" err="1">
                <a:solidFill>
                  <a:srgbClr val="F36F2C"/>
                </a:solidFill>
              </a:rPr>
              <a:t>schau</a:t>
            </a:r>
            <a:r>
              <a:rPr lang="en-US" dirty="0">
                <a:solidFill>
                  <a:srgbClr val="F36F2C"/>
                </a:solidFill>
              </a:rPr>
              <a:t> </a:t>
            </a:r>
            <a:r>
              <a:rPr lang="en-US" dirty="0" err="1">
                <a:solidFill>
                  <a:srgbClr val="F36F2C"/>
                </a:solidFill>
              </a:rPr>
              <a:t>dir</a:t>
            </a:r>
            <a:r>
              <a:rPr lang="en-US" dirty="0">
                <a:solidFill>
                  <a:srgbClr val="F36F2C"/>
                </a:solidFill>
              </a:rPr>
              <a:t> die </a:t>
            </a:r>
            <a:r>
              <a:rPr lang="en-US" dirty="0" err="1">
                <a:solidFill>
                  <a:srgbClr val="F36F2C"/>
                </a:solidFill>
              </a:rPr>
              <a:t>anderen</a:t>
            </a:r>
            <a:r>
              <a:rPr lang="en-US" dirty="0">
                <a:solidFill>
                  <a:srgbClr val="F36F2C"/>
                </a:solidFill>
              </a:rPr>
              <a:t> Module an!</a:t>
            </a:r>
          </a:p>
          <a:p>
            <a:r>
              <a:rPr lang="en-US" sz="2800" dirty="0">
                <a:solidFill>
                  <a:schemeClr val="bg1"/>
                </a:solidFill>
              </a:rPr>
              <a:t>Modul 2: Der Weg </a:t>
            </a:r>
            <a:r>
              <a:rPr lang="en-US" sz="2800" dirty="0" err="1">
                <a:solidFill>
                  <a:schemeClr val="bg1"/>
                </a:solidFill>
              </a:rPr>
              <a:t>zur</a:t>
            </a:r>
            <a:r>
              <a:rPr lang="en-US" sz="2800" dirty="0">
                <a:solidFill>
                  <a:schemeClr val="bg1"/>
                </a:solidFill>
              </a:rPr>
              <a:t> Fusion</a:t>
            </a:r>
          </a:p>
          <a:p>
            <a:r>
              <a:rPr lang="en-US" sz="2800" dirty="0">
                <a:solidFill>
                  <a:schemeClr val="bg1"/>
                </a:solidFill>
              </a:rPr>
              <a:t>Modul 3: </a:t>
            </a:r>
            <a:r>
              <a:rPr lang="en-US" sz="2800" dirty="0" err="1">
                <a:solidFill>
                  <a:schemeClr val="bg1"/>
                </a:solidFill>
              </a:rPr>
              <a:t>Plasmakontrolle</a:t>
            </a:r>
            <a:endParaRPr lang="en-US" sz="2800" dirty="0">
              <a:solidFill>
                <a:schemeClr val="bg1"/>
              </a:solidFill>
            </a:endParaRPr>
          </a:p>
          <a:p>
            <a:r>
              <a:rPr lang="en-US" sz="2800" dirty="0"/>
              <a:t>Modul 4: </a:t>
            </a:r>
            <a:r>
              <a:rPr lang="en-US" sz="2800" dirty="0" err="1"/>
              <a:t>Fusionsmaterialien</a:t>
            </a:r>
            <a:endParaRPr lang="en-US" sz="2800" dirty="0"/>
          </a:p>
          <a:p>
            <a:r>
              <a:rPr lang="en-US" sz="2800" dirty="0"/>
              <a:t>Modul 5: </a:t>
            </a:r>
            <a:r>
              <a:rPr lang="en-US" sz="2800" dirty="0" err="1"/>
              <a:t>Nutzung</a:t>
            </a:r>
            <a:r>
              <a:rPr lang="en-US" sz="2800" dirty="0"/>
              <a:t> von Fusion</a:t>
            </a:r>
            <a:br>
              <a:rPr lang="en-US" dirty="0"/>
            </a:br>
            <a:endParaRPr lang="en-US" dirty="0"/>
          </a:p>
          <a:p>
            <a:pPr marL="0" indent="0">
              <a:buNone/>
            </a:pPr>
            <a:r>
              <a:rPr lang="en-US" dirty="0"/>
              <a:t>Oder </a:t>
            </a:r>
            <a:r>
              <a:rPr lang="en-US" dirty="0" err="1"/>
              <a:t>folge</a:t>
            </a:r>
            <a:r>
              <a:rPr lang="en-US" dirty="0"/>
              <a:t> den Tipps für </a:t>
            </a:r>
            <a:r>
              <a:rPr lang="en-US" dirty="0" err="1"/>
              <a:t>weiterführende</a:t>
            </a:r>
            <a:r>
              <a:rPr lang="en-US" dirty="0"/>
              <a:t> </a:t>
            </a:r>
            <a:r>
              <a:rPr lang="en-US" dirty="0" err="1"/>
              <a:t>Lektüre</a:t>
            </a:r>
            <a:r>
              <a:rPr lang="en-US" dirty="0"/>
              <a:t> </a:t>
            </a:r>
            <a:r>
              <a:rPr lang="en-US" dirty="0" err="1"/>
              <a:t>im</a:t>
            </a:r>
            <a:r>
              <a:rPr lang="en-US" dirty="0"/>
              <a:t> </a:t>
            </a:r>
            <a:r>
              <a:rPr lang="en-US" dirty="0" err="1"/>
              <a:t>Begleitheft</a:t>
            </a:r>
            <a:endParaRPr lang="en-GB" dirty="0"/>
          </a:p>
        </p:txBody>
      </p:sp>
      <p:sp>
        <p:nvSpPr>
          <p:cNvPr id="4" name="Footer Placeholder 3">
            <a:extLst>
              <a:ext uri="{FF2B5EF4-FFF2-40B4-BE49-F238E27FC236}">
                <a16:creationId xmlns:a16="http://schemas.microsoft.com/office/drawing/2014/main" id="{5EBE6C3A-02CD-44BD-99DD-3C5EBB6ED93F}"/>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DB4CAB6F-7B10-447F-89EF-C3EABF1A81FE}"/>
              </a:ext>
            </a:extLst>
          </p:cNvPr>
          <p:cNvSpPr>
            <a:spLocks noGrp="1"/>
          </p:cNvSpPr>
          <p:nvPr>
            <p:ph type="sldNum" sz="quarter" idx="12"/>
          </p:nvPr>
        </p:nvSpPr>
        <p:spPr/>
        <p:txBody>
          <a:bodyPr/>
          <a:lstStyle/>
          <a:p>
            <a:fld id="{607FDA0D-75C2-4509-B589-D4A45AB8915E}" type="slidenum">
              <a:rPr lang="en-GB" smtClean="0"/>
              <a:t>49</a:t>
            </a:fld>
            <a:endParaRPr lang="en-GB"/>
          </a:p>
        </p:txBody>
      </p:sp>
    </p:spTree>
    <p:extLst>
      <p:ext uri="{BB962C8B-B14F-4D97-AF65-F5344CB8AC3E}">
        <p14:creationId xmlns:p14="http://schemas.microsoft.com/office/powerpoint/2010/main" val="167523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7DED73-413C-484C-892F-8CD0378BEBC1}"/>
              </a:ext>
            </a:extLst>
          </p:cNvPr>
          <p:cNvSpPr>
            <a:spLocks noGrp="1"/>
          </p:cNvSpPr>
          <p:nvPr>
            <p:ph type="title"/>
          </p:nvPr>
        </p:nvSpPr>
        <p:spPr/>
        <p:txBody>
          <a:bodyPr/>
          <a:lstStyle/>
          <a:p>
            <a:r>
              <a:rPr lang="en-US" dirty="0"/>
              <a:t>Das </a:t>
            </a:r>
            <a:r>
              <a:rPr lang="en-US" dirty="0" err="1"/>
              <a:t>Energieproblem</a:t>
            </a:r>
            <a:endParaRPr lang="en-GB" dirty="0"/>
          </a:p>
        </p:txBody>
      </p:sp>
      <p:sp>
        <p:nvSpPr>
          <p:cNvPr id="7" name="Content Placeholder 6">
            <a:extLst>
              <a:ext uri="{FF2B5EF4-FFF2-40B4-BE49-F238E27FC236}">
                <a16:creationId xmlns:a16="http://schemas.microsoft.com/office/drawing/2014/main" id="{6B4A96D6-E8F9-491D-8741-729EF7E4EBBB}"/>
              </a:ext>
            </a:extLst>
          </p:cNvPr>
          <p:cNvSpPr>
            <a:spLocks noGrp="1"/>
          </p:cNvSpPr>
          <p:nvPr>
            <p:ph idx="1"/>
          </p:nvPr>
        </p:nvSpPr>
        <p:spPr/>
        <p:txBody>
          <a:bodyPr/>
          <a:lstStyle/>
          <a:p>
            <a:r>
              <a:rPr lang="en-US" dirty="0"/>
              <a:t>Problem</a:t>
            </a:r>
          </a:p>
          <a:p>
            <a:pPr lvl="1"/>
            <a:r>
              <a:rPr lang="en-US" dirty="0"/>
              <a:t>Die </a:t>
            </a:r>
            <a:r>
              <a:rPr lang="en-US" dirty="0" err="1">
                <a:solidFill>
                  <a:schemeClr val="accent2"/>
                </a:solidFill>
              </a:rPr>
              <a:t>Bevölkerung</a:t>
            </a:r>
            <a:r>
              <a:rPr lang="en-US" dirty="0"/>
              <a:t> </a:t>
            </a:r>
            <a:r>
              <a:rPr lang="en-US" dirty="0" err="1"/>
              <a:t>wächst</a:t>
            </a:r>
            <a:endParaRPr lang="en-US" dirty="0">
              <a:solidFill>
                <a:srgbClr val="F36F2C"/>
              </a:solidFill>
            </a:endParaRPr>
          </a:p>
          <a:p>
            <a:pPr lvl="1"/>
            <a:r>
              <a:rPr lang="en-US" dirty="0"/>
              <a:t>Der </a:t>
            </a:r>
            <a:r>
              <a:rPr lang="en-US" dirty="0" err="1">
                <a:solidFill>
                  <a:srgbClr val="F36F2C"/>
                </a:solidFill>
              </a:rPr>
              <a:t>Energiebedarf</a:t>
            </a:r>
            <a:r>
              <a:rPr lang="en-US" dirty="0">
                <a:solidFill>
                  <a:srgbClr val="F36F2C"/>
                </a:solidFill>
              </a:rPr>
              <a:t> </a:t>
            </a:r>
            <a:r>
              <a:rPr lang="en-US" dirty="0" err="1">
                <a:solidFill>
                  <a:schemeClr val="bg1"/>
                </a:solidFill>
              </a:rPr>
              <a:t>steigt</a:t>
            </a:r>
            <a:endParaRPr lang="en-US" dirty="0">
              <a:solidFill>
                <a:schemeClr val="bg1"/>
              </a:solidFill>
            </a:endParaRPr>
          </a:p>
          <a:p>
            <a:pPr lvl="1"/>
            <a:r>
              <a:rPr lang="de-DE" dirty="0"/>
              <a:t>Umweltschädliche Energiequellen</a:t>
            </a:r>
            <a:endParaRPr lang="en-GB" dirty="0">
              <a:solidFill>
                <a:schemeClr val="bg1"/>
              </a:solidFill>
            </a:endParaRPr>
          </a:p>
          <a:p>
            <a:pPr marL="0" indent="0">
              <a:buNone/>
            </a:pPr>
            <a:endParaRPr lang="en-GB" dirty="0"/>
          </a:p>
        </p:txBody>
      </p:sp>
      <p:sp>
        <p:nvSpPr>
          <p:cNvPr id="4" name="Footer Placeholder 3">
            <a:extLst>
              <a:ext uri="{FF2B5EF4-FFF2-40B4-BE49-F238E27FC236}">
                <a16:creationId xmlns:a16="http://schemas.microsoft.com/office/drawing/2014/main" id="{27A0665B-A199-43C8-9AB1-A128273C6332}"/>
              </a:ext>
            </a:extLst>
          </p:cNvPr>
          <p:cNvSpPr>
            <a:spLocks noGrp="1"/>
          </p:cNvSpPr>
          <p:nvPr>
            <p:ph type="ftr" sz="quarter" idx="11"/>
          </p:nvPr>
        </p:nvSpPr>
        <p:spPr>
          <a:xfrm>
            <a:off x="838200" y="6311900"/>
            <a:ext cx="6048375" cy="365125"/>
          </a:xfrm>
        </p:spPr>
        <p:txBody>
          <a:bodyPr/>
          <a:lstStyle/>
          <a:p>
            <a:r>
              <a:rPr lang="en-US" dirty="0"/>
              <a:t>Modul 1: </a:t>
            </a:r>
            <a:r>
              <a:rPr lang="en-US" dirty="0" err="1"/>
              <a:t>Grundlagen</a:t>
            </a:r>
            <a:r>
              <a:rPr lang="en-US" dirty="0"/>
              <a:t> der Fusion</a:t>
            </a:r>
            <a:endParaRPr lang="en-GB" dirty="0"/>
          </a:p>
        </p:txBody>
      </p:sp>
      <p:sp>
        <p:nvSpPr>
          <p:cNvPr id="8" name="Slide Number Placeholder 7">
            <a:extLst>
              <a:ext uri="{FF2B5EF4-FFF2-40B4-BE49-F238E27FC236}">
                <a16:creationId xmlns:a16="http://schemas.microsoft.com/office/drawing/2014/main" id="{8FCEE185-C976-4166-B115-9678E1C4C9A1}"/>
              </a:ext>
            </a:extLst>
          </p:cNvPr>
          <p:cNvSpPr>
            <a:spLocks noGrp="1"/>
          </p:cNvSpPr>
          <p:nvPr>
            <p:ph type="sldNum" sz="quarter" idx="12"/>
          </p:nvPr>
        </p:nvSpPr>
        <p:spPr/>
        <p:txBody>
          <a:bodyPr/>
          <a:lstStyle/>
          <a:p>
            <a:fld id="{607FDA0D-75C2-4509-B589-D4A45AB8915E}" type="slidenum">
              <a:rPr lang="en-GB" smtClean="0"/>
              <a:t>5</a:t>
            </a:fld>
            <a:endParaRPr lang="en-GB"/>
          </a:p>
        </p:txBody>
      </p:sp>
      <p:sp>
        <p:nvSpPr>
          <p:cNvPr id="11" name="TextBox 10">
            <a:extLst>
              <a:ext uri="{FF2B5EF4-FFF2-40B4-BE49-F238E27FC236}">
                <a16:creationId xmlns:a16="http://schemas.microsoft.com/office/drawing/2014/main" id="{9C705E05-17A5-46DA-AD39-7CC2D61F8418}"/>
              </a:ext>
            </a:extLst>
          </p:cNvPr>
          <p:cNvSpPr txBox="1"/>
          <p:nvPr/>
        </p:nvSpPr>
        <p:spPr>
          <a:xfrm>
            <a:off x="4536489" y="6310312"/>
            <a:ext cx="6527156" cy="461665"/>
          </a:xfrm>
          <a:prstGeom prst="rect">
            <a:avLst/>
          </a:prstGeom>
          <a:noFill/>
        </p:spPr>
        <p:txBody>
          <a:bodyPr wrap="square">
            <a:spAutoFit/>
          </a:bodyPr>
          <a:lstStyle/>
          <a:p>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Quelle</a:t>
            </a:r>
            <a:r>
              <a:rPr lang="en-US" sz="1200" b="0" i="0" u="none" strike="noStrike" baseline="0" dirty="0">
                <a:solidFill>
                  <a:srgbClr val="F36F2C"/>
                </a:solidFill>
                <a:latin typeface="Tahoma" panose="020B0604030504040204" pitchFamily="34" charset="0"/>
                <a:ea typeface="Tahoma" panose="020B0604030504040204" pitchFamily="34" charset="0"/>
                <a:cs typeface="Tahoma" panose="020B0604030504040204" pitchFamily="34" charset="0"/>
              </a:rPr>
              <a:t>:</a:t>
            </a:r>
            <a:r>
              <a:rPr lang="en-US" sz="1200" b="0" i="0" u="none" strike="noStrike" dirty="0">
                <a:solidFill>
                  <a:srgbClr val="F36F2C"/>
                </a:solidFill>
                <a:latin typeface="Tahoma" panose="020B0604030504040204" pitchFamily="34" charset="0"/>
                <a:ea typeface="Tahoma" panose="020B0604030504040204" pitchFamily="34" charset="0"/>
                <a:cs typeface="Tahoma" panose="020B0604030504040204" pitchFamily="34" charset="0"/>
              </a:rPr>
              <a:t> </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UN, Abteilung für </a:t>
            </a:r>
            <a:r>
              <a:rPr lang="en-US" sz="1200" dirty="0" err="1">
                <a:solidFill>
                  <a:srgbClr val="F36F2C"/>
                </a:solidFill>
                <a:latin typeface="Tahoma" panose="020B0604030504040204" pitchFamily="34" charset="0"/>
                <a:ea typeface="Tahoma" panose="020B0604030504040204" pitchFamily="34" charset="0"/>
                <a:cs typeface="Tahoma" panose="020B0604030504040204" pitchFamily="34" charset="0"/>
              </a:rPr>
              <a:t>w</a:t>
            </a:r>
            <a:r>
              <a:rPr lang="en-US" sz="1200" b="0" i="0" u="none" strike="noStrike" dirty="0" err="1">
                <a:solidFill>
                  <a:srgbClr val="F36F2C"/>
                </a:solidFill>
                <a:latin typeface="Tahoma" panose="020B0604030504040204" pitchFamily="34" charset="0"/>
                <a:ea typeface="Tahoma" panose="020B0604030504040204" pitchFamily="34" charset="0"/>
                <a:cs typeface="Tahoma" panose="020B0604030504040204" pitchFamily="34" charset="0"/>
              </a:rPr>
              <a:t>irtschaft</a:t>
            </a:r>
            <a:r>
              <a:rPr lang="en-US" sz="1200" dirty="0" err="1">
                <a:solidFill>
                  <a:srgbClr val="F36F2C"/>
                </a:solidFill>
                <a:latin typeface="Tahoma" panose="020B0604030504040204" pitchFamily="34" charset="0"/>
                <a:ea typeface="Tahoma" panose="020B0604030504040204" pitchFamily="34" charset="0"/>
                <a:cs typeface="Tahoma" panose="020B0604030504040204" pitchFamily="34" charset="0"/>
              </a:rPr>
              <a:t>liche</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 </a:t>
            </a:r>
            <a:r>
              <a:rPr lang="en-US" sz="1200" b="0" i="0" u="none" strike="noStrike" dirty="0">
                <a:solidFill>
                  <a:srgbClr val="F36F2C"/>
                </a:solidFill>
                <a:latin typeface="Tahoma" panose="020B0604030504040204" pitchFamily="34" charset="0"/>
                <a:ea typeface="Tahoma" panose="020B0604030504040204" pitchFamily="34" charset="0"/>
                <a:cs typeface="Tahoma" panose="020B0604030504040204" pitchFamily="34" charset="0"/>
              </a:rPr>
              <a:t>und </a:t>
            </a:r>
            <a:r>
              <a:rPr lang="en-US" sz="1200" dirty="0" err="1">
                <a:solidFill>
                  <a:srgbClr val="F36F2C"/>
                </a:solidFill>
                <a:latin typeface="Tahoma" panose="020B0604030504040204" pitchFamily="34" charset="0"/>
                <a:ea typeface="Tahoma" panose="020B0604030504040204" pitchFamily="34" charset="0"/>
                <a:cs typeface="Tahoma" panose="020B0604030504040204" pitchFamily="34" charset="0"/>
              </a:rPr>
              <a:t>s</a:t>
            </a:r>
            <a:r>
              <a:rPr lang="en-US" sz="1200" b="0" i="0" u="none" strike="noStrike" dirty="0" err="1">
                <a:solidFill>
                  <a:srgbClr val="F36F2C"/>
                </a:solidFill>
                <a:latin typeface="Tahoma" panose="020B0604030504040204" pitchFamily="34" charset="0"/>
                <a:ea typeface="Tahoma" panose="020B0604030504040204" pitchFamily="34" charset="0"/>
                <a:cs typeface="Tahoma" panose="020B0604030504040204" pitchFamily="34" charset="0"/>
              </a:rPr>
              <a:t>oziale</a:t>
            </a:r>
            <a:r>
              <a:rPr lang="en-US" sz="1200" b="0" i="0" u="none" strike="noStrike" dirty="0">
                <a:solidFill>
                  <a:srgbClr val="F36F2C"/>
                </a:solidFill>
                <a:latin typeface="Tahoma" panose="020B0604030504040204" pitchFamily="34" charset="0"/>
                <a:ea typeface="Tahoma" panose="020B0604030504040204" pitchFamily="34" charset="0"/>
                <a:cs typeface="Tahoma" panose="020B0604030504040204" pitchFamily="34" charset="0"/>
              </a:rPr>
              <a:t> </a:t>
            </a:r>
            <a:r>
              <a:rPr lang="en-US" sz="1200" b="0" i="0" u="none" strike="noStrike" dirty="0" err="1">
                <a:solidFill>
                  <a:srgbClr val="F36F2C"/>
                </a:solidFill>
                <a:latin typeface="Tahoma" panose="020B0604030504040204" pitchFamily="34" charset="0"/>
                <a:ea typeface="Tahoma" panose="020B0604030504040204" pitchFamily="34" charset="0"/>
                <a:cs typeface="Tahoma" panose="020B0604030504040204" pitchFamily="34" charset="0"/>
              </a:rPr>
              <a:t>Angelegenheiten</a:t>
            </a:r>
            <a:r>
              <a:rPr lang="en-GB" sz="1200" dirty="0">
                <a:solidFill>
                  <a:srgbClr val="F36F2C"/>
                </a:solidFill>
                <a:latin typeface="Tahoma" panose="020B0604030504040204" pitchFamily="34" charset="0"/>
                <a:ea typeface="Tahoma" panose="020B0604030504040204" pitchFamily="34" charset="0"/>
                <a:cs typeface="Tahoma" panose="020B0604030504040204" pitchFamily="34" charset="0"/>
              </a:rPr>
              <a:t>/</a:t>
            </a:r>
            <a:r>
              <a:rPr lang="en-GB" sz="1200" dirty="0" err="1">
                <a:solidFill>
                  <a:srgbClr val="F36F2C"/>
                </a:solidFill>
                <a:latin typeface="Tahoma" panose="020B0604030504040204" pitchFamily="34" charset="0"/>
                <a:ea typeface="Tahoma" panose="020B0604030504040204" pitchFamily="34" charset="0"/>
                <a:cs typeface="Tahoma" panose="020B0604030504040204" pitchFamily="34" charset="0"/>
              </a:rPr>
              <a:t>Bevölkerung</a:t>
            </a:r>
            <a:r>
              <a:rPr lang="en-US" sz="1200" b="0" i="0" u="none" strike="noStrike" baseline="0" dirty="0">
                <a:solidFill>
                  <a:srgbClr val="F36F2C"/>
                </a:solidFill>
                <a:latin typeface="Tahoma" panose="020B0604030504040204" pitchFamily="34" charset="0"/>
                <a:ea typeface="Tahoma" panose="020B0604030504040204" pitchFamily="34" charset="0"/>
                <a:cs typeface="Tahoma" panose="020B0604030504040204" pitchFamily="34" charset="0"/>
              </a:rPr>
              <a:t> (2019). </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Prognose </a:t>
            </a:r>
            <a:r>
              <a:rPr lang="en-US" sz="1200" dirty="0" err="1">
                <a:solidFill>
                  <a:srgbClr val="F36F2C"/>
                </a:solidFill>
                <a:latin typeface="Tahoma" panose="020B0604030504040204" pitchFamily="34" charset="0"/>
                <a:ea typeface="Tahoma" panose="020B0604030504040204" pitchFamily="34" charset="0"/>
                <a:cs typeface="Tahoma" panose="020B0604030504040204" pitchFamily="34" charset="0"/>
              </a:rPr>
              <a:t>Bevölkerungsentwicklung</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 </a:t>
            </a:r>
            <a:r>
              <a:rPr lang="en-US" sz="1200" b="0" i="0" u="none" strike="noStrike" baseline="0" dirty="0">
                <a:solidFill>
                  <a:srgbClr val="F36F2C"/>
                </a:solidFill>
                <a:latin typeface="Tahoma" panose="020B0604030504040204" pitchFamily="34" charset="0"/>
                <a:ea typeface="Tahoma" panose="020B0604030504040204" pitchFamily="34" charset="0"/>
                <a:cs typeface="Tahoma" panose="020B0604030504040204" pitchFamily="34" charset="0"/>
              </a:rPr>
              <a:t>2019: </a:t>
            </a:r>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Highlights</a:t>
            </a:r>
            <a:r>
              <a:rPr lang="en-US" sz="1200" b="0" i="0" u="none" strike="noStrike" baseline="0" dirty="0">
                <a:solidFill>
                  <a:srgbClr val="F36F2C"/>
                </a:solidFill>
                <a:latin typeface="Tahoma" panose="020B0604030504040204" pitchFamily="34" charset="0"/>
                <a:ea typeface="Tahoma" panose="020B0604030504040204" pitchFamily="34" charset="0"/>
                <a:cs typeface="Tahoma" panose="020B0604030504040204" pitchFamily="34" charset="0"/>
              </a:rPr>
              <a:t>. ST/ESA/SER.A/423. </a:t>
            </a:r>
            <a:endParaRPr lang="en-GB" sz="1200" dirty="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grpSp>
        <p:nvGrpSpPr>
          <p:cNvPr id="17" name="Group 16">
            <a:extLst>
              <a:ext uri="{FF2B5EF4-FFF2-40B4-BE49-F238E27FC236}">
                <a16:creationId xmlns:a16="http://schemas.microsoft.com/office/drawing/2014/main" id="{BF98F149-8C2C-09FE-5800-CB57974EF6A9}"/>
              </a:ext>
            </a:extLst>
          </p:cNvPr>
          <p:cNvGrpSpPr/>
          <p:nvPr/>
        </p:nvGrpSpPr>
        <p:grpSpPr>
          <a:xfrm>
            <a:off x="7153725" y="1727840"/>
            <a:ext cx="4457528" cy="2974019"/>
            <a:chOff x="7153725" y="1727840"/>
            <a:chExt cx="4457528" cy="2974019"/>
          </a:xfrm>
        </p:grpSpPr>
        <p:pic>
          <p:nvPicPr>
            <p:cNvPr id="9" name="Picture 8" descr="Chart, line chart&#10;&#10;Description automatically generated">
              <a:extLst>
                <a:ext uri="{FF2B5EF4-FFF2-40B4-BE49-F238E27FC236}">
                  <a16:creationId xmlns:a16="http://schemas.microsoft.com/office/drawing/2014/main" id="{1D5FB14B-3CA3-4B97-80A3-B0B0C7A9DE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3725" y="1727840"/>
              <a:ext cx="4457528" cy="2974019"/>
            </a:xfrm>
            <a:prstGeom prst="rect">
              <a:avLst/>
            </a:prstGeom>
            <a:solidFill>
              <a:schemeClr val="bg1"/>
            </a:solidFill>
            <a:ln w="19050">
              <a:solidFill>
                <a:srgbClr val="F36F2C"/>
              </a:solidFill>
            </a:ln>
          </p:spPr>
        </p:pic>
        <p:sp>
          <p:nvSpPr>
            <p:cNvPr id="2" name="TextBox 1">
              <a:extLst>
                <a:ext uri="{FF2B5EF4-FFF2-40B4-BE49-F238E27FC236}">
                  <a16:creationId xmlns:a16="http://schemas.microsoft.com/office/drawing/2014/main" id="{1B5D564B-3F6F-6A89-BD49-DC6B58F63650}"/>
                </a:ext>
              </a:extLst>
            </p:cNvPr>
            <p:cNvSpPr txBox="1"/>
            <p:nvPr/>
          </p:nvSpPr>
          <p:spPr>
            <a:xfrm rot="16200000">
              <a:off x="6098030" y="2913741"/>
              <a:ext cx="2319049" cy="184666"/>
            </a:xfrm>
            <a:prstGeom prst="rect">
              <a:avLst/>
            </a:prstGeom>
            <a:solidFill>
              <a:schemeClr val="bg1"/>
            </a:solidFill>
          </p:spPr>
          <p:txBody>
            <a:bodyPr wrap="square" rtlCol="0">
              <a:spAutoFit/>
            </a:bodyPr>
            <a:lstStyle/>
            <a:p>
              <a:r>
                <a:rPr lang="en-GB" sz="600" dirty="0"/>
                <a:t>J</a:t>
              </a:r>
              <a:r>
                <a:rPr lang="de-DE" sz="600" dirty="0"/>
                <a:t>ährliches Bevölkerungswachstum (in Prozent)</a:t>
              </a:r>
              <a:endParaRPr lang="en-US" sz="600" dirty="0"/>
            </a:p>
          </p:txBody>
        </p:sp>
        <p:sp>
          <p:nvSpPr>
            <p:cNvPr id="12" name="TextBox 11">
              <a:extLst>
                <a:ext uri="{FF2B5EF4-FFF2-40B4-BE49-F238E27FC236}">
                  <a16:creationId xmlns:a16="http://schemas.microsoft.com/office/drawing/2014/main" id="{54064B05-B486-7525-DFB5-47F6699A6865}"/>
                </a:ext>
              </a:extLst>
            </p:cNvPr>
            <p:cNvSpPr txBox="1"/>
            <p:nvPr/>
          </p:nvSpPr>
          <p:spPr>
            <a:xfrm>
              <a:off x="8208251" y="2198027"/>
              <a:ext cx="1055823" cy="369332"/>
            </a:xfrm>
            <a:prstGeom prst="rect">
              <a:avLst/>
            </a:prstGeom>
            <a:solidFill>
              <a:schemeClr val="bg1"/>
            </a:solidFill>
          </p:spPr>
          <p:txBody>
            <a:bodyPr wrap="square" rtlCol="0">
              <a:spAutoFit/>
            </a:bodyPr>
            <a:lstStyle/>
            <a:p>
              <a:r>
                <a:rPr lang="de-DE" sz="900" dirty="0"/>
                <a:t>Wachstumsrate (linke Achse)</a:t>
              </a:r>
              <a:endParaRPr lang="en-US" sz="900" dirty="0"/>
            </a:p>
          </p:txBody>
        </p:sp>
        <p:sp>
          <p:nvSpPr>
            <p:cNvPr id="13" name="TextBox 12">
              <a:extLst>
                <a:ext uri="{FF2B5EF4-FFF2-40B4-BE49-F238E27FC236}">
                  <a16:creationId xmlns:a16="http://schemas.microsoft.com/office/drawing/2014/main" id="{CCE80F44-BAD3-CD45-F469-8B27FAE2DD39}"/>
                </a:ext>
              </a:extLst>
            </p:cNvPr>
            <p:cNvSpPr txBox="1"/>
            <p:nvPr/>
          </p:nvSpPr>
          <p:spPr>
            <a:xfrm>
              <a:off x="8162068" y="3546764"/>
              <a:ext cx="1138950" cy="369332"/>
            </a:xfrm>
            <a:prstGeom prst="rect">
              <a:avLst/>
            </a:prstGeom>
            <a:solidFill>
              <a:schemeClr val="bg1"/>
            </a:solidFill>
          </p:spPr>
          <p:txBody>
            <a:bodyPr wrap="square" rtlCol="0">
              <a:spAutoFit/>
            </a:bodyPr>
            <a:lstStyle/>
            <a:p>
              <a:r>
                <a:rPr lang="de-DE" sz="900" dirty="0"/>
                <a:t>Gesamtbevölkerung (rechte Achse)</a:t>
              </a:r>
              <a:endParaRPr lang="en-US" sz="900" dirty="0"/>
            </a:p>
          </p:txBody>
        </p:sp>
        <p:sp>
          <p:nvSpPr>
            <p:cNvPr id="14" name="TextBox 13">
              <a:extLst>
                <a:ext uri="{FF2B5EF4-FFF2-40B4-BE49-F238E27FC236}">
                  <a16:creationId xmlns:a16="http://schemas.microsoft.com/office/drawing/2014/main" id="{471ACDA9-94C2-8CA0-468F-2CFB08A542A6}"/>
                </a:ext>
              </a:extLst>
            </p:cNvPr>
            <p:cNvSpPr txBox="1"/>
            <p:nvPr/>
          </p:nvSpPr>
          <p:spPr>
            <a:xfrm>
              <a:off x="9264073" y="4471027"/>
              <a:ext cx="406399" cy="230832"/>
            </a:xfrm>
            <a:prstGeom prst="rect">
              <a:avLst/>
            </a:prstGeom>
            <a:solidFill>
              <a:schemeClr val="bg1"/>
            </a:solidFill>
          </p:spPr>
          <p:txBody>
            <a:bodyPr wrap="square" rtlCol="0">
              <a:spAutoFit/>
            </a:bodyPr>
            <a:lstStyle/>
            <a:p>
              <a:r>
                <a:rPr lang="de-DE" sz="900" dirty="0"/>
                <a:t>Jahr</a:t>
              </a:r>
              <a:endParaRPr lang="en-US" sz="900" dirty="0"/>
            </a:p>
          </p:txBody>
        </p:sp>
        <p:sp>
          <p:nvSpPr>
            <p:cNvPr id="15" name="TextBox 14">
              <a:extLst>
                <a:ext uri="{FF2B5EF4-FFF2-40B4-BE49-F238E27FC236}">
                  <a16:creationId xmlns:a16="http://schemas.microsoft.com/office/drawing/2014/main" id="{CE10823A-3474-A72F-201E-34F687C5C6D6}"/>
                </a:ext>
              </a:extLst>
            </p:cNvPr>
            <p:cNvSpPr txBox="1"/>
            <p:nvPr/>
          </p:nvSpPr>
          <p:spPr>
            <a:xfrm rot="16200000">
              <a:off x="10593547" y="2900196"/>
              <a:ext cx="1800969" cy="230832"/>
            </a:xfrm>
            <a:prstGeom prst="rect">
              <a:avLst/>
            </a:prstGeom>
            <a:solidFill>
              <a:schemeClr val="bg1"/>
            </a:solidFill>
          </p:spPr>
          <p:txBody>
            <a:bodyPr wrap="square" rtlCol="0">
              <a:spAutoFit/>
            </a:bodyPr>
            <a:lstStyle/>
            <a:p>
              <a:r>
                <a:rPr lang="de-DE" sz="900" dirty="0"/>
                <a:t>Gesamtbevölkerung (in Millarden)</a:t>
              </a:r>
              <a:endParaRPr lang="en-US" sz="900" dirty="0"/>
            </a:p>
          </p:txBody>
        </p:sp>
        <p:sp>
          <p:nvSpPr>
            <p:cNvPr id="16" name="TextBox 15">
              <a:extLst>
                <a:ext uri="{FF2B5EF4-FFF2-40B4-BE49-F238E27FC236}">
                  <a16:creationId xmlns:a16="http://schemas.microsoft.com/office/drawing/2014/main" id="{F3576498-23C7-ED30-EBF9-E98B07B78E70}"/>
                </a:ext>
              </a:extLst>
            </p:cNvPr>
            <p:cNvSpPr txBox="1"/>
            <p:nvPr/>
          </p:nvSpPr>
          <p:spPr>
            <a:xfrm>
              <a:off x="9982200" y="1748909"/>
              <a:ext cx="1203036" cy="461665"/>
            </a:xfrm>
            <a:prstGeom prst="rect">
              <a:avLst/>
            </a:prstGeom>
            <a:solidFill>
              <a:schemeClr val="bg1"/>
            </a:solidFill>
          </p:spPr>
          <p:txBody>
            <a:bodyPr wrap="square" rtlCol="0">
              <a:spAutoFit/>
            </a:bodyPr>
            <a:lstStyle/>
            <a:p>
              <a:r>
                <a:rPr lang="de-DE" sz="800" dirty="0">
                  <a:solidFill>
                    <a:schemeClr val="accent3"/>
                  </a:solidFill>
                </a:rPr>
                <a:t>Bevölkerungsprognose mit 95% Konfidenzintervall  </a:t>
              </a:r>
              <a:endParaRPr lang="en-US" sz="800" dirty="0">
                <a:solidFill>
                  <a:schemeClr val="accent3"/>
                </a:solidFill>
              </a:endParaRPr>
            </a:p>
          </p:txBody>
        </p:sp>
        <p:sp>
          <p:nvSpPr>
            <p:cNvPr id="3" name="TextBox 2">
              <a:extLst>
                <a:ext uri="{FF2B5EF4-FFF2-40B4-BE49-F238E27FC236}">
                  <a16:creationId xmlns:a16="http://schemas.microsoft.com/office/drawing/2014/main" id="{6786367E-B2E1-A79A-8726-C7A0C3E788E2}"/>
                </a:ext>
              </a:extLst>
            </p:cNvPr>
            <p:cNvSpPr txBox="1"/>
            <p:nvPr/>
          </p:nvSpPr>
          <p:spPr>
            <a:xfrm>
              <a:off x="9205853" y="1748909"/>
              <a:ext cx="776347" cy="246221"/>
            </a:xfrm>
            <a:prstGeom prst="rect">
              <a:avLst/>
            </a:prstGeom>
            <a:solidFill>
              <a:schemeClr val="bg1"/>
            </a:solidFill>
          </p:spPr>
          <p:txBody>
            <a:bodyPr wrap="square" rtlCol="0">
              <a:spAutoFit/>
            </a:bodyPr>
            <a:lstStyle/>
            <a:p>
              <a:r>
                <a:rPr lang="en-US" sz="1000" dirty="0" err="1">
                  <a:solidFill>
                    <a:schemeClr val="accent3"/>
                  </a:solidFill>
                </a:rPr>
                <a:t>Vorhersage</a:t>
              </a:r>
              <a:endParaRPr lang="en-US" sz="1000" dirty="0">
                <a:solidFill>
                  <a:schemeClr val="accent3"/>
                </a:solidFill>
              </a:endParaRPr>
            </a:p>
          </p:txBody>
        </p:sp>
      </p:grpSp>
    </p:spTree>
    <p:extLst>
      <p:ext uri="{BB962C8B-B14F-4D97-AF65-F5344CB8AC3E}">
        <p14:creationId xmlns:p14="http://schemas.microsoft.com/office/powerpoint/2010/main" val="196367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81D446-ABF7-4853-87A5-46FE8EF1F447}"/>
              </a:ext>
            </a:extLst>
          </p:cNvPr>
          <p:cNvSpPr>
            <a:spLocks noGrp="1"/>
          </p:cNvSpPr>
          <p:nvPr>
            <p:ph idx="1"/>
          </p:nvPr>
        </p:nvSpPr>
        <p:spPr>
          <a:xfrm>
            <a:off x="838200" y="710971"/>
            <a:ext cx="10515600" cy="4376737"/>
          </a:xfrm>
        </p:spPr>
        <p:txBody>
          <a:bodyPr>
            <a:noAutofit/>
          </a:bodyPr>
          <a:lstStyle/>
          <a:p>
            <a:pPr marL="0" indent="0">
              <a:buNone/>
            </a:pPr>
            <a:r>
              <a:rPr lang="de-DE" sz="2400" dirty="0">
                <a:latin typeface="Myriad Pro" panose="020B0703030403020204" pitchFamily="34" charset="0"/>
              </a:rPr>
              <a:t>Dieses Modul ist Bestandteil der FuseNet-Lehrmaterialien für weiterführende Schulen, die auf dem FuseNet-Bildungsserver abgerufen werden können: </a:t>
            </a:r>
            <a:r>
              <a:rPr lang="en-US" sz="2400" dirty="0">
                <a:latin typeface="Myriad Pro" panose="020B0703030403020204" pitchFamily="34" charset="0"/>
                <a:hlinkClick r:id="rId2"/>
              </a:rPr>
              <a:t>https://fusenet.eu/education/materials</a:t>
            </a:r>
            <a:r>
              <a:rPr lang="en-US" sz="2400" dirty="0">
                <a:latin typeface="Myriad Pro" panose="020B0703030403020204" pitchFamily="34" charset="0"/>
              </a:rPr>
              <a:t> </a:t>
            </a:r>
          </a:p>
          <a:p>
            <a:pPr marL="0" indent="0">
              <a:buNone/>
            </a:pPr>
            <a:endParaRPr lang="en-US" sz="2400" dirty="0">
              <a:latin typeface="Myriad Pro" panose="020B0703030403020204" pitchFamily="34" charset="0"/>
            </a:endParaRPr>
          </a:p>
          <a:p>
            <a:pPr marL="0" indent="0">
              <a:buNone/>
            </a:pPr>
            <a:r>
              <a:rPr lang="en-US" sz="2400" dirty="0">
                <a:latin typeface="Myriad Pro" panose="020B0703030403020204" pitchFamily="34" charset="0"/>
              </a:rPr>
              <a:t>Mehr </a:t>
            </a:r>
            <a:r>
              <a:rPr lang="en-US" sz="2400" dirty="0" err="1">
                <a:latin typeface="Myriad Pro" panose="020B0703030403020204" pitchFamily="34" charset="0"/>
              </a:rPr>
              <a:t>Informationen</a:t>
            </a:r>
            <a:r>
              <a:rPr lang="en-US" sz="2400" dirty="0">
                <a:latin typeface="Myriad Pro" panose="020B0703030403020204" pitchFamily="34" charset="0"/>
              </a:rPr>
              <a:t> </a:t>
            </a:r>
            <a:r>
              <a:rPr lang="en-US" sz="2400" dirty="0" err="1">
                <a:latin typeface="Myriad Pro" panose="020B0703030403020204" pitchFamily="34" charset="0"/>
              </a:rPr>
              <a:t>unter</a:t>
            </a:r>
            <a:r>
              <a:rPr lang="en-US" sz="2400" dirty="0">
                <a:latin typeface="Myriad Pro" panose="020B0703030403020204" pitchFamily="34" charset="0"/>
              </a:rPr>
              <a:t>: </a:t>
            </a:r>
            <a:r>
              <a:rPr lang="en-US" sz="2400" dirty="0">
                <a:latin typeface="Myriad Pro" panose="020B0703030403020204" pitchFamily="34" charset="0"/>
                <a:hlinkClick r:id="rId3"/>
              </a:rPr>
              <a:t>https://fusenet.eu</a:t>
            </a:r>
            <a:endParaRPr lang="en-US" sz="2400" dirty="0">
              <a:latin typeface="Myriad Pro" panose="020B0703030403020204" pitchFamily="34" charset="0"/>
            </a:endParaRPr>
          </a:p>
          <a:p>
            <a:pPr marL="0" indent="0">
              <a:buNone/>
            </a:pPr>
            <a:endParaRPr lang="en-US" sz="2400" dirty="0">
              <a:latin typeface="Myriad Pro" panose="020B0703030403020204" pitchFamily="34" charset="0"/>
            </a:endParaRPr>
          </a:p>
          <a:p>
            <a:pPr marL="0" indent="0">
              <a:buNone/>
            </a:pPr>
            <a:r>
              <a:rPr lang="en-US" sz="2400" dirty="0">
                <a:latin typeface="Myriad Pro" panose="020B0703030403020204" pitchFamily="34" charset="0"/>
              </a:rPr>
              <a:t>Autor: Sander </a:t>
            </a:r>
            <a:r>
              <a:rPr lang="en-US" sz="2400" dirty="0" err="1">
                <a:latin typeface="Myriad Pro" panose="020B0703030403020204" pitchFamily="34" charset="0"/>
              </a:rPr>
              <a:t>Korteweg</a:t>
            </a:r>
            <a:endParaRPr lang="en-US" sz="2400" dirty="0">
              <a:latin typeface="Myriad Pro" panose="020B0703030403020204" pitchFamily="34" charset="0"/>
            </a:endParaRPr>
          </a:p>
          <a:p>
            <a:pPr marL="0" indent="0">
              <a:buNone/>
            </a:pPr>
            <a:r>
              <a:rPr lang="en-US" sz="2400" dirty="0" err="1">
                <a:latin typeface="Myriad Pro" panose="020B0703030403020204" pitchFamily="34" charset="0"/>
              </a:rPr>
              <a:t>Chefredakteure</a:t>
            </a:r>
            <a:r>
              <a:rPr lang="en-US" sz="2400" dirty="0">
                <a:latin typeface="Myriad Pro" panose="020B0703030403020204" pitchFamily="34" charset="0"/>
              </a:rPr>
              <a:t>: </a:t>
            </a:r>
            <a:r>
              <a:rPr lang="en-US" sz="2400" dirty="0" err="1">
                <a:latin typeface="Myriad Pro" panose="020B0703030403020204" pitchFamily="34" charset="0"/>
              </a:rPr>
              <a:t>Sjoukje</a:t>
            </a:r>
            <a:r>
              <a:rPr lang="en-US" sz="2400" dirty="0">
                <a:latin typeface="Myriad Pro" panose="020B0703030403020204" pitchFamily="34" charset="0"/>
              </a:rPr>
              <a:t> </a:t>
            </a:r>
            <a:r>
              <a:rPr lang="en-US" sz="2400" dirty="0" err="1">
                <a:latin typeface="Myriad Pro" panose="020B0703030403020204" pitchFamily="34" charset="0"/>
              </a:rPr>
              <a:t>Tijmensen</a:t>
            </a:r>
            <a:r>
              <a:rPr lang="en-US" sz="2400" dirty="0">
                <a:latin typeface="Myriad Pro" panose="020B0703030403020204" pitchFamily="34" charset="0"/>
              </a:rPr>
              <a:t>-Hoekstra, Sander </a:t>
            </a:r>
            <a:r>
              <a:rPr lang="en-US" sz="2400" dirty="0" err="1">
                <a:latin typeface="Myriad Pro" panose="020B0703030403020204" pitchFamily="34" charset="0"/>
              </a:rPr>
              <a:t>Korteweg</a:t>
            </a:r>
            <a:endParaRPr lang="en-GB" sz="2400" dirty="0">
              <a:latin typeface="Myriad Pro" panose="020B0703030403020204" pitchFamily="34" charset="0"/>
            </a:endParaRPr>
          </a:p>
        </p:txBody>
      </p:sp>
      <p:sp>
        <p:nvSpPr>
          <p:cNvPr id="4" name="Footer Placeholder 3">
            <a:extLst>
              <a:ext uri="{FF2B5EF4-FFF2-40B4-BE49-F238E27FC236}">
                <a16:creationId xmlns:a16="http://schemas.microsoft.com/office/drawing/2014/main" id="{CDA216B9-25EC-482D-83D7-33FA284BE1F6}"/>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5210A4FC-2CF0-4B10-916C-F481958376C7}"/>
              </a:ext>
            </a:extLst>
          </p:cNvPr>
          <p:cNvSpPr>
            <a:spLocks noGrp="1"/>
          </p:cNvSpPr>
          <p:nvPr>
            <p:ph type="sldNum" sz="quarter" idx="12"/>
          </p:nvPr>
        </p:nvSpPr>
        <p:spPr/>
        <p:txBody>
          <a:bodyPr/>
          <a:lstStyle/>
          <a:p>
            <a:fld id="{607FDA0D-75C2-4509-B589-D4A45AB8915E}" type="slidenum">
              <a:rPr lang="en-GB" smtClean="0"/>
              <a:t>50</a:t>
            </a:fld>
            <a:endParaRPr lang="en-GB"/>
          </a:p>
        </p:txBody>
      </p:sp>
      <p:pic>
        <p:nvPicPr>
          <p:cNvPr id="7" name="Picture 6" descr="Logo&#10;&#10;Description automatically generated">
            <a:extLst>
              <a:ext uri="{FF2B5EF4-FFF2-40B4-BE49-F238E27FC236}">
                <a16:creationId xmlns:a16="http://schemas.microsoft.com/office/drawing/2014/main" id="{C0710A6C-5BD6-4C7E-87AB-F3E8D07B2F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4277" y="4612477"/>
            <a:ext cx="4463445" cy="1291060"/>
          </a:xfrm>
          <a:prstGeom prst="rect">
            <a:avLst/>
          </a:prstGeom>
        </p:spPr>
      </p:pic>
    </p:spTree>
    <p:extLst>
      <p:ext uri="{BB962C8B-B14F-4D97-AF65-F5344CB8AC3E}">
        <p14:creationId xmlns:p14="http://schemas.microsoft.com/office/powerpoint/2010/main" val="309034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DA216B9-25EC-482D-83D7-33FA284BE1F6}"/>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5210A4FC-2CF0-4B10-916C-F481958376C7}"/>
              </a:ext>
            </a:extLst>
          </p:cNvPr>
          <p:cNvSpPr>
            <a:spLocks noGrp="1"/>
          </p:cNvSpPr>
          <p:nvPr>
            <p:ph type="sldNum" sz="quarter" idx="12"/>
          </p:nvPr>
        </p:nvSpPr>
        <p:spPr/>
        <p:txBody>
          <a:bodyPr/>
          <a:lstStyle/>
          <a:p>
            <a:fld id="{607FDA0D-75C2-4509-B589-D4A45AB8915E}" type="slidenum">
              <a:rPr lang="en-GB" smtClean="0"/>
              <a:t>51</a:t>
            </a:fld>
            <a:endParaRPr lang="en-GB"/>
          </a:p>
        </p:txBody>
      </p:sp>
      <p:pic>
        <p:nvPicPr>
          <p:cNvPr id="8" name="Picture 7" descr="A close up of a sign&#10;&#10;Description automatically generated">
            <a:extLst>
              <a:ext uri="{FF2B5EF4-FFF2-40B4-BE49-F238E27FC236}">
                <a16:creationId xmlns:a16="http://schemas.microsoft.com/office/drawing/2014/main" id="{DBC25261-1241-7780-306A-0764B0E0BD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2137" y="5566044"/>
            <a:ext cx="847725" cy="307340"/>
          </a:xfrm>
          <a:prstGeom prst="rect">
            <a:avLst/>
          </a:prstGeom>
        </p:spPr>
      </p:pic>
      <p:sp>
        <p:nvSpPr>
          <p:cNvPr id="9" name="Text Box 2">
            <a:extLst>
              <a:ext uri="{FF2B5EF4-FFF2-40B4-BE49-F238E27FC236}">
                <a16:creationId xmlns:a16="http://schemas.microsoft.com/office/drawing/2014/main" id="{896C7882-686F-C669-C122-25E52AB8008A}"/>
              </a:ext>
            </a:extLst>
          </p:cNvPr>
          <p:cNvSpPr txBox="1">
            <a:spLocks noChangeArrowheads="1"/>
          </p:cNvSpPr>
          <p:nvPr/>
        </p:nvSpPr>
        <p:spPr bwMode="auto">
          <a:xfrm>
            <a:off x="3242309" y="4226646"/>
            <a:ext cx="5707380" cy="1120140"/>
          </a:xfrm>
          <a:prstGeom prst="rect">
            <a:avLst/>
          </a:prstGeom>
          <a:solidFill>
            <a:schemeClr val="bg2"/>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x-none" sz="900" b="1" dirty="0">
                <a:solidFill>
                  <a:srgbClr val="000000"/>
                </a:solidFill>
                <a:effectLst/>
                <a:latin typeface="Arial" panose="020B0604020202020204" pitchFamily="34" charset="0"/>
                <a:ea typeface="Calibri" panose="020F0502020204030204" pitchFamily="34" charset="0"/>
                <a:cs typeface="Lato" panose="020F0502020204030203" pitchFamily="34" charset="0"/>
              </a:rPr>
              <a:t>This material has been created and distributed by FuseNet for educational purposes</a:t>
            </a:r>
            <a:r>
              <a:rPr lang="x-none" sz="900" b="0" dirty="0">
                <a:solidFill>
                  <a:srgbClr val="000000"/>
                </a:solidFill>
                <a:effectLst/>
                <a:latin typeface="Arial" panose="020B0604020202020204" pitchFamily="34" charset="0"/>
                <a:ea typeface="Calibri" panose="020F0502020204030204" pitchFamily="34" charset="0"/>
                <a:cs typeface="Lato" panose="020F0502020204030203" pitchFamily="34" charset="0"/>
              </a:rPr>
              <a:t>. 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 This work is licensed under a Creative Commons Attribution-NonCommercial-ShareAlike 4.0 International License.</a:t>
            </a:r>
            <a:endParaRPr lang="en-NL" sz="1100" dirty="0">
              <a:effectLst/>
              <a:latin typeface="Arial" panose="020B0604020202020204" pitchFamily="34" charset="0"/>
              <a:ea typeface="Calibri" panose="020F0502020204030204" pitchFamily="34" charset="0"/>
            </a:endParaRPr>
          </a:p>
          <a:p>
            <a:pPr>
              <a:lnSpc>
                <a:spcPct val="107000"/>
              </a:lnSpc>
              <a:spcAft>
                <a:spcPts val="800"/>
              </a:spcAft>
            </a:pPr>
            <a:r>
              <a:rPr lang="x-none" sz="1100" dirty="0">
                <a:effectLst/>
                <a:latin typeface="Arial" panose="020B0604020202020204" pitchFamily="34" charset="0"/>
                <a:ea typeface="Calibri" panose="020F0502020204030204" pitchFamily="34" charset="0"/>
              </a:rPr>
              <a:t> </a:t>
            </a:r>
            <a:endParaRPr lang="en-NL" sz="11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23639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7DED73-413C-484C-892F-8CD0378BEBC1}"/>
              </a:ext>
            </a:extLst>
          </p:cNvPr>
          <p:cNvSpPr>
            <a:spLocks noGrp="1"/>
          </p:cNvSpPr>
          <p:nvPr>
            <p:ph type="title"/>
          </p:nvPr>
        </p:nvSpPr>
        <p:spPr/>
        <p:txBody>
          <a:bodyPr/>
          <a:lstStyle/>
          <a:p>
            <a:r>
              <a:rPr lang="en-US" dirty="0"/>
              <a:t>Das </a:t>
            </a:r>
            <a:r>
              <a:rPr lang="en-US" dirty="0" err="1"/>
              <a:t>Energieproblem</a:t>
            </a:r>
            <a:endParaRPr lang="en-GB" dirty="0"/>
          </a:p>
        </p:txBody>
      </p:sp>
      <p:sp>
        <p:nvSpPr>
          <p:cNvPr id="7" name="Content Placeholder 6">
            <a:extLst>
              <a:ext uri="{FF2B5EF4-FFF2-40B4-BE49-F238E27FC236}">
                <a16:creationId xmlns:a16="http://schemas.microsoft.com/office/drawing/2014/main" id="{6B4A96D6-E8F9-491D-8741-729EF7E4EBBB}"/>
              </a:ext>
            </a:extLst>
          </p:cNvPr>
          <p:cNvSpPr>
            <a:spLocks noGrp="1"/>
          </p:cNvSpPr>
          <p:nvPr>
            <p:ph idx="1"/>
          </p:nvPr>
        </p:nvSpPr>
        <p:spPr/>
        <p:txBody>
          <a:bodyPr/>
          <a:lstStyle/>
          <a:p>
            <a:r>
              <a:rPr lang="en-GB" dirty="0" err="1"/>
              <a:t>Lösungen</a:t>
            </a:r>
            <a:endParaRPr lang="en-GB" dirty="0"/>
          </a:p>
          <a:p>
            <a:pPr lvl="1"/>
            <a:r>
              <a:rPr lang="en-GB" dirty="0" err="1"/>
              <a:t>Einschränkung</a:t>
            </a:r>
            <a:r>
              <a:rPr lang="en-GB" dirty="0"/>
              <a:t> des </a:t>
            </a:r>
            <a:r>
              <a:rPr lang="en-GB" dirty="0" err="1"/>
              <a:t>Energiebedarfs</a:t>
            </a:r>
            <a:endParaRPr lang="en-GB" dirty="0">
              <a:solidFill>
                <a:schemeClr val="bg1"/>
              </a:solidFill>
            </a:endParaRPr>
          </a:p>
          <a:p>
            <a:pPr lvl="1"/>
            <a:r>
              <a:rPr lang="en-GB" dirty="0" err="1"/>
              <a:t>Vermehrte</a:t>
            </a:r>
            <a:r>
              <a:rPr lang="en-GB" dirty="0"/>
              <a:t> </a:t>
            </a:r>
            <a:r>
              <a:rPr lang="en-GB" dirty="0" err="1"/>
              <a:t>Nutzung</a:t>
            </a:r>
            <a:r>
              <a:rPr lang="en-GB" dirty="0"/>
              <a:t> von </a:t>
            </a:r>
            <a:r>
              <a:rPr lang="en-GB" dirty="0" err="1"/>
              <a:t>nachhaltigen</a:t>
            </a:r>
            <a:r>
              <a:rPr lang="en-GB" dirty="0"/>
              <a:t> </a:t>
            </a:r>
            <a:r>
              <a:rPr lang="en-GB" dirty="0" err="1"/>
              <a:t>Quellen</a:t>
            </a:r>
            <a:endParaRPr lang="en-GB" dirty="0"/>
          </a:p>
          <a:p>
            <a:r>
              <a:rPr lang="en-GB" dirty="0"/>
              <a:t>Wie?</a:t>
            </a:r>
          </a:p>
          <a:p>
            <a:pPr lvl="1"/>
            <a:r>
              <a:rPr lang="en-GB" dirty="0" err="1"/>
              <a:t>Optimierte</a:t>
            </a:r>
            <a:r>
              <a:rPr lang="en-GB" dirty="0"/>
              <a:t> </a:t>
            </a:r>
            <a:r>
              <a:rPr lang="en-GB" dirty="0" err="1"/>
              <a:t>Speichertechnologie</a:t>
            </a:r>
            <a:endParaRPr lang="en-GB" dirty="0"/>
          </a:p>
          <a:p>
            <a:pPr lvl="1"/>
            <a:r>
              <a:rPr lang="en-GB" dirty="0"/>
              <a:t>Alternative </a:t>
            </a:r>
            <a:r>
              <a:rPr lang="en-GB" dirty="0" err="1"/>
              <a:t>Energiequellen</a:t>
            </a:r>
            <a:endParaRPr lang="en-GB" dirty="0"/>
          </a:p>
          <a:p>
            <a:pPr lvl="1"/>
            <a:r>
              <a:rPr lang="en-GB" dirty="0" err="1"/>
              <a:t>Unterstützend</a:t>
            </a:r>
            <a:r>
              <a:rPr lang="en-GB" dirty="0"/>
              <a:t>: </a:t>
            </a:r>
            <a:r>
              <a:rPr lang="en-GB" dirty="0" err="1">
                <a:solidFill>
                  <a:srgbClr val="F36F2C"/>
                </a:solidFill>
              </a:rPr>
              <a:t>Kernfusion</a:t>
            </a:r>
            <a:r>
              <a:rPr lang="en-GB" dirty="0">
                <a:solidFill>
                  <a:srgbClr val="F36F2C"/>
                </a:solidFill>
              </a:rPr>
              <a:t>!</a:t>
            </a:r>
          </a:p>
          <a:p>
            <a:pPr marL="0" indent="0">
              <a:buNone/>
            </a:pPr>
            <a:endParaRPr lang="en-GB" dirty="0"/>
          </a:p>
        </p:txBody>
      </p:sp>
      <p:sp>
        <p:nvSpPr>
          <p:cNvPr id="4" name="Footer Placeholder 3">
            <a:extLst>
              <a:ext uri="{FF2B5EF4-FFF2-40B4-BE49-F238E27FC236}">
                <a16:creationId xmlns:a16="http://schemas.microsoft.com/office/drawing/2014/main" id="{27A0665B-A199-43C8-9AB1-A128273C6332}"/>
              </a:ext>
            </a:extLst>
          </p:cNvPr>
          <p:cNvSpPr>
            <a:spLocks noGrp="1"/>
          </p:cNvSpPr>
          <p:nvPr>
            <p:ph type="ftr" sz="quarter" idx="11"/>
          </p:nvPr>
        </p:nvSpPr>
        <p:spPr>
          <a:xfrm>
            <a:off x="838200" y="6311900"/>
            <a:ext cx="6048375" cy="365125"/>
          </a:xfrm>
        </p:spPr>
        <p:txBody>
          <a:bodyPr/>
          <a:lstStyle/>
          <a:p>
            <a:r>
              <a:rPr lang="en-US" dirty="0"/>
              <a:t>Modul 1: </a:t>
            </a:r>
            <a:r>
              <a:rPr lang="en-US" dirty="0" err="1"/>
              <a:t>Grundlagen</a:t>
            </a:r>
            <a:r>
              <a:rPr lang="en-US" dirty="0"/>
              <a:t> der Fusion</a:t>
            </a:r>
            <a:endParaRPr lang="en-GB" dirty="0"/>
          </a:p>
        </p:txBody>
      </p:sp>
      <p:sp>
        <p:nvSpPr>
          <p:cNvPr id="8" name="Slide Number Placeholder 7">
            <a:extLst>
              <a:ext uri="{FF2B5EF4-FFF2-40B4-BE49-F238E27FC236}">
                <a16:creationId xmlns:a16="http://schemas.microsoft.com/office/drawing/2014/main" id="{8FCEE185-C976-4166-B115-9678E1C4C9A1}"/>
              </a:ext>
            </a:extLst>
          </p:cNvPr>
          <p:cNvSpPr>
            <a:spLocks noGrp="1"/>
          </p:cNvSpPr>
          <p:nvPr>
            <p:ph type="sldNum" sz="quarter" idx="12"/>
          </p:nvPr>
        </p:nvSpPr>
        <p:spPr/>
        <p:txBody>
          <a:bodyPr/>
          <a:lstStyle/>
          <a:p>
            <a:fld id="{607FDA0D-75C2-4509-B589-D4A45AB8915E}" type="slidenum">
              <a:rPr lang="en-GB" smtClean="0"/>
              <a:t>6</a:t>
            </a:fld>
            <a:endParaRPr lang="en-GB"/>
          </a:p>
        </p:txBody>
      </p:sp>
      <p:pic>
        <p:nvPicPr>
          <p:cNvPr id="11" name="Picture 10" descr="A picture containing light, night sky&#10;&#10;Description automatically generated">
            <a:extLst>
              <a:ext uri="{FF2B5EF4-FFF2-40B4-BE49-F238E27FC236}">
                <a16:creationId xmlns:a16="http://schemas.microsoft.com/office/drawing/2014/main" id="{7E64CB57-6FC7-4F33-86E9-969A6638F16E}"/>
              </a:ext>
            </a:extLst>
          </p:cNvPr>
          <p:cNvPicPr>
            <a:picLocks noChangeAspect="1"/>
          </p:cNvPicPr>
          <p:nvPr/>
        </p:nvPicPr>
        <p:blipFill rotWithShape="1">
          <a:blip r:embed="rId2">
            <a:extLst>
              <a:ext uri="{28A0092B-C50C-407E-A947-70E740481C1C}">
                <a14:useLocalDpi xmlns:a14="http://schemas.microsoft.com/office/drawing/2010/main" val="0"/>
              </a:ext>
            </a:extLst>
          </a:blip>
          <a:srcRect l="11771" r="33854"/>
          <a:stretch/>
        </p:blipFill>
        <p:spPr>
          <a:xfrm>
            <a:off x="8891246" y="938876"/>
            <a:ext cx="3012193" cy="4154750"/>
          </a:xfrm>
          <a:prstGeom prst="rect">
            <a:avLst/>
          </a:prstGeom>
          <a:ln w="19050">
            <a:solidFill>
              <a:srgbClr val="F36F2C"/>
            </a:solidFill>
          </a:ln>
        </p:spPr>
      </p:pic>
      <p:sp>
        <p:nvSpPr>
          <p:cNvPr id="12" name="TextBox 11">
            <a:extLst>
              <a:ext uri="{FF2B5EF4-FFF2-40B4-BE49-F238E27FC236}">
                <a16:creationId xmlns:a16="http://schemas.microsoft.com/office/drawing/2014/main" id="{1D80819E-02F8-4F85-93FB-80C76B7CDADC}"/>
              </a:ext>
            </a:extLst>
          </p:cNvPr>
          <p:cNvSpPr txBox="1"/>
          <p:nvPr/>
        </p:nvSpPr>
        <p:spPr>
          <a:xfrm>
            <a:off x="8891246" y="4710301"/>
            <a:ext cx="1148681" cy="276999"/>
          </a:xfrm>
          <a:prstGeom prst="rect">
            <a:avLst/>
          </a:prstGeom>
          <a:noFill/>
        </p:spPr>
        <p:txBody>
          <a:bodyPr wrap="square">
            <a:spAutoFit/>
          </a:bodyPr>
          <a:lstStyle/>
          <a:p>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Quelle: CCFE</a:t>
            </a:r>
            <a:endParaRPr lang="en-GB" sz="1200" dirty="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804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57348-B91D-41E3-9713-5AB190A89F5B}"/>
              </a:ext>
            </a:extLst>
          </p:cNvPr>
          <p:cNvSpPr>
            <a:spLocks noGrp="1"/>
          </p:cNvSpPr>
          <p:nvPr>
            <p:ph type="title"/>
          </p:nvPr>
        </p:nvSpPr>
        <p:spPr>
          <a:xfrm>
            <a:off x="235527" y="365125"/>
            <a:ext cx="8714509" cy="1325563"/>
          </a:xfrm>
        </p:spPr>
        <p:txBody>
          <a:bodyPr/>
          <a:lstStyle/>
          <a:p>
            <a:r>
              <a:rPr lang="en-US" dirty="0"/>
              <a:t>1.2 </a:t>
            </a:r>
            <a:r>
              <a:rPr lang="en-US" sz="4000" dirty="0"/>
              <a:t>Fusion </a:t>
            </a:r>
            <a:r>
              <a:rPr lang="en-US" sz="4000" dirty="0" err="1"/>
              <a:t>im</a:t>
            </a:r>
            <a:r>
              <a:rPr lang="en-US" sz="4000" dirty="0"/>
              <a:t> </a:t>
            </a:r>
            <a:r>
              <a:rPr lang="de-DE" sz="4000" dirty="0"/>
              <a:t>Inneren unserer Sonne</a:t>
            </a:r>
            <a:endParaRPr lang="en-GB" sz="4000" dirty="0"/>
          </a:p>
        </p:txBody>
      </p:sp>
      <p:sp>
        <p:nvSpPr>
          <p:cNvPr id="3" name="Content Placeholder 2">
            <a:extLst>
              <a:ext uri="{FF2B5EF4-FFF2-40B4-BE49-F238E27FC236}">
                <a16:creationId xmlns:a16="http://schemas.microsoft.com/office/drawing/2014/main" id="{0487A707-F763-458A-B9DB-F8AE0EB6B94D}"/>
              </a:ext>
            </a:extLst>
          </p:cNvPr>
          <p:cNvSpPr>
            <a:spLocks noGrp="1"/>
          </p:cNvSpPr>
          <p:nvPr>
            <p:ph idx="1"/>
          </p:nvPr>
        </p:nvSpPr>
        <p:spPr/>
        <p:txBody>
          <a:bodyPr/>
          <a:lstStyle/>
          <a:p>
            <a:r>
              <a:rPr lang="en-US" dirty="0"/>
              <a:t>Die </a:t>
            </a:r>
            <a:r>
              <a:rPr lang="en-US" dirty="0" err="1"/>
              <a:t>Sonne</a:t>
            </a:r>
            <a:endParaRPr lang="en-US" dirty="0"/>
          </a:p>
          <a:p>
            <a:pPr lvl="1"/>
            <a:r>
              <a:rPr lang="en-US" dirty="0"/>
              <a:t>Ein Stern</a:t>
            </a:r>
          </a:p>
          <a:p>
            <a:pPr lvl="1"/>
            <a:r>
              <a:rPr lang="en-US" dirty="0" err="1"/>
              <a:t>Stabilisiert</a:t>
            </a:r>
            <a:r>
              <a:rPr lang="en-US" dirty="0"/>
              <a:t> </a:t>
            </a:r>
            <a:r>
              <a:rPr lang="en-US" dirty="0" err="1"/>
              <a:t>durch</a:t>
            </a:r>
            <a:r>
              <a:rPr lang="en-US" dirty="0"/>
              <a:t> </a:t>
            </a:r>
            <a:r>
              <a:rPr lang="en-US" dirty="0" err="1">
                <a:solidFill>
                  <a:srgbClr val="F36F2C"/>
                </a:solidFill>
              </a:rPr>
              <a:t>Schwerkraft</a:t>
            </a:r>
            <a:endParaRPr lang="en-US" dirty="0">
              <a:solidFill>
                <a:srgbClr val="F36F2C"/>
              </a:solidFill>
            </a:endParaRPr>
          </a:p>
          <a:p>
            <a:pPr lvl="1"/>
            <a:r>
              <a:rPr lang="en-US" dirty="0" err="1">
                <a:solidFill>
                  <a:schemeClr val="bg1"/>
                </a:solidFill>
              </a:rPr>
              <a:t>Gewaltiger</a:t>
            </a:r>
            <a:r>
              <a:rPr lang="en-US" dirty="0">
                <a:solidFill>
                  <a:schemeClr val="bg1"/>
                </a:solidFill>
              </a:rPr>
              <a:t> </a:t>
            </a:r>
            <a:r>
              <a:rPr lang="en-US" dirty="0" err="1">
                <a:solidFill>
                  <a:srgbClr val="F36F2C"/>
                </a:solidFill>
              </a:rPr>
              <a:t>Druck</a:t>
            </a:r>
            <a:endParaRPr lang="en-US" dirty="0">
              <a:solidFill>
                <a:srgbClr val="F36F2C"/>
              </a:solidFill>
            </a:endParaRPr>
          </a:p>
          <a:p>
            <a:pPr lvl="1"/>
            <a:r>
              <a:rPr lang="en-US" dirty="0" err="1"/>
              <a:t>Im</a:t>
            </a:r>
            <a:r>
              <a:rPr lang="en-US" dirty="0"/>
              <a:t> </a:t>
            </a:r>
            <a:r>
              <a:rPr lang="en-US" dirty="0" err="1">
                <a:solidFill>
                  <a:srgbClr val="F36F2C"/>
                </a:solidFill>
              </a:rPr>
              <a:t>Gleichgewicht</a:t>
            </a:r>
            <a:endParaRPr lang="en-US" dirty="0">
              <a:solidFill>
                <a:srgbClr val="F36F2C"/>
              </a:solidFill>
            </a:endParaRPr>
          </a:p>
          <a:p>
            <a:pPr marL="457200" lvl="1" indent="0">
              <a:buNone/>
            </a:pPr>
            <a:endParaRPr lang="en-US" dirty="0">
              <a:solidFill>
                <a:srgbClr val="F36F2C"/>
              </a:solidFill>
            </a:endParaRPr>
          </a:p>
          <a:p>
            <a:r>
              <a:rPr lang="en-US" dirty="0" err="1">
                <a:solidFill>
                  <a:schemeClr val="bg1"/>
                </a:solidFill>
              </a:rPr>
              <a:t>Bezieht</a:t>
            </a:r>
            <a:r>
              <a:rPr lang="en-US" dirty="0">
                <a:solidFill>
                  <a:schemeClr val="bg1"/>
                </a:solidFill>
              </a:rPr>
              <a:t> </a:t>
            </a:r>
            <a:r>
              <a:rPr lang="en-US" dirty="0" err="1">
                <a:solidFill>
                  <a:schemeClr val="bg1"/>
                </a:solidFill>
              </a:rPr>
              <a:t>ihre</a:t>
            </a:r>
            <a:r>
              <a:rPr lang="en-US" dirty="0">
                <a:solidFill>
                  <a:schemeClr val="bg1"/>
                </a:solidFill>
              </a:rPr>
              <a:t> </a:t>
            </a:r>
            <a:r>
              <a:rPr lang="en-US" dirty="0" err="1">
                <a:solidFill>
                  <a:schemeClr val="bg1"/>
                </a:solidFill>
              </a:rPr>
              <a:t>Energie</a:t>
            </a:r>
            <a:r>
              <a:rPr lang="en-US" dirty="0">
                <a:solidFill>
                  <a:schemeClr val="bg1"/>
                </a:solidFill>
              </a:rPr>
              <a:t> </a:t>
            </a:r>
            <a:r>
              <a:rPr lang="en-US" dirty="0" err="1">
                <a:solidFill>
                  <a:schemeClr val="bg1"/>
                </a:solidFill>
              </a:rPr>
              <a:t>aus</a:t>
            </a:r>
            <a:r>
              <a:rPr lang="en-US" dirty="0">
                <a:solidFill>
                  <a:schemeClr val="bg1"/>
                </a:solidFill>
              </a:rPr>
              <a:t> </a:t>
            </a:r>
            <a:r>
              <a:rPr lang="en-US" dirty="0">
                <a:solidFill>
                  <a:schemeClr val="accent2"/>
                </a:solidFill>
              </a:rPr>
              <a:t>Fusion</a:t>
            </a:r>
            <a:r>
              <a:rPr lang="en-US" dirty="0">
                <a:solidFill>
                  <a:schemeClr val="bg1"/>
                </a:solidFill>
              </a:rPr>
              <a:t>!</a:t>
            </a:r>
          </a:p>
          <a:p>
            <a:pPr lvl="1"/>
            <a:r>
              <a:rPr lang="en-US" dirty="0" err="1">
                <a:solidFill>
                  <a:schemeClr val="bg1"/>
                </a:solidFill>
              </a:rPr>
              <a:t>Schauen</a:t>
            </a:r>
            <a:r>
              <a:rPr lang="en-US" dirty="0">
                <a:solidFill>
                  <a:schemeClr val="bg1"/>
                </a:solidFill>
              </a:rPr>
              <a:t> </a:t>
            </a:r>
            <a:r>
              <a:rPr lang="en-US" dirty="0" err="1">
                <a:solidFill>
                  <a:schemeClr val="bg1"/>
                </a:solidFill>
              </a:rPr>
              <a:t>wir</a:t>
            </a:r>
            <a:r>
              <a:rPr lang="en-US" dirty="0">
                <a:solidFill>
                  <a:schemeClr val="bg1"/>
                </a:solidFill>
              </a:rPr>
              <a:t> </a:t>
            </a:r>
            <a:r>
              <a:rPr lang="en-US" dirty="0" err="1">
                <a:solidFill>
                  <a:schemeClr val="bg1"/>
                </a:solidFill>
              </a:rPr>
              <a:t>uns</a:t>
            </a:r>
            <a:r>
              <a:rPr lang="en-US" dirty="0">
                <a:solidFill>
                  <a:schemeClr val="bg1"/>
                </a:solidFill>
              </a:rPr>
              <a:t> das mal </a:t>
            </a:r>
            <a:r>
              <a:rPr lang="en-US" dirty="0" err="1">
                <a:solidFill>
                  <a:schemeClr val="bg1"/>
                </a:solidFill>
              </a:rPr>
              <a:t>ganz</a:t>
            </a:r>
            <a:r>
              <a:rPr lang="en-US" dirty="0">
                <a:solidFill>
                  <a:schemeClr val="bg1"/>
                </a:solidFill>
              </a:rPr>
              <a:t> </a:t>
            </a:r>
            <a:r>
              <a:rPr lang="en-US" dirty="0" err="1">
                <a:solidFill>
                  <a:schemeClr val="bg1"/>
                </a:solidFill>
              </a:rPr>
              <a:t>aus</a:t>
            </a:r>
            <a:r>
              <a:rPr lang="en-US" dirty="0">
                <a:solidFill>
                  <a:schemeClr val="bg1"/>
                </a:solidFill>
              </a:rPr>
              <a:t> der </a:t>
            </a:r>
            <a:r>
              <a:rPr lang="en-US" dirty="0" err="1">
                <a:solidFill>
                  <a:schemeClr val="bg1"/>
                </a:solidFill>
              </a:rPr>
              <a:t>Nähe</a:t>
            </a:r>
            <a:r>
              <a:rPr lang="en-US" dirty="0">
                <a:solidFill>
                  <a:schemeClr val="bg1"/>
                </a:solidFill>
              </a:rPr>
              <a:t> an!</a:t>
            </a:r>
          </a:p>
          <a:p>
            <a:endParaRPr lang="en-US" dirty="0">
              <a:solidFill>
                <a:schemeClr val="bg1"/>
              </a:solidFill>
            </a:endParaRPr>
          </a:p>
        </p:txBody>
      </p:sp>
      <p:sp>
        <p:nvSpPr>
          <p:cNvPr id="4" name="Footer Placeholder 3">
            <a:extLst>
              <a:ext uri="{FF2B5EF4-FFF2-40B4-BE49-F238E27FC236}">
                <a16:creationId xmlns:a16="http://schemas.microsoft.com/office/drawing/2014/main" id="{33D54A87-8758-4632-860B-AD61344632A3}"/>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A9E6D8D5-5EE6-4514-A402-48DD246A70A5}"/>
              </a:ext>
            </a:extLst>
          </p:cNvPr>
          <p:cNvSpPr>
            <a:spLocks noGrp="1"/>
          </p:cNvSpPr>
          <p:nvPr>
            <p:ph type="sldNum" sz="quarter" idx="12"/>
          </p:nvPr>
        </p:nvSpPr>
        <p:spPr/>
        <p:txBody>
          <a:bodyPr/>
          <a:lstStyle/>
          <a:p>
            <a:fld id="{607FDA0D-75C2-4509-B589-D4A45AB8915E}" type="slidenum">
              <a:rPr lang="en-GB" smtClean="0"/>
              <a:t>7</a:t>
            </a:fld>
            <a:endParaRPr lang="en-GB"/>
          </a:p>
        </p:txBody>
      </p:sp>
      <p:pic>
        <p:nvPicPr>
          <p:cNvPr id="6" name="Afbeelding 7">
            <a:extLst>
              <a:ext uri="{FF2B5EF4-FFF2-40B4-BE49-F238E27FC236}">
                <a16:creationId xmlns:a16="http://schemas.microsoft.com/office/drawing/2014/main" id="{93BC3B1C-A146-4AF2-A511-0905B97C1B9B}"/>
              </a:ext>
            </a:extLst>
          </p:cNvPr>
          <p:cNvPicPr>
            <a:picLocks noChangeAspect="1"/>
          </p:cNvPicPr>
          <p:nvPr/>
        </p:nvPicPr>
        <p:blipFill rotWithShape="1">
          <a:blip r:embed="rId2">
            <a:extLst>
              <a:ext uri="{28A0092B-C50C-407E-A947-70E740481C1C}">
                <a14:useLocalDpi xmlns:a14="http://schemas.microsoft.com/office/drawing/2010/main" val="0"/>
              </a:ext>
            </a:extLst>
          </a:blip>
          <a:srcRect l="791" t="-336" r="37928" b="336"/>
          <a:stretch/>
        </p:blipFill>
        <p:spPr>
          <a:xfrm>
            <a:off x="9275054" y="226627"/>
            <a:ext cx="2916946" cy="5486400"/>
          </a:xfrm>
          <a:prstGeom prst="rect">
            <a:avLst/>
          </a:prstGeom>
          <a:ln w="19050">
            <a:solidFill>
              <a:srgbClr val="F36F2C"/>
            </a:solidFill>
          </a:ln>
        </p:spPr>
      </p:pic>
      <p:sp>
        <p:nvSpPr>
          <p:cNvPr id="14" name="TextBox 13">
            <a:extLst>
              <a:ext uri="{FF2B5EF4-FFF2-40B4-BE49-F238E27FC236}">
                <a16:creationId xmlns:a16="http://schemas.microsoft.com/office/drawing/2014/main" id="{3277D750-985A-4C04-8740-A0AED1D0E502}"/>
              </a:ext>
            </a:extLst>
          </p:cNvPr>
          <p:cNvSpPr txBox="1"/>
          <p:nvPr/>
        </p:nvSpPr>
        <p:spPr>
          <a:xfrm>
            <a:off x="9616797" y="6354374"/>
            <a:ext cx="4160870" cy="276999"/>
          </a:xfrm>
          <a:prstGeom prst="rect">
            <a:avLst/>
          </a:prstGeom>
          <a:noFill/>
        </p:spPr>
        <p:txBody>
          <a:bodyPr wrap="square">
            <a:spAutoFit/>
          </a:bodyPr>
          <a:lstStyle/>
          <a:p>
            <a:r>
              <a:rPr lang="en-US" sz="1200" dirty="0">
                <a:solidFill>
                  <a:srgbClr val="F36F2C"/>
                </a:solidFill>
                <a:latin typeface="Tahoma" panose="020B0604030504040204" pitchFamily="34" charset="0"/>
                <a:ea typeface="Tahoma" panose="020B0604030504040204" pitchFamily="34" charset="0"/>
                <a:cs typeface="Tahoma" panose="020B0604030504040204" pitchFamily="34" charset="0"/>
              </a:rPr>
              <a:t>Quelle: NASA</a:t>
            </a:r>
            <a:endParaRPr lang="en-GB" sz="1200" dirty="0">
              <a:solidFill>
                <a:srgbClr val="F36F2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8130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D922E-EB2A-43CD-9509-F28303A5AB25}"/>
              </a:ext>
            </a:extLst>
          </p:cNvPr>
          <p:cNvSpPr>
            <a:spLocks noGrp="1"/>
          </p:cNvSpPr>
          <p:nvPr>
            <p:ph type="title"/>
          </p:nvPr>
        </p:nvSpPr>
        <p:spPr/>
        <p:txBody>
          <a:bodyPr/>
          <a:lstStyle/>
          <a:p>
            <a:r>
              <a:rPr lang="de-DE" dirty="0"/>
              <a:t>D</a:t>
            </a:r>
            <a:r>
              <a:rPr lang="en-US" dirty="0"/>
              <a:t>er </a:t>
            </a:r>
            <a:r>
              <a:rPr lang="en-US" dirty="0" err="1"/>
              <a:t>innere</a:t>
            </a:r>
            <a:r>
              <a:rPr lang="en-US" dirty="0"/>
              <a:t> Aufbau </a:t>
            </a:r>
            <a:r>
              <a:rPr lang="en-US" dirty="0" err="1"/>
              <a:t>eines</a:t>
            </a:r>
            <a:r>
              <a:rPr lang="en-US" dirty="0"/>
              <a:t> Atoms</a:t>
            </a:r>
            <a:endParaRPr lang="en-GB" dirty="0"/>
          </a:p>
        </p:txBody>
      </p:sp>
      <p:sp>
        <p:nvSpPr>
          <p:cNvPr id="4" name="Footer Placeholder 3">
            <a:extLst>
              <a:ext uri="{FF2B5EF4-FFF2-40B4-BE49-F238E27FC236}">
                <a16:creationId xmlns:a16="http://schemas.microsoft.com/office/drawing/2014/main" id="{6C1E7186-8F82-4F11-B6C9-D769C64BB992}"/>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234B2581-3EEC-4842-A5D2-E8F1DD5E5270}"/>
              </a:ext>
            </a:extLst>
          </p:cNvPr>
          <p:cNvSpPr>
            <a:spLocks noGrp="1"/>
          </p:cNvSpPr>
          <p:nvPr>
            <p:ph type="sldNum" sz="quarter" idx="12"/>
          </p:nvPr>
        </p:nvSpPr>
        <p:spPr/>
        <p:txBody>
          <a:bodyPr/>
          <a:lstStyle/>
          <a:p>
            <a:fld id="{607FDA0D-75C2-4509-B589-D4A45AB8915E}" type="slidenum">
              <a:rPr lang="en-GB" smtClean="0"/>
              <a:t>8</a:t>
            </a:fld>
            <a:endParaRPr lang="en-GB"/>
          </a:p>
        </p:txBody>
      </p:sp>
      <p:sp>
        <p:nvSpPr>
          <p:cNvPr id="9" name="Content Placeholder 8">
            <a:extLst>
              <a:ext uri="{FF2B5EF4-FFF2-40B4-BE49-F238E27FC236}">
                <a16:creationId xmlns:a16="http://schemas.microsoft.com/office/drawing/2014/main" id="{4811059D-4A59-4C86-B505-66FDE045457C}"/>
              </a:ext>
            </a:extLst>
          </p:cNvPr>
          <p:cNvSpPr>
            <a:spLocks noGrp="1"/>
          </p:cNvSpPr>
          <p:nvPr>
            <p:ph idx="1"/>
          </p:nvPr>
        </p:nvSpPr>
        <p:spPr/>
        <p:txBody>
          <a:bodyPr/>
          <a:lstStyle/>
          <a:p>
            <a:r>
              <a:rPr lang="en-US" dirty="0" err="1"/>
              <a:t>Atomkern</a:t>
            </a:r>
            <a:endParaRPr lang="en-US" dirty="0"/>
          </a:p>
          <a:p>
            <a:pPr lvl="1"/>
            <a:r>
              <a:rPr lang="en-US" dirty="0">
                <a:solidFill>
                  <a:srgbClr val="F36F2C"/>
                </a:solidFill>
              </a:rPr>
              <a:t>Proton</a:t>
            </a:r>
            <a:r>
              <a:rPr lang="en-US" dirty="0"/>
              <a:t>: </a:t>
            </a:r>
            <a:r>
              <a:rPr lang="en-US" dirty="0" err="1"/>
              <a:t>bestimmt</a:t>
            </a:r>
            <a:r>
              <a:rPr lang="en-US" dirty="0"/>
              <a:t> das Element,</a:t>
            </a:r>
            <a:br>
              <a:rPr lang="en-US" dirty="0"/>
            </a:br>
            <a:r>
              <a:rPr lang="en-US" dirty="0"/>
              <a:t>positive </a:t>
            </a:r>
            <a:r>
              <a:rPr lang="en-US" dirty="0" err="1"/>
              <a:t>Ladung</a:t>
            </a:r>
            <a:r>
              <a:rPr lang="en-US" dirty="0"/>
              <a:t>		</a:t>
            </a:r>
          </a:p>
          <a:p>
            <a:pPr lvl="1"/>
            <a:r>
              <a:rPr lang="en-US" dirty="0">
                <a:solidFill>
                  <a:srgbClr val="F36F2C"/>
                </a:solidFill>
              </a:rPr>
              <a:t>Neutron</a:t>
            </a:r>
            <a:r>
              <a:rPr lang="en-US" dirty="0"/>
              <a:t>: </a:t>
            </a:r>
            <a:r>
              <a:rPr lang="en-US" dirty="0" err="1"/>
              <a:t>bestimmt</a:t>
            </a:r>
            <a:r>
              <a:rPr lang="en-US" dirty="0"/>
              <a:t> das </a:t>
            </a:r>
            <a:r>
              <a:rPr lang="en-US" dirty="0" err="1"/>
              <a:t>Isotop</a:t>
            </a:r>
            <a:r>
              <a:rPr lang="en-US" dirty="0"/>
              <a:t>,</a:t>
            </a:r>
            <a:br>
              <a:rPr lang="en-US" dirty="0"/>
            </a:br>
            <a:r>
              <a:rPr lang="en-US" dirty="0" err="1"/>
              <a:t>keine</a:t>
            </a:r>
            <a:r>
              <a:rPr lang="en-US" dirty="0"/>
              <a:t> </a:t>
            </a:r>
            <a:r>
              <a:rPr lang="en-US" dirty="0" err="1"/>
              <a:t>Ladung</a:t>
            </a:r>
            <a:endParaRPr lang="en-GB" dirty="0"/>
          </a:p>
          <a:p>
            <a:pPr lvl="1"/>
            <a:endParaRPr lang="en-GB" dirty="0"/>
          </a:p>
          <a:p>
            <a:r>
              <a:rPr lang="en-GB" dirty="0" err="1"/>
              <a:t>Elektronenwolke</a:t>
            </a:r>
            <a:endParaRPr lang="en-GB" dirty="0"/>
          </a:p>
          <a:p>
            <a:pPr lvl="1"/>
            <a:r>
              <a:rPr lang="en-GB" dirty="0" err="1">
                <a:solidFill>
                  <a:srgbClr val="F36F2C"/>
                </a:solidFill>
              </a:rPr>
              <a:t>Elektron</a:t>
            </a:r>
            <a:r>
              <a:rPr lang="en-GB" dirty="0"/>
              <a:t>: </a:t>
            </a:r>
            <a:r>
              <a:rPr lang="en-GB" dirty="0" err="1"/>
              <a:t>bestimmt</a:t>
            </a:r>
            <a:r>
              <a:rPr lang="en-GB" dirty="0"/>
              <a:t> </a:t>
            </a:r>
            <a:r>
              <a:rPr lang="en-GB" dirty="0" err="1"/>
              <a:t>Ladung</a:t>
            </a:r>
            <a:r>
              <a:rPr lang="en-GB" dirty="0"/>
              <a:t>/Ion,</a:t>
            </a:r>
            <a:br>
              <a:rPr lang="en-GB" dirty="0"/>
            </a:br>
            <a:r>
              <a:rPr lang="en-GB" dirty="0"/>
              <a:t>negative </a:t>
            </a:r>
            <a:r>
              <a:rPr lang="en-GB" dirty="0" err="1"/>
              <a:t>Ladung</a:t>
            </a:r>
            <a:endParaRPr lang="en-US" dirty="0"/>
          </a:p>
        </p:txBody>
      </p:sp>
      <p:pic>
        <p:nvPicPr>
          <p:cNvPr id="8" name="Picture 7" descr="A screenshot of a game&#10;&#10;Description automatically generated with low confidence">
            <a:extLst>
              <a:ext uri="{FF2B5EF4-FFF2-40B4-BE49-F238E27FC236}">
                <a16:creationId xmlns:a16="http://schemas.microsoft.com/office/drawing/2014/main" id="{470D5555-850C-40A1-B2DB-2701160469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3782" y="1240631"/>
            <a:ext cx="4376737" cy="4376737"/>
          </a:xfrm>
          <a:prstGeom prst="rect">
            <a:avLst/>
          </a:prstGeom>
        </p:spPr>
      </p:pic>
      <p:sp>
        <p:nvSpPr>
          <p:cNvPr id="3" name="TextBox 2">
            <a:extLst>
              <a:ext uri="{FF2B5EF4-FFF2-40B4-BE49-F238E27FC236}">
                <a16:creationId xmlns:a16="http://schemas.microsoft.com/office/drawing/2014/main" id="{73219DE8-C0F3-7848-5E7D-B79D9246A193}"/>
              </a:ext>
            </a:extLst>
          </p:cNvPr>
          <p:cNvSpPr txBox="1"/>
          <p:nvPr/>
        </p:nvSpPr>
        <p:spPr>
          <a:xfrm>
            <a:off x="8386618" y="1376218"/>
            <a:ext cx="2299855" cy="369332"/>
          </a:xfrm>
          <a:prstGeom prst="rect">
            <a:avLst/>
          </a:prstGeom>
          <a:solidFill>
            <a:schemeClr val="tx1">
              <a:lumMod val="85000"/>
              <a:lumOff val="15000"/>
            </a:schemeClr>
          </a:solidFill>
        </p:spPr>
        <p:txBody>
          <a:bodyPr wrap="square" rtlCol="0">
            <a:spAutoFit/>
          </a:bodyPr>
          <a:lstStyle/>
          <a:p>
            <a:r>
              <a:rPr lang="de-DE" b="1" dirty="0">
                <a:solidFill>
                  <a:schemeClr val="bg1"/>
                </a:solidFill>
              </a:rPr>
              <a:t>Elektronenwolke</a:t>
            </a:r>
            <a:endParaRPr lang="en-US" b="1" dirty="0">
              <a:solidFill>
                <a:schemeClr val="bg1"/>
              </a:solidFill>
            </a:endParaRPr>
          </a:p>
        </p:txBody>
      </p:sp>
      <p:sp>
        <p:nvSpPr>
          <p:cNvPr id="6" name="TextBox 5">
            <a:extLst>
              <a:ext uri="{FF2B5EF4-FFF2-40B4-BE49-F238E27FC236}">
                <a16:creationId xmlns:a16="http://schemas.microsoft.com/office/drawing/2014/main" id="{1D4D33BF-2F2B-199A-7842-0F70302985B6}"/>
              </a:ext>
            </a:extLst>
          </p:cNvPr>
          <p:cNvSpPr txBox="1"/>
          <p:nvPr/>
        </p:nvSpPr>
        <p:spPr>
          <a:xfrm>
            <a:off x="8991786" y="2251724"/>
            <a:ext cx="1200728" cy="369332"/>
          </a:xfrm>
          <a:prstGeom prst="rect">
            <a:avLst/>
          </a:prstGeom>
          <a:solidFill>
            <a:schemeClr val="accent2"/>
          </a:solidFill>
        </p:spPr>
        <p:txBody>
          <a:bodyPr wrap="square" rtlCol="0">
            <a:spAutoFit/>
          </a:bodyPr>
          <a:lstStyle/>
          <a:p>
            <a:r>
              <a:rPr lang="de-DE" dirty="0">
                <a:solidFill>
                  <a:schemeClr val="bg1"/>
                </a:solidFill>
              </a:rPr>
              <a:t>Atomkern</a:t>
            </a:r>
            <a:endParaRPr lang="en-US" dirty="0">
              <a:solidFill>
                <a:schemeClr val="bg1"/>
              </a:solidFill>
            </a:endParaRPr>
          </a:p>
        </p:txBody>
      </p:sp>
    </p:spTree>
    <p:extLst>
      <p:ext uri="{BB962C8B-B14F-4D97-AF65-F5344CB8AC3E}">
        <p14:creationId xmlns:p14="http://schemas.microsoft.com/office/powerpoint/2010/main" val="304529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animEffect transition="in" filter="fade">
                                      <p:cBhvr>
                                        <p:cTn id="18" dur="500"/>
                                        <p:tgtEl>
                                          <p:spTgt spid="9">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animEffect transition="in" filter="fade">
                                      <p:cBhvr>
                                        <p:cTn id="21"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C77E5-F27A-448A-946B-0152D8664138}"/>
              </a:ext>
            </a:extLst>
          </p:cNvPr>
          <p:cNvSpPr>
            <a:spLocks noGrp="1"/>
          </p:cNvSpPr>
          <p:nvPr>
            <p:ph type="title"/>
          </p:nvPr>
        </p:nvSpPr>
        <p:spPr/>
        <p:txBody>
          <a:bodyPr/>
          <a:lstStyle/>
          <a:p>
            <a:r>
              <a:rPr lang="en-US" dirty="0" err="1"/>
              <a:t>Isotop</a:t>
            </a:r>
            <a:endParaRPr lang="en-GB" dirty="0"/>
          </a:p>
        </p:txBody>
      </p:sp>
      <p:sp>
        <p:nvSpPr>
          <p:cNvPr id="4" name="Footer Placeholder 3">
            <a:extLst>
              <a:ext uri="{FF2B5EF4-FFF2-40B4-BE49-F238E27FC236}">
                <a16:creationId xmlns:a16="http://schemas.microsoft.com/office/drawing/2014/main" id="{0AE9B06B-155A-473E-B459-A6E01A5769FD}"/>
              </a:ext>
            </a:extLst>
          </p:cNvPr>
          <p:cNvSpPr>
            <a:spLocks noGrp="1"/>
          </p:cNvSpPr>
          <p:nvPr>
            <p:ph type="ftr" sz="quarter" idx="11"/>
          </p:nvPr>
        </p:nvSpPr>
        <p:spPr/>
        <p:txBody>
          <a:bodyPr/>
          <a:lstStyle/>
          <a:p>
            <a:r>
              <a:rPr lang="en-US" dirty="0"/>
              <a:t>Modul 1: </a:t>
            </a:r>
            <a:r>
              <a:rPr lang="en-US" dirty="0" err="1"/>
              <a:t>Grundlagen</a:t>
            </a:r>
            <a:r>
              <a:rPr lang="en-US" dirty="0"/>
              <a:t> der Fusion</a:t>
            </a:r>
            <a:endParaRPr lang="en-GB" dirty="0"/>
          </a:p>
        </p:txBody>
      </p:sp>
      <p:sp>
        <p:nvSpPr>
          <p:cNvPr id="5" name="Slide Number Placeholder 4">
            <a:extLst>
              <a:ext uri="{FF2B5EF4-FFF2-40B4-BE49-F238E27FC236}">
                <a16:creationId xmlns:a16="http://schemas.microsoft.com/office/drawing/2014/main" id="{88FBE0B8-02C1-4E92-B033-C268833AC6EB}"/>
              </a:ext>
            </a:extLst>
          </p:cNvPr>
          <p:cNvSpPr>
            <a:spLocks noGrp="1"/>
          </p:cNvSpPr>
          <p:nvPr>
            <p:ph type="sldNum" sz="quarter" idx="12"/>
          </p:nvPr>
        </p:nvSpPr>
        <p:spPr/>
        <p:txBody>
          <a:bodyPr/>
          <a:lstStyle/>
          <a:p>
            <a:fld id="{607FDA0D-75C2-4509-B589-D4A45AB8915E}" type="slidenum">
              <a:rPr lang="en-GB" smtClean="0"/>
              <a:t>9</a:t>
            </a:fld>
            <a:endParaRPr lang="en-GB"/>
          </a:p>
        </p:txBody>
      </p:sp>
      <p:sp>
        <p:nvSpPr>
          <p:cNvPr id="19" name="TextBox 18">
            <a:extLst>
              <a:ext uri="{FF2B5EF4-FFF2-40B4-BE49-F238E27FC236}">
                <a16:creationId xmlns:a16="http://schemas.microsoft.com/office/drawing/2014/main" id="{F399FE83-0134-4E28-BBBD-F1F92772579E}"/>
              </a:ext>
            </a:extLst>
          </p:cNvPr>
          <p:cNvSpPr txBox="1"/>
          <p:nvPr/>
        </p:nvSpPr>
        <p:spPr>
          <a:xfrm>
            <a:off x="1154586" y="5116723"/>
            <a:ext cx="2305614" cy="584775"/>
          </a:xfrm>
          <a:prstGeom prst="rect">
            <a:avLst/>
          </a:prstGeom>
          <a:noFill/>
        </p:spPr>
        <p:txBody>
          <a:bodyPr wrap="square" rtlCol="0">
            <a:spAutoFit/>
          </a:bodyPr>
          <a:lstStyle/>
          <a:p>
            <a:pPr algn="ctr"/>
            <a:r>
              <a:rPr lang="en-US" sz="3200" dirty="0" err="1">
                <a:solidFill>
                  <a:schemeClr val="bg1"/>
                </a:solidFill>
                <a:latin typeface="Tahoma" panose="020B0604030504040204" pitchFamily="34" charset="0"/>
                <a:ea typeface="Tahoma" panose="020B0604030504040204" pitchFamily="34" charset="0"/>
                <a:cs typeface="Tahoma" panose="020B0604030504040204" pitchFamily="34" charset="0"/>
              </a:rPr>
              <a:t>Wasserstoff</a:t>
            </a:r>
            <a:endParaRPr lang="en-GB"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339E4779-97C6-42F9-9E10-E2646C376BE9}"/>
              </a:ext>
            </a:extLst>
          </p:cNvPr>
          <p:cNvSpPr txBox="1"/>
          <p:nvPr/>
        </p:nvSpPr>
        <p:spPr>
          <a:xfrm>
            <a:off x="5171838" y="5106057"/>
            <a:ext cx="2125967" cy="584775"/>
          </a:xfrm>
          <a:prstGeom prst="rect">
            <a:avLst/>
          </a:prstGeom>
          <a:noFill/>
        </p:spPr>
        <p:txBody>
          <a:bodyPr wrap="square" rtlCol="0">
            <a:spAutoFit/>
          </a:bodyPr>
          <a:lstStyle/>
          <a:p>
            <a:pPr algn="ct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Deuterium</a:t>
            </a:r>
            <a:endParaRPr lang="en-GB"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47862604-AE90-4B26-876F-3DC8022C1F3B}"/>
              </a:ext>
            </a:extLst>
          </p:cNvPr>
          <p:cNvSpPr txBox="1"/>
          <p:nvPr/>
        </p:nvSpPr>
        <p:spPr>
          <a:xfrm>
            <a:off x="9009443" y="5106057"/>
            <a:ext cx="2125967" cy="584775"/>
          </a:xfrm>
          <a:prstGeom prst="rect">
            <a:avLst/>
          </a:prstGeom>
          <a:noFill/>
        </p:spPr>
        <p:txBody>
          <a:bodyPr wrap="square" rtlCol="0">
            <a:spAutoFit/>
          </a:bodyPr>
          <a:lstStyle/>
          <a:p>
            <a:pPr algn="ctr"/>
            <a:r>
              <a:rPr lang="en-US" sz="3200">
                <a:solidFill>
                  <a:schemeClr val="bg1"/>
                </a:solidFill>
                <a:latin typeface="Tahoma" panose="020B0604030504040204" pitchFamily="34" charset="0"/>
                <a:ea typeface="Tahoma" panose="020B0604030504040204" pitchFamily="34" charset="0"/>
                <a:cs typeface="Tahoma" panose="020B0604030504040204" pitchFamily="34" charset="0"/>
              </a:rPr>
              <a:t>Tritium</a:t>
            </a:r>
            <a:endParaRPr lang="en-GB" sz="32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9" name="Group 8">
            <a:extLst>
              <a:ext uri="{FF2B5EF4-FFF2-40B4-BE49-F238E27FC236}">
                <a16:creationId xmlns:a16="http://schemas.microsoft.com/office/drawing/2014/main" id="{3E0492DF-5F69-B350-21B4-41FC7A8A0022}"/>
              </a:ext>
            </a:extLst>
          </p:cNvPr>
          <p:cNvGrpSpPr/>
          <p:nvPr/>
        </p:nvGrpSpPr>
        <p:grpSpPr>
          <a:xfrm>
            <a:off x="4454839" y="1510982"/>
            <a:ext cx="3559965" cy="3558785"/>
            <a:chOff x="4454839" y="1510982"/>
            <a:chExt cx="3559965" cy="3558785"/>
          </a:xfrm>
        </p:grpSpPr>
        <p:pic>
          <p:nvPicPr>
            <p:cNvPr id="17" name="Picture 16" descr="Schematic&#10;&#10;Description automatically generated with medium confidence">
              <a:extLst>
                <a:ext uri="{FF2B5EF4-FFF2-40B4-BE49-F238E27FC236}">
                  <a16:creationId xmlns:a16="http://schemas.microsoft.com/office/drawing/2014/main" id="{8DB1EC2C-80B0-49B5-A27C-05987F09EF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4839" y="1510982"/>
              <a:ext cx="3559965" cy="3558785"/>
            </a:xfrm>
            <a:prstGeom prst="rect">
              <a:avLst/>
            </a:prstGeom>
          </p:spPr>
        </p:pic>
        <p:sp>
          <p:nvSpPr>
            <p:cNvPr id="6" name="TextBox 5">
              <a:extLst>
                <a:ext uri="{FF2B5EF4-FFF2-40B4-BE49-F238E27FC236}">
                  <a16:creationId xmlns:a16="http://schemas.microsoft.com/office/drawing/2014/main" id="{DEFE8707-7871-0794-DAA6-4C608D94EFA6}"/>
                </a:ext>
              </a:extLst>
            </p:cNvPr>
            <p:cNvSpPr txBox="1"/>
            <p:nvPr/>
          </p:nvSpPr>
          <p:spPr>
            <a:xfrm>
              <a:off x="5683189" y="2245070"/>
              <a:ext cx="1278383" cy="646331"/>
            </a:xfrm>
            <a:prstGeom prst="rect">
              <a:avLst/>
            </a:prstGeom>
            <a:solidFill>
              <a:schemeClr val="accent2"/>
            </a:solidFill>
          </p:spPr>
          <p:txBody>
            <a:bodyPr wrap="square" rtlCol="0">
              <a:spAutoFit/>
            </a:bodyPr>
            <a:lstStyle/>
            <a:p>
              <a:r>
                <a:rPr lang="en-GB" dirty="0" err="1">
                  <a:solidFill>
                    <a:schemeClr val="bg1"/>
                  </a:solidFill>
                  <a:highlight>
                    <a:srgbClr val="F36F2C"/>
                  </a:highlight>
                </a:rPr>
                <a:t>Atomkern</a:t>
              </a:r>
              <a:endParaRPr lang="en-GB" dirty="0">
                <a:solidFill>
                  <a:schemeClr val="bg1"/>
                </a:solidFill>
                <a:highlight>
                  <a:srgbClr val="F36F2C"/>
                </a:highlight>
              </a:endParaRPr>
            </a:p>
            <a:p>
              <a:endParaRPr lang="en-US" dirty="0">
                <a:solidFill>
                  <a:schemeClr val="bg1"/>
                </a:solidFill>
                <a:highlight>
                  <a:srgbClr val="F36F2C"/>
                </a:highlight>
              </a:endParaRPr>
            </a:p>
          </p:txBody>
        </p:sp>
      </p:grpSp>
      <p:grpSp>
        <p:nvGrpSpPr>
          <p:cNvPr id="8" name="Group 7">
            <a:extLst>
              <a:ext uri="{FF2B5EF4-FFF2-40B4-BE49-F238E27FC236}">
                <a16:creationId xmlns:a16="http://schemas.microsoft.com/office/drawing/2014/main" id="{77D2E59B-5FE1-835E-70B9-E19B6F860D12}"/>
              </a:ext>
            </a:extLst>
          </p:cNvPr>
          <p:cNvGrpSpPr/>
          <p:nvPr/>
        </p:nvGrpSpPr>
        <p:grpSpPr>
          <a:xfrm>
            <a:off x="8292445" y="1510981"/>
            <a:ext cx="3559964" cy="3558785"/>
            <a:chOff x="8292445" y="1510981"/>
            <a:chExt cx="3559964" cy="3558785"/>
          </a:xfrm>
        </p:grpSpPr>
        <p:pic>
          <p:nvPicPr>
            <p:cNvPr id="18" name="Picture 17">
              <a:extLst>
                <a:ext uri="{FF2B5EF4-FFF2-40B4-BE49-F238E27FC236}">
                  <a16:creationId xmlns:a16="http://schemas.microsoft.com/office/drawing/2014/main" id="{ADB45ED3-4DE2-41EB-BE0B-47FFBFA4DC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92445" y="1510981"/>
              <a:ext cx="3559964" cy="3558785"/>
            </a:xfrm>
            <a:prstGeom prst="rect">
              <a:avLst/>
            </a:prstGeom>
          </p:spPr>
        </p:pic>
        <p:sp>
          <p:nvSpPr>
            <p:cNvPr id="7" name="TextBox 6">
              <a:extLst>
                <a:ext uri="{FF2B5EF4-FFF2-40B4-BE49-F238E27FC236}">
                  <a16:creationId xmlns:a16="http://schemas.microsoft.com/office/drawing/2014/main" id="{360C1FE3-7AE4-577F-19A1-3DF67CAF0CBC}"/>
                </a:ext>
              </a:extLst>
            </p:cNvPr>
            <p:cNvSpPr txBox="1"/>
            <p:nvPr/>
          </p:nvSpPr>
          <p:spPr>
            <a:xfrm>
              <a:off x="9509465" y="2324960"/>
              <a:ext cx="1278383" cy="646331"/>
            </a:xfrm>
            <a:prstGeom prst="rect">
              <a:avLst/>
            </a:prstGeom>
            <a:solidFill>
              <a:schemeClr val="accent2"/>
            </a:solidFill>
          </p:spPr>
          <p:txBody>
            <a:bodyPr wrap="square" rtlCol="0">
              <a:spAutoFit/>
            </a:bodyPr>
            <a:lstStyle/>
            <a:p>
              <a:r>
                <a:rPr lang="en-GB" dirty="0" err="1">
                  <a:solidFill>
                    <a:schemeClr val="bg1"/>
                  </a:solidFill>
                  <a:highlight>
                    <a:srgbClr val="F36F2C"/>
                  </a:highlight>
                </a:rPr>
                <a:t>Atomkern</a:t>
              </a:r>
              <a:endParaRPr lang="en-GB" dirty="0">
                <a:solidFill>
                  <a:schemeClr val="bg1"/>
                </a:solidFill>
                <a:highlight>
                  <a:srgbClr val="F36F2C"/>
                </a:highlight>
              </a:endParaRPr>
            </a:p>
            <a:p>
              <a:endParaRPr lang="en-US" dirty="0">
                <a:solidFill>
                  <a:schemeClr val="bg1"/>
                </a:solidFill>
                <a:highlight>
                  <a:srgbClr val="F36F2C"/>
                </a:highlight>
              </a:endParaRPr>
            </a:p>
          </p:txBody>
        </p:sp>
      </p:grpSp>
      <p:grpSp>
        <p:nvGrpSpPr>
          <p:cNvPr id="13" name="Group 12">
            <a:extLst>
              <a:ext uri="{FF2B5EF4-FFF2-40B4-BE49-F238E27FC236}">
                <a16:creationId xmlns:a16="http://schemas.microsoft.com/office/drawing/2014/main" id="{3EC37A97-B29F-F9ED-44B4-BBBA3C265042}"/>
              </a:ext>
            </a:extLst>
          </p:cNvPr>
          <p:cNvGrpSpPr/>
          <p:nvPr/>
        </p:nvGrpSpPr>
        <p:grpSpPr>
          <a:xfrm>
            <a:off x="481086" y="1486125"/>
            <a:ext cx="3559965" cy="3840798"/>
            <a:chOff x="481086" y="1486125"/>
            <a:chExt cx="3559965" cy="3840798"/>
          </a:xfrm>
        </p:grpSpPr>
        <p:pic>
          <p:nvPicPr>
            <p:cNvPr id="15" name="Content Placeholder 14" descr="Diagram, schematic&#10;&#10;Description automatically generated">
              <a:extLst>
                <a:ext uri="{FF2B5EF4-FFF2-40B4-BE49-F238E27FC236}">
                  <a16:creationId xmlns:a16="http://schemas.microsoft.com/office/drawing/2014/main" id="{E04825B2-0599-40FD-ADA6-C8FC5DDF3F2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81086" y="1486125"/>
              <a:ext cx="3559965" cy="3840798"/>
            </a:xfrm>
            <a:prstGeom prst="rect">
              <a:avLst/>
            </a:prstGeom>
          </p:spPr>
        </p:pic>
        <p:sp>
          <p:nvSpPr>
            <p:cNvPr id="12" name="TextBox 11">
              <a:extLst>
                <a:ext uri="{FF2B5EF4-FFF2-40B4-BE49-F238E27FC236}">
                  <a16:creationId xmlns:a16="http://schemas.microsoft.com/office/drawing/2014/main" id="{175357E5-0A63-ADA9-F39F-524574CE7C60}"/>
                </a:ext>
              </a:extLst>
            </p:cNvPr>
            <p:cNvSpPr txBox="1">
              <a:spLocks/>
            </p:cNvSpPr>
            <p:nvPr/>
          </p:nvSpPr>
          <p:spPr>
            <a:xfrm>
              <a:off x="1621878" y="2244090"/>
              <a:ext cx="1278383" cy="646331"/>
            </a:xfrm>
            <a:prstGeom prst="rect">
              <a:avLst/>
            </a:prstGeom>
            <a:solidFill>
              <a:schemeClr val="accent2"/>
            </a:solidFill>
          </p:spPr>
          <p:txBody>
            <a:bodyPr wrap="square" rtlCol="0">
              <a:spAutoFit/>
            </a:bodyPr>
            <a:lstStyle/>
            <a:p>
              <a:r>
                <a:rPr lang="en-GB" dirty="0" err="1">
                  <a:solidFill>
                    <a:schemeClr val="bg1"/>
                  </a:solidFill>
                  <a:highlight>
                    <a:srgbClr val="F36F2C"/>
                  </a:highlight>
                </a:rPr>
                <a:t>Atomkern</a:t>
              </a:r>
              <a:endParaRPr lang="en-GB" dirty="0">
                <a:solidFill>
                  <a:schemeClr val="bg1"/>
                </a:solidFill>
                <a:highlight>
                  <a:srgbClr val="F36F2C"/>
                </a:highlight>
              </a:endParaRPr>
            </a:p>
            <a:p>
              <a:endParaRPr lang="en-US" dirty="0">
                <a:solidFill>
                  <a:schemeClr val="bg1"/>
                </a:solidFill>
                <a:highlight>
                  <a:srgbClr val="F36F2C"/>
                </a:highlight>
              </a:endParaRPr>
            </a:p>
          </p:txBody>
        </p:sp>
      </p:grpSp>
    </p:spTree>
    <p:extLst>
      <p:ext uri="{BB962C8B-B14F-4D97-AF65-F5344CB8AC3E}">
        <p14:creationId xmlns:p14="http://schemas.microsoft.com/office/powerpoint/2010/main" val="92042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andard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ndard full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2476</TotalTime>
  <Words>3172</Words>
  <Application>Microsoft Office PowerPoint</Application>
  <PresentationFormat>Widescreen</PresentationFormat>
  <Paragraphs>538</Paragraphs>
  <Slides>51</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51</vt:i4>
      </vt:variant>
    </vt:vector>
  </HeadingPairs>
  <TitlesOfParts>
    <vt:vector size="60" baseType="lpstr">
      <vt:lpstr>Arial</vt:lpstr>
      <vt:lpstr>Arial,Sans-Serif</vt:lpstr>
      <vt:lpstr>Calibri</vt:lpstr>
      <vt:lpstr>Calibri Light</vt:lpstr>
      <vt:lpstr>Cambria Math</vt:lpstr>
      <vt:lpstr>Myriad Pro</vt:lpstr>
      <vt:lpstr>Tahoma</vt:lpstr>
      <vt:lpstr>Standard slides</vt:lpstr>
      <vt:lpstr>Standard full background</vt:lpstr>
      <vt:lpstr>PowerPoint Presentation</vt:lpstr>
      <vt:lpstr>1.1 Energie und ihre Bedeutung für die Welt</vt:lpstr>
      <vt:lpstr>Unterrichtsübung 1.1</vt:lpstr>
      <vt:lpstr>Unterrichtsübung 1.1- Auflösung </vt:lpstr>
      <vt:lpstr>Das Energieproblem</vt:lpstr>
      <vt:lpstr>Das Energieproblem</vt:lpstr>
      <vt:lpstr>1.2 Fusion im Inneren unserer Sonne</vt:lpstr>
      <vt:lpstr>Der innere Aufbau eines Atoms</vt:lpstr>
      <vt:lpstr>Isotop</vt:lpstr>
      <vt:lpstr>Atome und Ionen</vt:lpstr>
      <vt:lpstr>Ladung</vt:lpstr>
      <vt:lpstr>Kernreaktionen</vt:lpstr>
      <vt:lpstr>Die Kernfusionsreaktion</vt:lpstr>
      <vt:lpstr>Unterrichtsübung 1.2</vt:lpstr>
      <vt:lpstr>Unterrichtsübung 1.2 – Auflösung </vt:lpstr>
      <vt:lpstr>Fusionskriterien</vt:lpstr>
      <vt:lpstr>Fusionskriterien</vt:lpstr>
      <vt:lpstr>1.3 Plasma</vt:lpstr>
      <vt:lpstr>Ionisierung vs Phasenübergang</vt:lpstr>
      <vt:lpstr>Leitfähigkeit von Plasma</vt:lpstr>
      <vt:lpstr>Beispiele für Plasmen</vt:lpstr>
      <vt:lpstr>Unterrichtsübung 1.3 – Multiple Choice</vt:lpstr>
      <vt:lpstr>Unterrichtsübung 1.3 – Auflösung</vt:lpstr>
      <vt:lpstr>Elektrisches Feld</vt:lpstr>
      <vt:lpstr>Magnetfeld</vt:lpstr>
      <vt:lpstr>Ladungen in einem Magnetfeld</vt:lpstr>
      <vt:lpstr>Plasma-Einschluss</vt:lpstr>
      <vt:lpstr>Unterrichtsübung 1.4</vt:lpstr>
      <vt:lpstr>Unterrichtsübung 1.4 – Auflösung</vt:lpstr>
      <vt:lpstr>1.4 Konstruktion einer Fusionsmaschine</vt:lpstr>
      <vt:lpstr>Der Tokamak</vt:lpstr>
      <vt:lpstr>Unterrichtsübung 1.5</vt:lpstr>
      <vt:lpstr>Unterrichtsübung 1.5 – Auflösung</vt:lpstr>
      <vt:lpstr>Unterrichtsübung 1.6</vt:lpstr>
      <vt:lpstr>Unterrichtsübung 1.6 – Auflösung</vt:lpstr>
      <vt:lpstr>Tokamak-Magnetspulen</vt:lpstr>
      <vt:lpstr>Unterrichtsübung 1.7</vt:lpstr>
      <vt:lpstr>Unterrichtsübung 1.7 – Auflösung</vt:lpstr>
      <vt:lpstr>Toroidalfeldspulen</vt:lpstr>
      <vt:lpstr>Zentraler Solenoid</vt:lpstr>
      <vt:lpstr>Magnetische Eigenschaften</vt:lpstr>
      <vt:lpstr>Induzierte Spannung </vt:lpstr>
      <vt:lpstr>Induzierte Spannung &amp; magnetische Induktion</vt:lpstr>
      <vt:lpstr>Transformatoren</vt:lpstr>
      <vt:lpstr>Poloidale Feldspulen</vt:lpstr>
      <vt:lpstr>Unterrichtsübung 1.8</vt:lpstr>
      <vt:lpstr>Unterrichtsübung 1.8 – Auflösung</vt:lpstr>
      <vt:lpstr>Magnetischer Einschluss</vt:lpstr>
      <vt:lpstr>Willst du noch mehr über Fusion lernen?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Korteweg, Sander</dc:creator>
  <cp:lastModifiedBy>David Becker</cp:lastModifiedBy>
  <cp:revision>31</cp:revision>
  <dcterms:created xsi:type="dcterms:W3CDTF">2021-08-29T15:18:24Z</dcterms:created>
  <dcterms:modified xsi:type="dcterms:W3CDTF">2024-01-16T19:07:21Z</dcterms:modified>
</cp:coreProperties>
</file>