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61" r:id="rId2"/>
    <p:sldId id="311" r:id="rId3"/>
    <p:sldId id="330" r:id="rId4"/>
    <p:sldId id="423" r:id="rId5"/>
    <p:sldId id="415" r:id="rId6"/>
    <p:sldId id="355" r:id="rId7"/>
    <p:sldId id="358" r:id="rId8"/>
    <p:sldId id="356" r:id="rId9"/>
    <p:sldId id="399" r:id="rId10"/>
    <p:sldId id="402" r:id="rId11"/>
    <p:sldId id="403" r:id="rId12"/>
    <p:sldId id="414" r:id="rId13"/>
    <p:sldId id="407" r:id="rId14"/>
    <p:sldId id="435" r:id="rId15"/>
    <p:sldId id="405" r:id="rId16"/>
    <p:sldId id="424" r:id="rId17"/>
    <p:sldId id="406" r:id="rId18"/>
    <p:sldId id="408" r:id="rId19"/>
    <p:sldId id="433" r:id="rId20"/>
    <p:sldId id="428" r:id="rId21"/>
    <p:sldId id="412" r:id="rId22"/>
    <p:sldId id="431" r:id="rId23"/>
    <p:sldId id="425" r:id="rId24"/>
    <p:sldId id="434" r:id="rId25"/>
    <p:sldId id="420" r:id="rId26"/>
    <p:sldId id="426" r:id="rId27"/>
    <p:sldId id="432" r:id="rId28"/>
    <p:sldId id="410" r:id="rId29"/>
    <p:sldId id="332" r:id="rId30"/>
    <p:sldId id="429" r:id="rId31"/>
    <p:sldId id="430" r:id="rId32"/>
    <p:sldId id="357" r:id="rId33"/>
    <p:sldId id="422" r:id="rId34"/>
    <p:sldId id="417" r:id="rId35"/>
    <p:sldId id="421" r:id="rId36"/>
    <p:sldId id="400" r:id="rId37"/>
    <p:sldId id="437" r:id="rId38"/>
    <p:sldId id="439" r:id="rId39"/>
    <p:sldId id="438" r:id="rId40"/>
    <p:sldId id="401" r:id="rId41"/>
    <p:sldId id="404" r:id="rId42"/>
    <p:sldId id="413" r:id="rId43"/>
    <p:sldId id="418" r:id="rId44"/>
    <p:sldId id="419" r:id="rId45"/>
  </p:sldIdLst>
  <p:sldSz cx="9144000" cy="6858000" type="screen4x3"/>
  <p:notesSz cx="7099300" cy="10234613"/>
  <p:embeddedFontLst>
    <p:embeddedFont>
      <p:font typeface="Trebuchet MS" pitchFamily="34" charset="0"/>
      <p:regular r:id="rId48"/>
      <p:bold r:id="rId49"/>
      <p:italic r:id="rId50"/>
      <p:boldItalic r:id="rId5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8000"/>
    <a:srgbClr val="3366FF"/>
    <a:srgbClr val="33CC33"/>
    <a:srgbClr val="FF0000"/>
    <a:srgbClr val="000000"/>
    <a:srgbClr val="F2D919"/>
    <a:srgbClr val="00FF00"/>
    <a:srgbClr val="FFFFFF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1" autoAdjust="0"/>
    <p:restoredTop sz="94699" autoAdjust="0"/>
  </p:normalViewPr>
  <p:slideViewPr>
    <p:cSldViewPr>
      <p:cViewPr>
        <p:scale>
          <a:sx n="100" d="100"/>
          <a:sy n="100" d="100"/>
        </p:scale>
        <p:origin x="-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62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4D8AC6-08F1-4646-AAA2-4ADEB7DD5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983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046" tIns="52523" rIns="105046" bIns="52523" numCol="1" anchor="t" anchorCtr="0" compatLnSpc="1">
            <a:prstTxWarp prst="textNoShape">
              <a:avLst/>
            </a:prstTxWarp>
          </a:bodyPr>
          <a:lstStyle>
            <a:lvl1pPr defTabSz="1050925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046" tIns="52523" rIns="105046" bIns="52523" numCol="1" anchor="t" anchorCtr="0" compatLnSpc="1">
            <a:prstTxWarp prst="textNoShape">
              <a:avLst/>
            </a:prstTxWarp>
          </a:bodyPr>
          <a:lstStyle>
            <a:lvl1pPr algn="r" defTabSz="1050925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046" tIns="52523" rIns="105046" bIns="52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046" tIns="52523" rIns="105046" bIns="52523" numCol="1" anchor="b" anchorCtr="0" compatLnSpc="1">
            <a:prstTxWarp prst="textNoShape">
              <a:avLst/>
            </a:prstTxWarp>
          </a:bodyPr>
          <a:lstStyle>
            <a:lvl1pPr defTabSz="1050925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046" tIns="52523" rIns="105046" bIns="52523" numCol="1" anchor="b" anchorCtr="0" compatLnSpc="1">
            <a:prstTxWarp prst="textNoShape">
              <a:avLst/>
            </a:prstTxWarp>
          </a:bodyPr>
          <a:lstStyle>
            <a:lvl1pPr algn="r" defTabSz="1050925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E5D62F-CAE1-43CF-95CD-32500AA6C8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7029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2771-1B87-43AA-ABA2-3C48BEA13219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44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973A-5326-441B-BC05-7A01BA80A86A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094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>
              <a:cs typeface="+mn-cs"/>
            </a:endParaRPr>
          </a:p>
        </p:txBody>
      </p:sp>
      <p:pic>
        <p:nvPicPr>
          <p:cNvPr id="8" name="Picture 193" descr="DIFFER kleu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15888"/>
            <a:ext cx="2484437" cy="6826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157788"/>
            <a:ext cx="5029200" cy="838200"/>
          </a:xfrm>
          <a:noFill/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835696" y="1556792"/>
            <a:ext cx="5976663" cy="1655713"/>
          </a:xfr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</a:schemeClr>
            </a:solidFill>
          </a:ln>
        </p:spPr>
        <p:txBody>
          <a:bodyPr anchor="ctr"/>
          <a:lstStyle>
            <a:lvl1pPr>
              <a:defRPr sz="3200" b="1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17475"/>
            <a:ext cx="2171700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7475"/>
            <a:ext cx="6362700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7475"/>
            <a:ext cx="6337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267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267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7475"/>
            <a:ext cx="6337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F65FC-BCDE-46E9-BD3D-3B184BF1E173}" type="slidenum">
              <a:rPr lang="de-DE" smtClean="0"/>
              <a:pPr/>
              <a:t>‹#›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  <a:defRPr/>
            </a:pPr>
            <a:endParaRPr lang="nl-NL" sz="3200">
              <a:cs typeface="+mn-cs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7475"/>
            <a:ext cx="6337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pic>
        <p:nvPicPr>
          <p:cNvPr id="1029" name="Picture 9" descr="logo FOM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4688" y="6319838"/>
            <a:ext cx="6445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2"/>
          <p:cNvGrpSpPr>
            <a:grpSpLocks/>
          </p:cNvGrpSpPr>
          <p:nvPr/>
        </p:nvGrpSpPr>
        <p:grpSpPr bwMode="auto">
          <a:xfrm>
            <a:off x="7696200" y="6324600"/>
            <a:ext cx="533400" cy="533400"/>
            <a:chOff x="4848" y="3984"/>
            <a:chExt cx="336" cy="336"/>
          </a:xfrm>
        </p:grpSpPr>
        <p:sp>
          <p:nvSpPr>
            <p:cNvPr id="4107" name="Oval 11"/>
            <p:cNvSpPr>
              <a:spLocks noChangeArrowheads="1"/>
            </p:cNvSpPr>
            <p:nvPr userDrawn="1"/>
          </p:nvSpPr>
          <p:spPr bwMode="auto">
            <a:xfrm>
              <a:off x="4872" y="4008"/>
              <a:ext cx="288" cy="288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endParaRPr lang="nl-NL">
                <a:cs typeface="+mn-cs"/>
              </a:endParaRPr>
            </a:p>
          </p:txBody>
        </p:sp>
        <p:pic>
          <p:nvPicPr>
            <p:cNvPr id="1035" name="Picture 10" descr="TEClogoCons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984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324600"/>
            <a:ext cx="7272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18/28,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1032" name="Picture 176" descr="DIFFER kleu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45275" y="0"/>
            <a:ext cx="2484438" cy="68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273" name="Rectangle 177"/>
          <p:cNvSpPr>
            <a:spLocks noChangeArrowheads="1"/>
          </p:cNvSpPr>
          <p:nvPr userDrawn="1"/>
        </p:nvSpPr>
        <p:spPr bwMode="auto">
          <a:xfrm>
            <a:off x="0" y="692150"/>
            <a:ext cx="9144000" cy="288925"/>
          </a:xfrm>
          <a:prstGeom prst="rect">
            <a:avLst/>
          </a:prstGeom>
          <a:solidFill>
            <a:srgbClr val="92D050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nl-NL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w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s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Trebuchet MS" pitchFamily="34" charset="0"/>
        <a:buChar char="◦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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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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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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Rijnh\Shares\Users\jaulmes\My%20Documents\DIFFER_FOM_presentations\fusent_york_june2013\passing_bulk_redistribution.avi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Rijnh\Shares\Users\jaulmes\My%20Documents\DIFFER_FOM_presentations\fusent_york_june2013\fast240keV_trapped_confined.avi" TargetMode="External"/><Relationship Id="rId1" Type="http://schemas.openxmlformats.org/officeDocument/2006/relationships/video" Target="file:///\\Rijnh\Shares\Users\jaulmes\My%20Documents\DIFFER_FOM_presentations\fusent_york_june2013\bulk_trapped_redistribution.avi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jpe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08.png"/><Relationship Id="rId10" Type="http://schemas.openxmlformats.org/officeDocument/2006/relationships/image" Target="../media/image111.jpeg"/><Relationship Id="rId4" Type="http://schemas.openxmlformats.org/officeDocument/2006/relationships/image" Target="../media/image107.png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1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jpe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229225"/>
            <a:ext cx="532876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8000"/>
                </a:solidFill>
                <a:latin typeface="Arial" pitchFamily="34" charset="0"/>
              </a:rPr>
              <a:t>Fabien Jaulmes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CPP-HT, DIFFER, Netherlands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196752"/>
            <a:ext cx="7056784" cy="2376264"/>
          </a:xfrm>
          <a:scene3d>
            <a:camera prst="orthographicFront"/>
            <a:lightRig rig="threePt" dir="t"/>
          </a:scene3d>
          <a:sp3d>
            <a:bevelT w="12700"/>
            <a:bevelB w="0"/>
          </a:sp3d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Motions of fast ions during a </a:t>
            </a:r>
            <a:r>
              <a:rPr lang="en-US" dirty="0" err="1" smtClean="0">
                <a:latin typeface="Arial" pitchFamily="34" charset="0"/>
              </a:rPr>
              <a:t>sawtooth</a:t>
            </a:r>
            <a:r>
              <a:rPr lang="en-US" dirty="0" smtClean="0">
                <a:latin typeface="Arial" pitchFamily="34" charset="0"/>
              </a:rPr>
              <a:t> reconnection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in the core of a tokamak plasma</a:t>
            </a:r>
            <a:endParaRPr lang="en-US" sz="2800" b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10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Evolution of motion invariants in perturbed EM fields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6" name="Picture 5" descr="canonical_tor_mom_d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04864"/>
            <a:ext cx="1892784" cy="267666"/>
          </a:xfrm>
          <a:prstGeom prst="rect">
            <a:avLst/>
          </a:prstGeom>
        </p:spPr>
      </p:pic>
      <p:pic>
        <p:nvPicPr>
          <p:cNvPr id="9" name="Picture 8" descr="total_energy_evolu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12976"/>
            <a:ext cx="2304256" cy="548891"/>
          </a:xfrm>
          <a:prstGeom prst="rect">
            <a:avLst/>
          </a:prstGeom>
        </p:spPr>
      </p:pic>
      <p:pic>
        <p:nvPicPr>
          <p:cNvPr id="13" name="Picture 12" descr="toroidal_canonical_ang_momentum_evo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365104"/>
            <a:ext cx="2600848" cy="576065"/>
          </a:xfrm>
          <a:prstGeom prst="rect">
            <a:avLst/>
          </a:prstGeom>
        </p:spPr>
      </p:pic>
      <p:pic>
        <p:nvPicPr>
          <p:cNvPr id="14" name="Picture 13" descr="total_energ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204864"/>
            <a:ext cx="1728192" cy="279667"/>
          </a:xfrm>
          <a:prstGeom prst="rect">
            <a:avLst/>
          </a:prstGeom>
        </p:spPr>
      </p:pic>
      <p:pic>
        <p:nvPicPr>
          <p:cNvPr id="15" name="Picture 14" descr="magnetic_mom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132856"/>
            <a:ext cx="1297310" cy="32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9992" y="278092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Evolution of magnetic moment on discontinuities of the field</a:t>
            </a:r>
            <a:endParaRPr lang="nl-NL" sz="2400" dirty="0">
              <a:solidFill>
                <a:srgbClr val="000000"/>
              </a:solidFill>
            </a:endParaRPr>
          </a:p>
        </p:txBody>
      </p:sp>
      <p:pic>
        <p:nvPicPr>
          <p:cNvPr id="17" name="Picture 16" descr="pitch_ang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789040"/>
            <a:ext cx="1921761" cy="5879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530120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Precession motion of trapped and potato orbits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436096" y="4509120"/>
            <a:ext cx="3240000" cy="1080000"/>
          </a:xfrm>
          <a:prstGeom prst="rect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20" name="Picture 19" descr="kappa_sim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4725024"/>
            <a:ext cx="2808312" cy="69685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987824" y="2041684"/>
            <a:ext cx="2592288" cy="523220"/>
          </a:xfrm>
          <a:prstGeom prst="rect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ssing_traspped_3p2MeV_sp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960000" cy="3929935"/>
          </a:xfrm>
          <a:prstGeom prst="rect">
            <a:avLst/>
          </a:prstGeom>
        </p:spPr>
      </p:pic>
      <p:pic>
        <p:nvPicPr>
          <p:cNvPr id="18" name="Picture 17" descr="passing_trapped_3p2M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268760"/>
            <a:ext cx="4402067" cy="4392488"/>
          </a:xfrm>
          <a:prstGeom prst="rect">
            <a:avLst/>
          </a:prstGeom>
        </p:spPr>
      </p:pic>
      <p:pic>
        <p:nvPicPr>
          <p:cNvPr id="19" name="Picture 18" descr="passing_trapped_3p2MeV_mu_rh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1449" y="1628800"/>
            <a:ext cx="3960000" cy="39300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11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3528" y="98072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Illustration of the full-orbit motion of 3.2 </a:t>
            </a:r>
            <a:r>
              <a:rPr lang="en-US" sz="2400" b="1" dirty="0" err="1" smtClean="0">
                <a:solidFill>
                  <a:srgbClr val="000000"/>
                </a:solidFill>
              </a:rPr>
              <a:t>MeV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counter-passing and trapped ions</a:t>
            </a:r>
            <a:endParaRPr lang="nl-NL" sz="2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40631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speed of the ions is up to 1.4 10</a:t>
            </a:r>
            <a:r>
              <a:rPr lang="en-US" sz="2400" baseline="30000" dirty="0" smtClean="0">
                <a:solidFill>
                  <a:srgbClr val="000000"/>
                </a:solidFill>
              </a:rPr>
              <a:t>7</a:t>
            </a:r>
            <a:r>
              <a:rPr lang="en-US" sz="2400" dirty="0" smtClean="0">
                <a:solidFill>
                  <a:srgbClr val="000000"/>
                </a:solidFill>
              </a:rPr>
              <a:t> m/s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 err="1" smtClean="0">
                <a:solidFill>
                  <a:srgbClr val="000000"/>
                </a:solidFill>
              </a:rPr>
              <a:t>Larmor</a:t>
            </a:r>
            <a:r>
              <a:rPr lang="en-US" sz="2400" dirty="0" smtClean="0">
                <a:solidFill>
                  <a:srgbClr val="000000"/>
                </a:solidFill>
              </a:rPr>
              <a:t> radius is up to 0.15 m</a:t>
            </a:r>
            <a:endParaRPr lang="nl-NL" sz="24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115616" y="4077072"/>
            <a:ext cx="0" cy="8640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79512" y="491155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counter-passing</a:t>
            </a:r>
            <a:endParaRPr lang="nl-NL" sz="2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563888" y="4293096"/>
            <a:ext cx="0" cy="72008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43808" y="49411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trapped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12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Motion of passing fast ions is not attached to a flux surface position</a:t>
            </a:r>
            <a:endParaRPr lang="nl-NL" b="1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23528" y="2204864"/>
          <a:ext cx="8490842" cy="3240360"/>
        </p:xfrm>
        <a:graphic>
          <a:graphicData uri="http://schemas.openxmlformats.org/presentationml/2006/ole">
            <p:oleObj spid="_x0000_s1026" name="Acrobat Document" r:id="rId4" imgW="6957000" imgH="2655000" progId="AcroExch.Document.11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3768" y="18448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ǁ</a:t>
            </a:r>
            <a:r>
              <a:rPr lang="en-US" dirty="0" smtClean="0">
                <a:solidFill>
                  <a:srgbClr val="000000"/>
                </a:solidFill>
              </a:rPr>
              <a:t>&gt;0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18448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ǁ</a:t>
            </a:r>
            <a:r>
              <a:rPr lang="en-US" dirty="0" smtClean="0">
                <a:solidFill>
                  <a:srgbClr val="000000"/>
                </a:solidFill>
              </a:rPr>
              <a:t>&lt;0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7524328" y="5373216"/>
            <a:ext cx="14401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Graves et al.</a:t>
            </a:r>
            <a:endParaRPr lang="nl-NL" sz="1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555776" y="3789040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499992" y="3789040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51520" y="551723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Furthermore, the passing particles have a fast </a:t>
            </a:r>
            <a:r>
              <a:rPr lang="en-US" sz="2400" b="1" dirty="0" err="1" smtClean="0">
                <a:solidFill>
                  <a:srgbClr val="008000"/>
                </a:solidFill>
              </a:rPr>
              <a:t>poloidal</a:t>
            </a:r>
            <a:r>
              <a:rPr lang="en-US" sz="2400" b="1" dirty="0" smtClean="0">
                <a:solidFill>
                  <a:srgbClr val="008000"/>
                </a:solidFill>
              </a:rPr>
              <a:t> excursion along the flux surface </a:t>
            </a:r>
            <a:endParaRPr lang="nl-NL" sz="24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28498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Orbit width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372200" y="2924944"/>
            <a:ext cx="144016" cy="144000"/>
          </a:xfrm>
          <a:prstGeom prst="ellipse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660232" y="3212976"/>
            <a:ext cx="144016" cy="144000"/>
          </a:xfrm>
          <a:prstGeom prst="ellipse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32240" y="3501008"/>
            <a:ext cx="144016" cy="144000"/>
          </a:xfrm>
          <a:prstGeom prst="ellipse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37" name="Straight Connector 36"/>
          <p:cNvCxnSpPr>
            <a:stCxn id="42" idx="0"/>
          </p:cNvCxnSpPr>
          <p:nvPr/>
        </p:nvCxnSpPr>
        <p:spPr bwMode="auto">
          <a:xfrm>
            <a:off x="3015361" y="2763225"/>
            <a:ext cx="44471" cy="161719"/>
          </a:xfrm>
          <a:prstGeom prst="line">
            <a:avLst/>
          </a:prstGeom>
          <a:noFill/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42" idx="0"/>
          </p:cNvCxnSpPr>
          <p:nvPr/>
        </p:nvCxnSpPr>
        <p:spPr bwMode="auto">
          <a:xfrm>
            <a:off x="3015361" y="2763225"/>
            <a:ext cx="188487" cy="17703"/>
          </a:xfrm>
          <a:prstGeom prst="line">
            <a:avLst/>
          </a:prstGeom>
          <a:noFill/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2627784" y="2780928"/>
            <a:ext cx="144016" cy="144000"/>
          </a:xfrm>
          <a:prstGeom prst="ellipse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987824" y="3068960"/>
            <a:ext cx="144016" cy="144000"/>
          </a:xfrm>
          <a:prstGeom prst="ellipse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131840" y="3429000"/>
            <a:ext cx="144016" cy="144000"/>
          </a:xfrm>
          <a:prstGeom prst="ellipse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2123728" y="2708919"/>
            <a:ext cx="1368152" cy="2304000"/>
          </a:xfrm>
          <a:prstGeom prst="arc">
            <a:avLst>
              <a:gd name="adj1" fmla="val 16842434"/>
              <a:gd name="adj2" fmla="val 2883904"/>
            </a:avLst>
          </a:prstGeom>
          <a:noFill/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4" name="Arc 53"/>
          <p:cNvSpPr/>
          <p:nvPr/>
        </p:nvSpPr>
        <p:spPr bwMode="auto">
          <a:xfrm>
            <a:off x="5724128" y="2708920"/>
            <a:ext cx="1368152" cy="2304000"/>
          </a:xfrm>
          <a:prstGeom prst="arc">
            <a:avLst>
              <a:gd name="adj1" fmla="val 16842434"/>
              <a:gd name="adj2" fmla="val 2883904"/>
            </a:avLst>
          </a:prstGeom>
          <a:noFill/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56" name="Straight Connector 55"/>
          <p:cNvCxnSpPr>
            <a:stCxn id="54" idx="0"/>
          </p:cNvCxnSpPr>
          <p:nvPr/>
        </p:nvCxnSpPr>
        <p:spPr bwMode="auto">
          <a:xfrm>
            <a:off x="6615761" y="2763226"/>
            <a:ext cx="16937" cy="157867"/>
          </a:xfrm>
          <a:prstGeom prst="line">
            <a:avLst/>
          </a:prstGeom>
          <a:noFill/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54" idx="0"/>
          </p:cNvCxnSpPr>
          <p:nvPr/>
        </p:nvCxnSpPr>
        <p:spPr bwMode="auto">
          <a:xfrm>
            <a:off x="6615761" y="2763226"/>
            <a:ext cx="188487" cy="17702"/>
          </a:xfrm>
          <a:prstGeom prst="line">
            <a:avLst/>
          </a:prstGeom>
          <a:noFill/>
          <a:ln w="508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092280" y="30689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8000"/>
                </a:solidFill>
              </a:rPr>
              <a:t>τ</a:t>
            </a:r>
            <a:r>
              <a:rPr lang="el-GR" baseline="-25000" dirty="0" smtClean="0">
                <a:solidFill>
                  <a:srgbClr val="008000"/>
                </a:solidFill>
              </a:rPr>
              <a:t>ψ</a:t>
            </a:r>
            <a:endParaRPr lang="nl-NL" baseline="-250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91880" y="42210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8000"/>
                </a:solidFill>
              </a:rPr>
              <a:t>τ</a:t>
            </a:r>
            <a:r>
              <a:rPr lang="el-GR" baseline="-25000" dirty="0" smtClean="0">
                <a:solidFill>
                  <a:srgbClr val="008000"/>
                </a:solidFill>
              </a:rPr>
              <a:t>ψ</a:t>
            </a:r>
            <a:endParaRPr lang="nl-NL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54" grpId="0" animBg="1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tato_ban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340768"/>
            <a:ext cx="5648146" cy="4392488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13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899592" y="3717032"/>
            <a:ext cx="648072" cy="9361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779912" y="4293096"/>
            <a:ext cx="0" cy="100811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1520" y="45811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Co-passing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840" y="522920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trapped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(banana)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Illustration of precession motion for a 3.2 </a:t>
            </a:r>
            <a:r>
              <a:rPr lang="en-US" b="1" dirty="0" err="1" smtClean="0">
                <a:solidFill>
                  <a:srgbClr val="000000"/>
                </a:solidFill>
              </a:rPr>
              <a:t>MeV</a:t>
            </a:r>
            <a:r>
              <a:rPr lang="en-US" b="1" dirty="0" smtClean="0">
                <a:solidFill>
                  <a:srgbClr val="000000"/>
                </a:solidFill>
              </a:rPr>
              <a:t> ion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16" name="Picture 15" descr="potato_banan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0037" y="1916832"/>
            <a:ext cx="4448467" cy="4255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8184" y="299695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Precession motion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32849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</a:rPr>
              <a:t>τ</a:t>
            </a:r>
            <a:r>
              <a:rPr lang="en-US" baseline="-25000" dirty="0" smtClean="0">
                <a:solidFill>
                  <a:srgbClr val="0000FF"/>
                </a:solidFill>
              </a:rPr>
              <a:t>pr</a:t>
            </a:r>
            <a:endParaRPr lang="nl-NL" baseline="-25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220072" y="3356992"/>
            <a:ext cx="3528392" cy="186407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14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Summary of characteristics times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17008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trapped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17008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passing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78104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8000"/>
                </a:solidFill>
              </a:rPr>
              <a:t>τ</a:t>
            </a:r>
            <a:r>
              <a:rPr lang="el-GR" baseline="-25000" dirty="0" smtClean="0">
                <a:solidFill>
                  <a:srgbClr val="008000"/>
                </a:solidFill>
              </a:rPr>
              <a:t>ψ</a:t>
            </a:r>
            <a:endParaRPr lang="nl-NL" baseline="-25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43711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</a:rPr>
              <a:t>τ</a:t>
            </a:r>
            <a:r>
              <a:rPr lang="en-US" baseline="-25000" dirty="0" smtClean="0">
                <a:solidFill>
                  <a:srgbClr val="0000FF"/>
                </a:solidFill>
              </a:rPr>
              <a:t>pr</a:t>
            </a:r>
            <a:endParaRPr lang="nl-NL" baseline="-25000" dirty="0">
              <a:solidFill>
                <a:srgbClr val="0000FF"/>
              </a:solidFill>
            </a:endParaRPr>
          </a:p>
        </p:txBody>
      </p:sp>
      <p:pic>
        <p:nvPicPr>
          <p:cNvPr id="19" name="Picture 18" descr="tau_pr_pass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221088"/>
            <a:ext cx="2457450" cy="914400"/>
          </a:xfrm>
          <a:prstGeom prst="rect">
            <a:avLst/>
          </a:prstGeom>
        </p:spPr>
      </p:pic>
      <p:pic>
        <p:nvPicPr>
          <p:cNvPr id="23" name="Picture 22" descr="tau_psi_pass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565024"/>
            <a:ext cx="3200400" cy="971550"/>
          </a:xfrm>
          <a:prstGeom prst="rect">
            <a:avLst/>
          </a:prstGeom>
        </p:spPr>
      </p:pic>
      <p:pic>
        <p:nvPicPr>
          <p:cNvPr id="24" name="Picture 23" descr="tau_psi_trapp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637032"/>
            <a:ext cx="1971675" cy="838200"/>
          </a:xfrm>
          <a:prstGeom prst="rect">
            <a:avLst/>
          </a:prstGeom>
        </p:spPr>
      </p:pic>
      <p:pic>
        <p:nvPicPr>
          <p:cNvPr id="25" name="Picture 24" descr="tau_pr_ll_tau_ps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5733256"/>
            <a:ext cx="1457325" cy="3619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1619672" y="5445224"/>
            <a:ext cx="2520280" cy="792088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1960" y="58052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trapped ions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619672" y="2493016"/>
            <a:ext cx="2520280" cy="1080000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Kolesnichenko</a:t>
            </a:r>
            <a:r>
              <a:rPr lang="en-US" sz="1200" dirty="0" smtClean="0"/>
              <a:t> et al.</a:t>
            </a:r>
          </a:p>
          <a:p>
            <a:r>
              <a:rPr lang="en-US" sz="1200" dirty="0" smtClean="0"/>
              <a:t>Nuclear Fusion 36, feb.1996, p. 159</a:t>
            </a:r>
            <a:endParaRPr lang="nl-NL" sz="1200" dirty="0"/>
          </a:p>
        </p:txBody>
      </p:sp>
      <p:pic>
        <p:nvPicPr>
          <p:cNvPr id="20" name="Picture 19" descr="tau_pr_passing_preci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005064"/>
            <a:ext cx="3948745" cy="11982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9664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Kolesnichenko</a:t>
            </a:r>
            <a:r>
              <a:rPr lang="en-US" sz="1200" dirty="0" smtClean="0"/>
              <a:t> et al.</a:t>
            </a:r>
          </a:p>
          <a:p>
            <a:r>
              <a:rPr lang="en-US" sz="1200" dirty="0" smtClean="0"/>
              <a:t>Physics of Plasmas 10, May 2003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Sawtooth</a:t>
            </a:r>
            <a:r>
              <a:rPr lang="en-US" dirty="0" smtClean="0">
                <a:latin typeface="Arial" charset="0"/>
              </a:rPr>
              <a:t> collapse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Energy study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Sample burning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plasma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15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pic>
        <p:nvPicPr>
          <p:cNvPr id="7" name="passing_bulk_redistribu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2060848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_evol_hybr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306" y="1916832"/>
            <a:ext cx="3615853" cy="3744416"/>
          </a:xfrm>
          <a:prstGeom prst="rect">
            <a:avLst/>
          </a:prstGeom>
        </p:spPr>
      </p:pic>
      <p:pic>
        <p:nvPicPr>
          <p:cNvPr id="12" name="Picture 11" descr="q_psi_star_evol_hybr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13" y="1412776"/>
            <a:ext cx="5833331" cy="453650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Global collapse illustration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214264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Arial" charset="0"/>
              </a:rPr>
              <a:t>An hypothetical hybrid discharge with </a:t>
            </a:r>
            <a:r>
              <a:rPr lang="en-US" sz="2800" dirty="0" err="1" smtClean="0">
                <a:latin typeface="Arial" charset="0"/>
              </a:rPr>
              <a:t>sawteeth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buNone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16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8448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q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43711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*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8448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79512" y="5787752"/>
            <a:ext cx="8686800" cy="9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simplistic initial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distribution of ions with equal kinetic energy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ist_ppphi_8k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88231"/>
            <a:ext cx="4736568" cy="4721089"/>
          </a:xfrm>
          <a:prstGeom prst="rect">
            <a:avLst/>
          </a:prstGeom>
        </p:spPr>
      </p:pic>
      <p:pic>
        <p:nvPicPr>
          <p:cNvPr id="17" name="Picture 16" descr="redist_psi_8k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56" y="1556792"/>
            <a:ext cx="4762368" cy="472109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17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Thermal ions redistribution (8 </a:t>
            </a:r>
            <a:r>
              <a:rPr lang="en-US" b="1" dirty="0" err="1" smtClean="0">
                <a:solidFill>
                  <a:srgbClr val="000000"/>
                </a:solidFill>
              </a:rPr>
              <a:t>keV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10" name="Picture 9" descr="canonical_tor_mom_d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229200"/>
            <a:ext cx="1892784" cy="267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7744" y="580526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ini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86104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final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18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8820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Averaging the </a:t>
            </a:r>
            <a:r>
              <a:rPr lang="en-US" b="1" dirty="0" err="1" smtClean="0">
                <a:solidFill>
                  <a:srgbClr val="000000"/>
                </a:solidFill>
              </a:rPr>
              <a:t>ExB</a:t>
            </a:r>
            <a:r>
              <a:rPr lang="en-US" b="1" dirty="0" smtClean="0">
                <a:solidFill>
                  <a:srgbClr val="000000"/>
                </a:solidFill>
              </a:rPr>
              <a:t> drift for energetic ions: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Trapped particles : </a:t>
            </a:r>
            <a:r>
              <a:rPr lang="en-US" dirty="0" err="1" smtClean="0">
                <a:solidFill>
                  <a:srgbClr val="000000"/>
                </a:solidFill>
              </a:rPr>
              <a:t>Toroidal</a:t>
            </a:r>
            <a:r>
              <a:rPr lang="en-US" dirty="0" smtClean="0">
                <a:solidFill>
                  <a:srgbClr val="000000"/>
                </a:solidFill>
              </a:rPr>
              <a:t> drift (precession motion) </a:t>
            </a:r>
            <a:r>
              <a:rPr lang="en-US" sz="2400" dirty="0" smtClean="0">
                <a:solidFill>
                  <a:srgbClr val="000000"/>
                </a:solidFill>
              </a:rPr>
              <a:t>(this is averaging the radial drift to zero, as long as the precession frequency in helical angle is non zero (a precession period should cover the crash time))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For passing particles : many rotations along the field lines </a:t>
            </a:r>
            <a:r>
              <a:rPr lang="en-US" sz="2400" dirty="0" smtClean="0">
                <a:solidFill>
                  <a:srgbClr val="000000"/>
                </a:solidFill>
              </a:rPr>
              <a:t>(this averages out the </a:t>
            </a:r>
            <a:r>
              <a:rPr lang="en-US" sz="2400" dirty="0" err="1" smtClean="0">
                <a:solidFill>
                  <a:srgbClr val="000000"/>
                </a:solidFill>
              </a:rPr>
              <a:t>toroidal</a:t>
            </a:r>
            <a:r>
              <a:rPr lang="en-US" sz="2400" dirty="0" smtClean="0">
                <a:solidFill>
                  <a:srgbClr val="000000"/>
                </a:solidFill>
              </a:rPr>
              <a:t> precession for |q-1|≥0.1, and low pitch angle, thus they are mostly redistributed, but this can be discussed according to the magnetic configuration)</a:t>
            </a:r>
          </a:p>
          <a:p>
            <a:pPr>
              <a:buFont typeface="Arial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Large orbit width compared with mixing radius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(radial weakening effect, only for high energies, potatoes)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520" y="1124744"/>
            <a:ext cx="8784976" cy="1944216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" descr="tau_pr_ll_tau_c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852936"/>
            <a:ext cx="2668347" cy="649982"/>
          </a:xfrm>
          <a:prstGeom prst="rect">
            <a:avLst/>
          </a:prstGeom>
          <a:solidFill>
            <a:srgbClr val="33CC33"/>
          </a:solidFill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19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268760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Increasing kinetic energy : equaling precession time with crash time gives a critical energy for trapped energetic ions :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33569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Kolesnichenko</a:t>
            </a:r>
            <a:r>
              <a:rPr lang="en-US" sz="1200" dirty="0" smtClean="0"/>
              <a:t> et al.</a:t>
            </a:r>
          </a:p>
          <a:p>
            <a:r>
              <a:rPr lang="en-US" sz="1200" dirty="0" smtClean="0"/>
              <a:t>Physics of Plasmas 4, July 1997</a:t>
            </a:r>
            <a:endParaRPr lang="nl-NL" sz="1200" dirty="0"/>
          </a:p>
        </p:txBody>
      </p:sp>
      <p:pic>
        <p:nvPicPr>
          <p:cNvPr id="9" name="Picture 8" descr="critical_energy_ev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5200650" cy="866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03848" y="357301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0.00014s</a:t>
            </a:r>
            <a:endParaRPr lang="nl-NL" sz="18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335699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0.42m</a:t>
            </a:r>
            <a:endParaRPr lang="nl-NL" sz="18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414908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(this is averaging the radial drift to zero, as long as the precession frequency in helical angle is non zero (some particles are resonant with the kink motion))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Overview of the talk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Sawtooth</a:t>
            </a:r>
            <a:r>
              <a:rPr lang="en-US" dirty="0" smtClean="0">
                <a:latin typeface="Arial" charset="0"/>
              </a:rPr>
              <a:t> collapse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Energy study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Sample burning plasma</a:t>
            </a:r>
          </a:p>
          <a:p>
            <a:pPr eaLnBrk="1" hangingPunct="1"/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5" name="Picture 4" descr="sawteeth_ic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12776"/>
            <a:ext cx="4353533" cy="4267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58052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M.J. </a:t>
            </a:r>
            <a:r>
              <a:rPr lang="nl-NL" sz="1200" dirty="0" err="1" smtClean="0"/>
              <a:t>Mantsinen</a:t>
            </a:r>
            <a:r>
              <a:rPr lang="nl-NL" sz="1200" dirty="0" smtClean="0"/>
              <a:t> et al., </a:t>
            </a:r>
            <a:r>
              <a:rPr lang="nl-NL" sz="1200" dirty="0" err="1" smtClean="0"/>
              <a:t>Proceedings</a:t>
            </a:r>
            <a:r>
              <a:rPr lang="nl-NL" sz="1200" dirty="0" smtClean="0"/>
              <a:t> of the </a:t>
            </a:r>
            <a:r>
              <a:rPr lang="en-US" sz="1200" dirty="0" smtClean="0"/>
              <a:t>17th Topical Conference on Radio Frequency Power in Plasmas, (Clearwater, Florida, USA, 7-9th May 2007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ist_psi_96k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84061"/>
            <a:ext cx="4752000" cy="4721175"/>
          </a:xfrm>
          <a:prstGeom prst="rect">
            <a:avLst/>
          </a:prstGeom>
        </p:spPr>
      </p:pic>
      <p:pic>
        <p:nvPicPr>
          <p:cNvPr id="10" name="Picture 9" descr="redist_ppphi_96k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2544" y="1556792"/>
            <a:ext cx="4777968" cy="47520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20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Increasing kinetic energy: 96 </a:t>
            </a:r>
            <a:r>
              <a:rPr lang="en-US" b="1" dirty="0" err="1" smtClean="0">
                <a:solidFill>
                  <a:srgbClr val="000000"/>
                </a:solidFill>
              </a:rPr>
              <a:t>keV</a:t>
            </a:r>
            <a:r>
              <a:rPr lang="en-US" b="1" dirty="0" smtClean="0">
                <a:solidFill>
                  <a:srgbClr val="000000"/>
                </a:solidFill>
              </a:rPr>
              <a:t> (critical energy)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canonical_tor_mom_d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5229200"/>
            <a:ext cx="1892784" cy="267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580526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ini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6104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final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ist_psi_240k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8002"/>
            <a:ext cx="4752000" cy="4731318"/>
          </a:xfrm>
          <a:prstGeom prst="rect">
            <a:avLst/>
          </a:prstGeom>
        </p:spPr>
      </p:pic>
      <p:pic>
        <p:nvPicPr>
          <p:cNvPr id="11" name="Picture 10" descr="redist_ppphi_240k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8512" y="1556792"/>
            <a:ext cx="4752000" cy="4746822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21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Increasing kinetic energy: 240 </a:t>
            </a:r>
            <a:r>
              <a:rPr lang="en-US" b="1" dirty="0" err="1" smtClean="0">
                <a:solidFill>
                  <a:srgbClr val="000000"/>
                </a:solidFill>
              </a:rPr>
              <a:t>keV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canonical_tor_mom_d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204864"/>
            <a:ext cx="1892784" cy="267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580526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ini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6104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final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22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Increasing kinetic energy: 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consequence for trapped ion</a:t>
            </a:r>
            <a:endParaRPr lang="nl-NL" sz="24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060848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8 </a:t>
            </a:r>
            <a:r>
              <a:rPr lang="en-US" b="1" dirty="0" err="1" smtClean="0">
                <a:solidFill>
                  <a:srgbClr val="000000"/>
                </a:solidFill>
              </a:rPr>
              <a:t>keV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060848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240 </a:t>
            </a:r>
            <a:r>
              <a:rPr lang="en-US" b="1" dirty="0" err="1" smtClean="0">
                <a:solidFill>
                  <a:srgbClr val="000000"/>
                </a:solidFill>
              </a:rPr>
              <a:t>keV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pic>
        <p:nvPicPr>
          <p:cNvPr id="14" name="bulk_trapped_redistribu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504" y="2636912"/>
            <a:ext cx="4416491" cy="3312368"/>
          </a:xfrm>
          <a:prstGeom prst="rect">
            <a:avLst/>
          </a:prstGeom>
        </p:spPr>
      </p:pic>
      <p:pic>
        <p:nvPicPr>
          <p:cNvPr id="15" name="fast240keV_trapped_confined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727509" y="2636912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kin_comp_ome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6" y="1676303"/>
            <a:ext cx="4466644" cy="4432806"/>
          </a:xfrm>
          <a:prstGeom prst="rect">
            <a:avLst/>
          </a:prstGeom>
        </p:spPr>
      </p:pic>
      <p:pic>
        <p:nvPicPr>
          <p:cNvPr id="13" name="Picture 12" descr="Ekin_comp_pp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1700808"/>
            <a:ext cx="4427984" cy="4432806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23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Motion in </a:t>
            </a:r>
            <a:r>
              <a:rPr lang="el-GR" b="1" dirty="0" smtClean="0">
                <a:solidFill>
                  <a:srgbClr val="000000"/>
                </a:solidFill>
              </a:rPr>
              <a:t>ω</a:t>
            </a:r>
            <a:r>
              <a:rPr lang="en-US" b="1" dirty="0" smtClean="0">
                <a:solidFill>
                  <a:srgbClr val="000000"/>
                </a:solidFill>
              </a:rPr>
              <a:t> is averaging out the perturbation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canonical_tor_mom_d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081214"/>
            <a:ext cx="1892784" cy="267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4653136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1317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*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636912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ω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ist_pphi_1600k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431" y="1585007"/>
            <a:ext cx="4750073" cy="4724313"/>
          </a:xfrm>
          <a:prstGeom prst="rect">
            <a:avLst/>
          </a:prstGeom>
        </p:spPr>
      </p:pic>
      <p:pic>
        <p:nvPicPr>
          <p:cNvPr id="14" name="Picture 13" descr="redist_psi_1600k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85007"/>
            <a:ext cx="4739735" cy="4724313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24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Increasing kinetic energy: 1600 </a:t>
            </a:r>
            <a:r>
              <a:rPr lang="en-US" b="1" dirty="0" err="1" smtClean="0">
                <a:solidFill>
                  <a:srgbClr val="000000"/>
                </a:solidFill>
              </a:rPr>
              <a:t>keV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canonical_tor_mom_d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157192"/>
            <a:ext cx="1892784" cy="267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580526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ini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6104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final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5877272"/>
            <a:ext cx="529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(some counter-passing particles ejected)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Sawtooth</a:t>
            </a:r>
            <a:r>
              <a:rPr lang="en-US" dirty="0" smtClean="0">
                <a:latin typeface="Arial" charset="0"/>
              </a:rPr>
              <a:t> collapse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Energy study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Sample burning plasma</a:t>
            </a:r>
          </a:p>
          <a:p>
            <a:pPr eaLnBrk="1" hangingPunct="1"/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25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5" name="Picture 4" descr="Deuterium-tritium_fusio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4153" y="4509120"/>
            <a:ext cx="1512168" cy="1682897"/>
          </a:xfrm>
          <a:prstGeom prst="rect">
            <a:avLst/>
          </a:prstGeom>
        </p:spPr>
      </p:pic>
      <p:pic>
        <p:nvPicPr>
          <p:cNvPr id="6" name="Picture 5" descr="Fusion_rxnrate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4033" y="1196752"/>
            <a:ext cx="3910415" cy="29523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6350217" y="2276872"/>
            <a:ext cx="0" cy="216024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452320" y="4149080"/>
            <a:ext cx="147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CIEMAT wiki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vpll_eq_dist_ev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4186828" cy="3744416"/>
          </a:xfrm>
          <a:prstGeom prst="rect">
            <a:avLst/>
          </a:prstGeom>
        </p:spPr>
      </p:pic>
      <p:pic>
        <p:nvPicPr>
          <p:cNvPr id="27" name="Picture 26" descr="posX_eq_dist_ev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17032"/>
            <a:ext cx="2739318" cy="2520280"/>
          </a:xfrm>
          <a:prstGeom prst="rect">
            <a:avLst/>
          </a:prstGeom>
        </p:spPr>
      </p:pic>
      <p:pic>
        <p:nvPicPr>
          <p:cNvPr id="16" name="Picture 15" descr="lambda_eq_dist_ev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485511"/>
            <a:ext cx="2703928" cy="2303529"/>
          </a:xfrm>
          <a:prstGeom prst="rect">
            <a:avLst/>
          </a:prstGeom>
        </p:spPr>
      </p:pic>
      <p:pic>
        <p:nvPicPr>
          <p:cNvPr id="26" name="Picture 25" descr="pos_psi_eq_dist_ev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8784" y="1556792"/>
            <a:ext cx="2483736" cy="2232248"/>
          </a:xfrm>
          <a:prstGeom prst="rect">
            <a:avLst/>
          </a:prstGeom>
        </p:spPr>
      </p:pic>
      <p:pic>
        <p:nvPicPr>
          <p:cNvPr id="25" name="Picture 24" descr="theta_eq_dist_ev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6744" y="3861047"/>
            <a:ext cx="2483768" cy="2376445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Evolution in equilibrium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35496" y="990600"/>
            <a:ext cx="8915400" cy="135828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The initial distribution reaches a new steady-state after a few microseconds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26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7" name="TextBox 32"/>
          <p:cNvSpPr txBox="1"/>
          <p:nvPr/>
        </p:nvSpPr>
        <p:spPr>
          <a:xfrm>
            <a:off x="323528" y="5517232"/>
            <a:ext cx="496855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~252000 ions</a:t>
            </a:r>
          </a:p>
          <a:p>
            <a:r>
              <a:rPr lang="en-US" sz="2400" baseline="-25000" dirty="0" smtClean="0">
                <a:solidFill>
                  <a:srgbClr val="008000"/>
                </a:solidFill>
              </a:rPr>
              <a:t>…. long simulation times</a:t>
            </a:r>
            <a:endParaRPr lang="nl-NL" sz="2400" baseline="-25000" dirty="0" smtClean="0">
              <a:solidFill>
                <a:srgbClr val="008000"/>
              </a:solidFill>
            </a:endParaRP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162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λ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4437112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X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1844824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ǁ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3913892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θ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2440" y="1844824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lphas_copassing_pphi_ev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3015483" cy="3008920"/>
          </a:xfrm>
          <a:prstGeom prst="rect">
            <a:avLst/>
          </a:prstGeom>
        </p:spPr>
      </p:pic>
      <p:pic>
        <p:nvPicPr>
          <p:cNvPr id="35" name="Picture 34" descr="alphas_counterpassing_pphi_ev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00400"/>
            <a:ext cx="3025326" cy="3008920"/>
          </a:xfrm>
          <a:prstGeom prst="rect">
            <a:avLst/>
          </a:prstGeom>
        </p:spPr>
      </p:pic>
      <p:pic>
        <p:nvPicPr>
          <p:cNvPr id="36" name="Picture 35" descr="alphas_trapped_pphi_ev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980728"/>
            <a:ext cx="2531298" cy="252028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Evolution during the crash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35496" y="990600"/>
            <a:ext cx="5112568" cy="2222376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Particles initially inside q=1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The difference between trapped and passing of energy &gt;</a:t>
            </a:r>
            <a:r>
              <a:rPr lang="en-US" sz="2800" dirty="0" err="1" smtClean="0">
                <a:latin typeface="Arial" charset="0"/>
              </a:rPr>
              <a:t>E</a:t>
            </a:r>
            <a:r>
              <a:rPr lang="en-US" sz="2800" baseline="-25000" dirty="0" err="1" smtClean="0">
                <a:latin typeface="Arial" charset="0"/>
              </a:rPr>
              <a:t>crit</a:t>
            </a:r>
            <a:r>
              <a:rPr lang="en-US" sz="2800" dirty="0" smtClean="0">
                <a:latin typeface="Arial" charset="0"/>
              </a:rPr>
              <a:t> is clear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27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7" name="TextBox 32"/>
          <p:cNvSpPr txBox="1"/>
          <p:nvPr/>
        </p:nvSpPr>
        <p:spPr>
          <a:xfrm>
            <a:off x="7524328" y="1052736"/>
            <a:ext cx="172819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~5000 trapped ions</a:t>
            </a: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4005064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4716016" y="5992058"/>
            <a:ext cx="49685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~33000 co-passing ions</a:t>
            </a: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32"/>
          <p:cNvSpPr txBox="1"/>
          <p:nvPr/>
        </p:nvSpPr>
        <p:spPr>
          <a:xfrm>
            <a:off x="395536" y="5992058"/>
            <a:ext cx="49685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~30000 counter-passing ions</a:t>
            </a: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414908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6176" y="1916832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Conclusions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28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Phenomenological description of </a:t>
            </a:r>
            <a:r>
              <a:rPr lang="en-US" sz="2800" dirty="0" err="1" smtClean="0">
                <a:latin typeface="Arial" charset="0"/>
              </a:rPr>
              <a:t>sawtooth</a:t>
            </a:r>
            <a:r>
              <a:rPr lang="en-US" sz="2800" dirty="0" smtClean="0">
                <a:latin typeface="Arial" charset="0"/>
              </a:rPr>
              <a:t> collapse</a:t>
            </a:r>
          </a:p>
          <a:p>
            <a:pPr eaLnBrk="1" hangingPunct="1">
              <a:buNone/>
            </a:pPr>
            <a:r>
              <a:rPr lang="en-US" sz="2000" dirty="0" smtClean="0">
                <a:latin typeface="Arial" charset="0"/>
              </a:rPr>
              <a:t>Growth rate set according to the kinetic theory</a:t>
            </a:r>
            <a:endParaRPr lang="en-US" sz="2800" dirty="0" smtClean="0">
              <a:latin typeface="Arial" charset="0"/>
            </a:endParaRPr>
          </a:p>
          <a:p>
            <a:pPr marL="0" indent="0" eaLnBrk="1" hangingPunct="1"/>
            <a:r>
              <a:rPr lang="en-US" sz="2800" dirty="0" smtClean="0">
                <a:latin typeface="Arial" charset="0"/>
              </a:rPr>
              <a:t>  Orbits of fast ions</a:t>
            </a:r>
            <a:br>
              <a:rPr lang="en-US" sz="28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Main parameter : the </a:t>
            </a:r>
            <a:r>
              <a:rPr lang="en-US" sz="2000" dirty="0" err="1" smtClean="0">
                <a:latin typeface="Arial" charset="0"/>
              </a:rPr>
              <a:t>toroidal</a:t>
            </a:r>
            <a:r>
              <a:rPr lang="en-US" sz="2000" dirty="0" smtClean="0">
                <a:latin typeface="Arial" charset="0"/>
              </a:rPr>
              <a:t> precession of the fast ions (related to </a:t>
            </a:r>
            <a:r>
              <a:rPr lang="en-US" sz="2000" dirty="0" err="1" smtClean="0">
                <a:latin typeface="Arial" charset="0"/>
              </a:rPr>
              <a:t>v</a:t>
            </a:r>
            <a:r>
              <a:rPr lang="en-US" sz="2000" baseline="-25000" dirty="0" err="1" smtClean="0">
                <a:latin typeface="Arial" charset="0"/>
              </a:rPr>
              <a:t>D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800" dirty="0" smtClean="0">
              <a:latin typeface="Arial" charset="0"/>
            </a:endParaRPr>
          </a:p>
          <a:p>
            <a:pPr marL="0" indent="0" eaLnBrk="1" hangingPunct="1"/>
            <a:r>
              <a:rPr lang="en-US" sz="2800" dirty="0" smtClean="0">
                <a:latin typeface="Arial" charset="0"/>
              </a:rPr>
              <a:t>  Motions during the collapse</a:t>
            </a:r>
            <a:br>
              <a:rPr lang="en-US" sz="28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The study of the motion during the collapse confirms previous results: there is an </a:t>
            </a:r>
            <a:r>
              <a:rPr lang="en-US" sz="2000" dirty="0" err="1" smtClean="0">
                <a:latin typeface="Arial" charset="0"/>
              </a:rPr>
              <a:t>Ekin</a:t>
            </a:r>
            <a:r>
              <a:rPr lang="en-US" sz="2000" dirty="0" smtClean="0">
                <a:latin typeface="Arial" charset="0"/>
              </a:rPr>
              <a:t> limit beyond which trapped particles stay confined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Resonance effects on trapped particles under investigation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The magnetic configuration (|q-1|) changes the behavior of passing ions</a:t>
            </a:r>
          </a:p>
          <a:p>
            <a:pPr marL="0" indent="0" eaLnBrk="1" hangingPunct="1"/>
            <a:r>
              <a:rPr lang="en-US" sz="2800" dirty="0" smtClean="0">
                <a:latin typeface="Arial" charset="0"/>
              </a:rPr>
              <a:t>  Global distribution evolution</a:t>
            </a:r>
            <a:br>
              <a:rPr lang="en-US" sz="28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Possibility to do before/after pictures of given initial distributions of fast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3608" y="1196752"/>
            <a:ext cx="7056784" cy="2376264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2700"/>
            <a:bevelB w="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200" b="1" dirty="0" smtClean="0">
                <a:latin typeface="Arial" pitchFamily="34" charset="0"/>
              </a:rPr>
              <a:t>Motions of fast ions during a </a:t>
            </a:r>
            <a:r>
              <a:rPr lang="en-US" sz="3200" b="1" dirty="0" err="1" smtClean="0">
                <a:latin typeface="Arial" pitchFamily="34" charset="0"/>
              </a:rPr>
              <a:t>sawtooth</a:t>
            </a:r>
            <a:r>
              <a:rPr lang="en-US" sz="3200" b="1" dirty="0" smtClean="0">
                <a:latin typeface="Arial" pitchFamily="34" charset="0"/>
              </a:rPr>
              <a:t> reconnection</a:t>
            </a:r>
            <a:br>
              <a:rPr lang="en-US" sz="3200" b="1" dirty="0" smtClean="0">
                <a:latin typeface="Arial" pitchFamily="34" charset="0"/>
              </a:rPr>
            </a:br>
            <a:r>
              <a:rPr lang="en-US" sz="3200" b="1" dirty="0" smtClean="0">
                <a:latin typeface="Arial" pitchFamily="34" charset="0"/>
              </a:rPr>
              <a:t>in the core of a tokamak plasma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4365104"/>
            <a:ext cx="2508250" cy="9144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Questions?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052513"/>
            <a:ext cx="36925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</a:t>
            </a:r>
            <a:r>
              <a:rPr lang="en-US" dirty="0" err="1" smtClean="0">
                <a:latin typeface="Arial" charset="0"/>
              </a:rPr>
              <a:t>sawtooth</a:t>
            </a:r>
            <a:r>
              <a:rPr lang="en-US" dirty="0" smtClean="0">
                <a:latin typeface="Arial" charset="0"/>
              </a:rPr>
              <a:t> collapse</a:t>
            </a:r>
          </a:p>
        </p:txBody>
      </p:sp>
      <p:sp>
        <p:nvSpPr>
          <p:cNvPr id="9220" name="Text Placeholder 5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487863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 err="1" smtClean="0">
                <a:latin typeface="Arial" charset="0"/>
              </a:rPr>
              <a:t>Kadomtsev</a:t>
            </a:r>
            <a:r>
              <a:rPr lang="en-US" b="1" u="sng" dirty="0" smtClean="0">
                <a:latin typeface="Arial" charset="0"/>
              </a:rPr>
              <a:t> reconnection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Around the q=1 surface, in a narrow resistive layer, the reconnection of flux surfaces begins to occur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This narrow current layer is pushed up to the mixing region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Volume conservation during the reconnection of identical helical flux values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u="sng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502EB213-6A61-419B-BDC2-1FDDF64C111B}" type="slidenum">
              <a:rPr lang="de-DE" smtClean="0"/>
              <a:pPr/>
              <a:t>3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84168" y="32658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dV</a:t>
            </a:r>
            <a:r>
              <a:rPr lang="en-US" b="1" dirty="0" smtClean="0">
                <a:solidFill>
                  <a:srgbClr val="008000"/>
                </a:solidFill>
              </a:rPr>
              <a:t>=</a:t>
            </a:r>
            <a:r>
              <a:rPr lang="en-US" b="1" dirty="0" err="1" smtClean="0">
                <a:solidFill>
                  <a:srgbClr val="008000"/>
                </a:solidFill>
              </a:rPr>
              <a:t>dV</a:t>
            </a:r>
            <a:r>
              <a:rPr lang="en-US" b="1" baseline="-25000" dirty="0" smtClean="0">
                <a:solidFill>
                  <a:srgbClr val="008000"/>
                </a:solidFill>
              </a:rPr>
              <a:t>+</a:t>
            </a:r>
            <a:r>
              <a:rPr lang="en-US" b="1" dirty="0" smtClean="0">
                <a:solidFill>
                  <a:srgbClr val="008000"/>
                </a:solidFill>
              </a:rPr>
              <a:t>+</a:t>
            </a:r>
            <a:r>
              <a:rPr lang="en-US" b="1" dirty="0" err="1" smtClean="0">
                <a:solidFill>
                  <a:srgbClr val="008000"/>
                </a:solidFill>
              </a:rPr>
              <a:t>dV</a:t>
            </a:r>
            <a:r>
              <a:rPr lang="en-US" b="1" baseline="-25000" dirty="0" smtClean="0">
                <a:solidFill>
                  <a:srgbClr val="008000"/>
                </a:solidFill>
              </a:rPr>
              <a:t>-</a:t>
            </a:r>
            <a:endParaRPr lang="nl-NL" b="1" baseline="-25000" dirty="0">
              <a:solidFill>
                <a:srgbClr val="008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516216" y="2060848"/>
            <a:ext cx="1296144" cy="1224136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Z_flux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1"/>
            <a:ext cx="4229499" cy="3672408"/>
          </a:xfrm>
          <a:prstGeom prst="rect">
            <a:avLst/>
          </a:prstGeom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Magnetic confinement in a torus</a:t>
            </a:r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502EB213-6A61-419B-BDC2-1FDDF64C111B}" type="slidenum">
              <a:rPr lang="de-DE" smtClean="0"/>
              <a:pPr/>
              <a:t>30</a:t>
            </a:fld>
            <a:r>
              <a:rPr lang="de-DE" dirty="0" smtClean="0"/>
              <a:t>/28, June 2013, York Plasma Institute,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99824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Arial" charset="0"/>
              </a:rPr>
              <a:t>Equilibrium description with FINESSE</a:t>
            </a:r>
          </a:p>
          <a:p>
            <a:pPr eaLnBrk="1" hangingPunct="1">
              <a:buNone/>
            </a:pPr>
            <a:endParaRPr lang="en-US" sz="2800" dirty="0" smtClean="0">
              <a:latin typeface="Arial" charset="0"/>
            </a:endParaRPr>
          </a:p>
        </p:txBody>
      </p:sp>
      <p:pic>
        <p:nvPicPr>
          <p:cNvPr id="8" name="Picture 7" descr="FINESSE_output_illust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1849" y="4221088"/>
            <a:ext cx="2554607" cy="1907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400506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-F</a:t>
            </a:r>
            <a:r>
              <a:rPr lang="en-US" b="1" baseline="-25000" dirty="0" smtClean="0">
                <a:solidFill>
                  <a:srgbClr val="000000"/>
                </a:solidFill>
              </a:rPr>
              <a:t>0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endParaRPr lang="nl-NL" b="1" baseline="30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5085184"/>
            <a:ext cx="3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q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65313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P/P</a:t>
            </a:r>
            <a:r>
              <a:rPr lang="en-US" b="1" baseline="-25000" dirty="0" smtClean="0">
                <a:solidFill>
                  <a:srgbClr val="000000"/>
                </a:solidFill>
              </a:rPr>
              <a:t>0</a:t>
            </a:r>
            <a:endParaRPr lang="nl-NL" b="1" baseline="-25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544522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</a:t>
            </a:r>
            <a:r>
              <a:rPr lang="en-US" b="1" baseline="-25000" dirty="0" smtClean="0">
                <a:solidFill>
                  <a:srgbClr val="000000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/n</a:t>
            </a:r>
            <a:r>
              <a:rPr lang="en-US" b="1" baseline="-25000" dirty="0" smtClean="0">
                <a:solidFill>
                  <a:srgbClr val="000000"/>
                </a:solidFill>
              </a:rPr>
              <a:t>e0</a:t>
            </a:r>
            <a:endParaRPr lang="nl-NL" b="1" baseline="-25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393305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u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r>
              <a:rPr lang="en-US" b="1" dirty="0" smtClean="0">
                <a:solidFill>
                  <a:srgbClr val="000000"/>
                </a:solidFill>
              </a:rPr>
              <a:t>/u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r>
              <a:rPr lang="en-US" b="1" baseline="-25000" dirty="0" smtClean="0">
                <a:solidFill>
                  <a:srgbClr val="000000"/>
                </a:solidFill>
              </a:rPr>
              <a:t>0</a:t>
            </a:r>
            <a:endParaRPr lang="nl-NL" b="1" baseline="-25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Toroidal_coordina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24728"/>
            <a:ext cx="4078080" cy="21134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465313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J.P. Goedbloed, R. Keppens, S. </a:t>
            </a:r>
            <a:r>
              <a:rPr lang="en-US" sz="1200" dirty="0" err="1" smtClean="0"/>
              <a:t>Poedts</a:t>
            </a:r>
            <a:endParaRPr lang="en-US" sz="1200" dirty="0" smtClean="0"/>
          </a:p>
          <a:p>
            <a:r>
              <a:rPr lang="en-US" sz="1200" dirty="0" smtClean="0"/>
              <a:t>Advanced </a:t>
            </a:r>
            <a:r>
              <a:rPr lang="en-US" sz="1200" dirty="0" err="1" smtClean="0"/>
              <a:t>Magnetohydrodynamics</a:t>
            </a:r>
            <a:endParaRPr lang="nl-NL" sz="1200" dirty="0"/>
          </a:p>
        </p:txBody>
      </p:sp>
      <p:pic>
        <p:nvPicPr>
          <p:cNvPr id="14" name="Picture 13" descr="extended_GS_equ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219599"/>
            <a:ext cx="4248472" cy="566463"/>
          </a:xfrm>
          <a:prstGeom prst="rect">
            <a:avLst/>
          </a:prstGeom>
        </p:spPr>
      </p:pic>
      <p:pic>
        <p:nvPicPr>
          <p:cNvPr id="16" name="Picture 15" descr="extended_GS_equation_rota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805264"/>
            <a:ext cx="1249005" cy="4178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80312" y="1268760"/>
            <a:ext cx="147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CIEMAT wiki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843808" y="4077072"/>
            <a:ext cx="1656184" cy="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99992" y="37890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Ψ</a:t>
            </a:r>
            <a:endParaRPr lang="nl-NL" b="1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Kolesnichenko</a:t>
            </a:r>
            <a:r>
              <a:rPr lang="en-US" dirty="0" smtClean="0">
                <a:latin typeface="Arial" charset="0"/>
              </a:rPr>
              <a:t> modelling</a:t>
            </a:r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502EB213-6A61-419B-BDC2-1FDDF64C111B}" type="slidenum">
              <a:rPr lang="de-DE" smtClean="0"/>
              <a:pPr/>
              <a:t>31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pic>
        <p:nvPicPr>
          <p:cNvPr id="4" name="Picture 3" descr="helical_flux_ax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852936"/>
            <a:ext cx="4306187" cy="3445781"/>
          </a:xfrm>
          <a:prstGeom prst="rect">
            <a:avLst/>
          </a:prstGeom>
        </p:spPr>
      </p:pic>
      <p:pic>
        <p:nvPicPr>
          <p:cNvPr id="6" name="Picture 5" descr="helical_flux_r_omega_map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80728"/>
            <a:ext cx="4355477" cy="260622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5076056" y="4005064"/>
            <a:ext cx="2736304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88024" y="141277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*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812360" y="4077072"/>
            <a:ext cx="0" cy="144016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92280" y="4077072"/>
            <a:ext cx="0" cy="144016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22" descr="a1_co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013176"/>
            <a:ext cx="1656184" cy="535582"/>
          </a:xfrm>
          <a:prstGeom prst="rect">
            <a:avLst/>
          </a:prstGeom>
        </p:spPr>
      </p:pic>
      <p:pic>
        <p:nvPicPr>
          <p:cNvPr id="24" name="Picture 23" descr="a2_co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5013176"/>
            <a:ext cx="1656184" cy="6059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52320" y="1772816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2</a:t>
            </a:r>
            <a:endParaRPr lang="nl-NL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2564904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1</a:t>
            </a:r>
            <a:endParaRPr lang="nl-NL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191683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3</a:t>
            </a:r>
            <a:endParaRPr lang="nl-NL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4368" y="4149080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2</a:t>
            </a:r>
            <a:endParaRPr lang="nl-NL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2080" y="4581128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1</a:t>
            </a:r>
            <a:endParaRPr lang="nl-NL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335699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3</a:t>
            </a:r>
            <a:endParaRPr lang="nl-NL" b="1" baseline="-25000" dirty="0" smtClean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264" y="5445224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a</a:t>
            </a:r>
            <a:r>
              <a:rPr lang="nl-NL" b="1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96336" y="5445224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rgbClr val="000000"/>
                </a:solidFill>
              </a:rPr>
              <a:t>a</a:t>
            </a:r>
            <a:r>
              <a:rPr lang="nl-NL" b="1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35" name="Picture 34" descr="region3_kole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340768"/>
            <a:ext cx="2534004" cy="895475"/>
          </a:xfrm>
          <a:prstGeom prst="rect">
            <a:avLst/>
          </a:prstGeom>
        </p:spPr>
      </p:pic>
      <p:pic>
        <p:nvPicPr>
          <p:cNvPr id="36" name="Picture 35" descr="region3_koles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924944"/>
            <a:ext cx="1728192" cy="534568"/>
          </a:xfrm>
          <a:prstGeom prst="rect">
            <a:avLst/>
          </a:prstGeom>
        </p:spPr>
      </p:pic>
      <p:pic>
        <p:nvPicPr>
          <p:cNvPr id="37" name="Picture 36" descr="region3_koles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3" y="3470505"/>
            <a:ext cx="4248471" cy="496172"/>
          </a:xfrm>
          <a:prstGeom prst="rect">
            <a:avLst/>
          </a:prstGeom>
        </p:spPr>
      </p:pic>
      <p:pic>
        <p:nvPicPr>
          <p:cNvPr id="38" name="Picture 37" descr="region3_koles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005065"/>
            <a:ext cx="1440160" cy="423140"/>
          </a:xfrm>
          <a:prstGeom prst="rect">
            <a:avLst/>
          </a:prstGeom>
        </p:spPr>
      </p:pic>
      <p:pic>
        <p:nvPicPr>
          <p:cNvPr id="39" name="Picture 38" descr="region3_koles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1988840"/>
            <a:ext cx="1660422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Evolution of helical flux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32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pic>
        <p:nvPicPr>
          <p:cNvPr id="11" name="Picture 10" descr="reconnect_t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340768"/>
            <a:ext cx="3096344" cy="2407985"/>
          </a:xfrm>
          <a:prstGeom prst="rect">
            <a:avLst/>
          </a:prstGeom>
        </p:spPr>
      </p:pic>
      <p:pic>
        <p:nvPicPr>
          <p:cNvPr id="12" name="Picture 11" descr="reconnect_t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340768"/>
            <a:ext cx="3096344" cy="2407985"/>
          </a:xfrm>
          <a:prstGeom prst="rect">
            <a:avLst/>
          </a:prstGeom>
        </p:spPr>
      </p:pic>
      <p:pic>
        <p:nvPicPr>
          <p:cNvPr id="14" name="Picture 13" descr="reconnect_t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3861048"/>
            <a:ext cx="3096344" cy="2407985"/>
          </a:xfrm>
          <a:prstGeom prst="rect">
            <a:avLst/>
          </a:prstGeom>
        </p:spPr>
      </p:pic>
      <p:pic>
        <p:nvPicPr>
          <p:cNvPr id="15" name="Picture 14" descr="reconnect_t2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861048"/>
            <a:ext cx="3096344" cy="24079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5816" y="191683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479715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17" name="Content Placeholder 16" descr="expanding_island_arrows.bmp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372200" y="1268760"/>
            <a:ext cx="2608316" cy="20301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56176" y="357301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Electromagnetic fields evolve accordingly</a:t>
            </a:r>
            <a:endParaRPr lang="nl-NL" sz="2000" b="1" dirty="0">
              <a:solidFill>
                <a:srgbClr val="000000"/>
              </a:solidFill>
            </a:endParaRPr>
          </a:p>
        </p:txBody>
      </p:sp>
      <p:pic>
        <p:nvPicPr>
          <p:cNvPr id="19" name="Picture 18" descr="Bstar_defini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509120"/>
            <a:ext cx="2580456" cy="685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map_Epotential_integ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80928"/>
            <a:ext cx="2890160" cy="2492896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Evolution of the fields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33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239344" y="19888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electrostatic potential is recovered by a contour integration along 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</a:rPr>
              <a:t>ψ</a:t>
            </a:r>
            <a:r>
              <a:rPr lang="en-US" sz="2400" baseline="-25000" dirty="0" smtClean="0">
                <a:solidFill>
                  <a:srgbClr val="000000"/>
                </a:solidFill>
                <a:latin typeface="Arial" pitchFamily="34" charset="0"/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: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99824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From                      we have the relation: </a:t>
            </a:r>
          </a:p>
        </p:txBody>
      </p:sp>
      <p:pic>
        <p:nvPicPr>
          <p:cNvPr id="20" name="Picture 19" descr="Bstar_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1790700" cy="590550"/>
          </a:xfrm>
          <a:prstGeom prst="rect">
            <a:avLst/>
          </a:prstGeom>
        </p:spPr>
      </p:pic>
      <p:pic>
        <p:nvPicPr>
          <p:cNvPr id="21" name="Picture 20" descr="Bstar_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420888"/>
            <a:ext cx="1562100" cy="590550"/>
          </a:xfrm>
          <a:prstGeom prst="rect">
            <a:avLst/>
          </a:prstGeom>
        </p:spPr>
      </p:pic>
      <p:sp>
        <p:nvSpPr>
          <p:cNvPr id="22" name="ZoneTexte 9"/>
          <p:cNvSpPr txBox="1"/>
          <p:nvPr/>
        </p:nvSpPr>
        <p:spPr>
          <a:xfrm>
            <a:off x="467544" y="3501008"/>
            <a:ext cx="238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</a:rPr>
              <a:t>B = B</a:t>
            </a:r>
            <a:r>
              <a:rPr lang="en-US" sz="2400" b="1" baseline="-250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</a:rPr>
              <a:t>H</a:t>
            </a:r>
            <a:r>
              <a:rPr lang="en-US" sz="2400" b="1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</a:rPr>
              <a:t> +B</a:t>
            </a:r>
            <a:r>
              <a:rPr lang="en-US" sz="2400" b="1" baseline="-250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</a:rPr>
              <a:t>*</a:t>
            </a:r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3" name="Content Placeholder 10" descr="E_cdot_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150268"/>
            <a:ext cx="990600" cy="190500"/>
          </a:xfrm>
          <a:prstGeom prst="rect">
            <a:avLst/>
          </a:prstGeom>
        </p:spPr>
      </p:pic>
      <p:pic>
        <p:nvPicPr>
          <p:cNvPr id="24" name="Content Placeholder 9" descr="momentum_conservati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1124744"/>
            <a:ext cx="1581150" cy="209550"/>
          </a:xfrm>
          <a:prstGeom prst="rect">
            <a:avLst/>
          </a:prstGeom>
        </p:spPr>
      </p:pic>
      <p:pic>
        <p:nvPicPr>
          <p:cNvPr id="25" name="Picture 24" descr="Bfield_glob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986883"/>
            <a:ext cx="1714500" cy="561975"/>
          </a:xfrm>
          <a:prstGeom prst="rect">
            <a:avLst/>
          </a:prstGeom>
        </p:spPr>
      </p:pic>
      <p:pic>
        <p:nvPicPr>
          <p:cNvPr id="26" name="Picture 25" descr="Efield_glob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5877272"/>
            <a:ext cx="1638300" cy="314325"/>
          </a:xfrm>
          <a:prstGeom prst="rect">
            <a:avLst/>
          </a:prstGeom>
        </p:spPr>
      </p:pic>
      <p:pic>
        <p:nvPicPr>
          <p:cNvPr id="27" name="Picture 26" descr="Epotential_integral_c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301208"/>
            <a:ext cx="4229100" cy="704850"/>
          </a:xfrm>
          <a:prstGeom prst="rect">
            <a:avLst/>
          </a:prstGeom>
        </p:spPr>
      </p:pic>
      <p:sp>
        <p:nvSpPr>
          <p:cNvPr id="28" name="Right Brace 27"/>
          <p:cNvSpPr/>
          <p:nvPr/>
        </p:nvSpPr>
        <p:spPr bwMode="auto">
          <a:xfrm>
            <a:off x="2483768" y="5274915"/>
            <a:ext cx="432048" cy="720000"/>
          </a:xfrm>
          <a:prstGeom prst="rightBrace">
            <a:avLst>
              <a:gd name="adj1" fmla="val 10538"/>
              <a:gd name="adj2" fmla="val 5000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987824" y="5634955"/>
            <a:ext cx="1296144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Content Placeholder 10" descr="E_cdot_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5706963"/>
            <a:ext cx="648072" cy="124629"/>
          </a:xfrm>
          <a:prstGeom prst="rect">
            <a:avLst/>
          </a:prstGeom>
        </p:spPr>
      </p:pic>
      <p:pic>
        <p:nvPicPr>
          <p:cNvPr id="17" name="Picture 16" descr="contour_lines_potential_integrati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2808312"/>
            <a:ext cx="2905214" cy="249289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5724128" y="3933056"/>
            <a:ext cx="504056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732240" y="2996952"/>
            <a:ext cx="4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</a:rPr>
              <a:t>Φ</a:t>
            </a:r>
            <a:endParaRPr lang="nl-NL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MATLAB scripts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3AB6DE-F91A-41FF-AC57-7A69243AED37}" type="slidenum">
              <a:rPr lang="de-DE" smtClean="0"/>
              <a:pPr/>
              <a:t>34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195513" y="2060575"/>
            <a:ext cx="4321175" cy="5238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539750" y="1125538"/>
            <a:ext cx="2736850" cy="522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dirty="0">
                <a:cs typeface="+mn-cs"/>
              </a:rPr>
              <a:t>FINESSE output</a:t>
            </a:r>
            <a:endParaRPr lang="nl-NL" dirty="0">
              <a:cs typeface="+mn-cs"/>
            </a:endParaRPr>
          </a:p>
        </p:txBody>
      </p:sp>
      <p:cxnSp>
        <p:nvCxnSpPr>
          <p:cNvPr id="12294" name="Elbow Connector 42"/>
          <p:cNvCxnSpPr>
            <a:cxnSpLocks noChangeShapeType="1"/>
            <a:stCxn id="29" idx="3"/>
            <a:endCxn id="28" idx="0"/>
          </p:cNvCxnSpPr>
          <p:nvPr/>
        </p:nvCxnSpPr>
        <p:spPr bwMode="auto">
          <a:xfrm>
            <a:off x="3276600" y="1385888"/>
            <a:ext cx="1079500" cy="674687"/>
          </a:xfrm>
          <a:prstGeom prst="bentConnector2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132138" y="2133600"/>
            <a:ext cx="2952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Equilibrium data</a:t>
            </a:r>
            <a:endParaRPr lang="nl-NL" sz="220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195513" y="3068638"/>
            <a:ext cx="4321175" cy="5238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nl-NL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135313" y="3114675"/>
            <a:ext cx="2784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Global collapse flux</a:t>
            </a:r>
            <a:endParaRPr lang="nl-NL" sz="220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cxnSpLocks noChangeShapeType="1"/>
            <a:stCxn id="28" idx="2"/>
            <a:endCxn id="48" idx="0"/>
          </p:cNvCxnSpPr>
          <p:nvPr/>
        </p:nvCxnSpPr>
        <p:spPr bwMode="auto">
          <a:xfrm>
            <a:off x="4356100" y="2584450"/>
            <a:ext cx="0" cy="4841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195513" y="4057650"/>
            <a:ext cx="4321175" cy="5238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nl-NL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268538" y="4149725"/>
            <a:ext cx="4175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Reconnection evolution</a:t>
            </a:r>
            <a:endParaRPr lang="nl-NL" sz="220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4356100" y="3573463"/>
            <a:ext cx="0" cy="4841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55" name="TextBox 54"/>
          <p:cNvSpPr txBox="1"/>
          <p:nvPr/>
        </p:nvSpPr>
        <p:spPr>
          <a:xfrm>
            <a:off x="5292725" y="1125538"/>
            <a:ext cx="2735263" cy="522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dirty="0">
                <a:cs typeface="+mn-cs"/>
              </a:rPr>
              <a:t>Plasma shape</a:t>
            </a:r>
            <a:endParaRPr lang="nl-NL" dirty="0"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24075" y="5765800"/>
            <a:ext cx="4392613" cy="400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dirty="0">
                <a:cs typeface="+mn-cs"/>
              </a:rPr>
              <a:t>(</a:t>
            </a:r>
            <a:r>
              <a:rPr lang="el-GR" sz="2000" dirty="0">
                <a:cs typeface="+mn-cs"/>
              </a:rPr>
              <a:t>ψ </a:t>
            </a:r>
            <a:r>
              <a:rPr lang="en-US" sz="2000" dirty="0">
                <a:cs typeface="+mn-cs"/>
              </a:rPr>
              <a:t>,</a:t>
            </a:r>
            <a:r>
              <a:rPr lang="el-GR" sz="2000">
                <a:cs typeface="+mn-cs"/>
              </a:rPr>
              <a:t>θ</a:t>
            </a:r>
            <a:r>
              <a:rPr lang="en-US" sz="2000">
                <a:cs typeface="+mn-cs"/>
              </a:rPr>
              <a:t>,</a:t>
            </a:r>
            <a:r>
              <a:rPr lang="el-GR" sz="2000" dirty="0">
                <a:cs typeface="+mn-cs"/>
              </a:rPr>
              <a:t>φ</a:t>
            </a:r>
            <a:r>
              <a:rPr lang="en-US" sz="2000" dirty="0">
                <a:cs typeface="+mn-cs"/>
              </a:rPr>
              <a:t>,t) and (R,Z,</a:t>
            </a:r>
            <a:r>
              <a:rPr lang="el-GR" sz="2000" dirty="0">
                <a:latin typeface="Arial"/>
                <a:cs typeface="Arial"/>
              </a:rPr>
              <a:t>φ</a:t>
            </a:r>
            <a:r>
              <a:rPr lang="en-US" sz="2000" dirty="0">
                <a:latin typeface="Arial"/>
                <a:cs typeface="Arial"/>
              </a:rPr>
              <a:t>,t</a:t>
            </a:r>
            <a:r>
              <a:rPr lang="en-US" sz="2000" dirty="0">
                <a:cs typeface="+mn-cs"/>
              </a:rPr>
              <a:t>) maps</a:t>
            </a:r>
            <a:endParaRPr lang="nl-NL" sz="2000" dirty="0">
              <a:cs typeface="+mn-cs"/>
            </a:endParaRPr>
          </a:p>
        </p:txBody>
      </p:sp>
      <p:cxnSp>
        <p:nvCxnSpPr>
          <p:cNvPr id="67" name="Straight Arrow Connector 66"/>
          <p:cNvCxnSpPr>
            <a:cxnSpLocks noChangeShapeType="1"/>
            <a:stCxn id="52" idx="2"/>
            <a:endCxn id="40" idx="0"/>
          </p:cNvCxnSpPr>
          <p:nvPr/>
        </p:nvCxnSpPr>
        <p:spPr bwMode="auto">
          <a:xfrm>
            <a:off x="4356100" y="4581525"/>
            <a:ext cx="0" cy="4318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" name="Rectangle 1"/>
          <p:cNvSpPr/>
          <p:nvPr/>
        </p:nvSpPr>
        <p:spPr>
          <a:xfrm>
            <a:off x="6948488" y="4508500"/>
            <a:ext cx="11557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ψ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* </a:t>
            </a:r>
            <a:r>
              <a:rPr lang="fr-FR" sz="16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(</a:t>
            </a:r>
            <a:r>
              <a:rPr lang="el-GR" sz="1600" dirty="0">
                <a:solidFill>
                  <a:schemeClr val="accent1">
                    <a:lumMod val="10000"/>
                  </a:schemeClr>
                </a:solidFill>
                <a:cs typeface="+mn-cs"/>
              </a:rPr>
              <a:t>ψ</a:t>
            </a:r>
            <a:r>
              <a:rPr lang="fr-FR" sz="1600" dirty="0">
                <a:solidFill>
                  <a:schemeClr val="accent1">
                    <a:lumMod val="10000"/>
                  </a:schemeClr>
                </a:solidFill>
                <a:cs typeface="+mn-cs"/>
              </a:rPr>
              <a:t>,</a:t>
            </a:r>
            <a:r>
              <a:rPr lang="el-GR" sz="1600" dirty="0">
                <a:solidFill>
                  <a:schemeClr val="accent1">
                    <a:lumMod val="10000"/>
                  </a:schemeClr>
                </a:solidFill>
                <a:cs typeface="+mn-cs"/>
              </a:rPr>
              <a:t>ω</a:t>
            </a:r>
            <a:r>
              <a:rPr lang="fr-FR" sz="1600" dirty="0">
                <a:solidFill>
                  <a:schemeClr val="accent1">
                    <a:lumMod val="10000"/>
                  </a:schemeClr>
                </a:solidFill>
                <a:cs typeface="+mn-cs"/>
              </a:rPr>
              <a:t>,t</a:t>
            </a:r>
            <a:r>
              <a:rPr lang="fr-FR" sz="16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)</a:t>
            </a:r>
            <a:endParaRPr lang="en-GB" sz="16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V="1">
            <a:off x="4355976" y="4797425"/>
            <a:ext cx="2481263" cy="0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 flipV="1">
            <a:off x="4355976" y="3814763"/>
            <a:ext cx="2482850" cy="0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 flipV="1">
            <a:off x="4355976" y="2781300"/>
            <a:ext cx="2482850" cy="0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6948488" y="2276475"/>
            <a:ext cx="11826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B</a:t>
            </a:r>
            <a:r>
              <a:rPr lang="en-US" sz="2000" b="1" baseline="-25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H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 (q=1)</a:t>
            </a:r>
            <a:endParaRPr lang="en-GB" sz="20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8488" y="3786188"/>
            <a:ext cx="6334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ψ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mix</a:t>
            </a:r>
            <a:endParaRPr lang="en-GB" sz="2000" baseline="-250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48488" y="2568575"/>
            <a:ext cx="12398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ψ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*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(initial)</a:t>
            </a:r>
            <a:endParaRPr lang="en-GB" sz="20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8488" y="3500438"/>
            <a:ext cx="1123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ψ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* </a:t>
            </a:r>
            <a:r>
              <a:rPr lang="fr-FR" sz="2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(final)</a:t>
            </a:r>
            <a:endParaRPr lang="en-GB" sz="20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48488" y="2868613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θ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 </a:t>
            </a:r>
            <a:r>
              <a:rPr lang="fr-FR" sz="2000" dirty="0" err="1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mesh</a:t>
            </a:r>
            <a:endParaRPr lang="en-GB" sz="20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195513" y="5013325"/>
            <a:ext cx="4321175" cy="5222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nl-NL"/>
          </a:p>
        </p:txBody>
      </p:sp>
      <p:sp>
        <p:nvSpPr>
          <p:cNvPr id="41" name="TextBox 52"/>
          <p:cNvSpPr txBox="1">
            <a:spLocks noChangeArrowheads="1"/>
          </p:cNvSpPr>
          <p:nvPr/>
        </p:nvSpPr>
        <p:spPr bwMode="auto">
          <a:xfrm>
            <a:off x="2338388" y="5086350"/>
            <a:ext cx="41767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Field reconstruction</a:t>
            </a:r>
            <a:endParaRPr lang="nl-NL" sz="2200">
              <a:solidFill>
                <a:srgbClr val="000000"/>
              </a:solidFill>
            </a:endParaRPr>
          </a:p>
        </p:txBody>
      </p:sp>
      <p:cxnSp>
        <p:nvCxnSpPr>
          <p:cNvPr id="42" name="Straight Arrow Connector 66"/>
          <p:cNvCxnSpPr>
            <a:cxnSpLocks noChangeShapeType="1"/>
            <a:endCxn id="66" idx="0"/>
          </p:cNvCxnSpPr>
          <p:nvPr/>
        </p:nvCxnSpPr>
        <p:spPr bwMode="auto">
          <a:xfrm>
            <a:off x="4319588" y="5526088"/>
            <a:ext cx="0" cy="239712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4" name="Rectangle 43"/>
          <p:cNvSpPr/>
          <p:nvPr/>
        </p:nvSpPr>
        <p:spPr>
          <a:xfrm>
            <a:off x="6911975" y="5494338"/>
            <a:ext cx="14430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B = B</a:t>
            </a:r>
            <a:r>
              <a:rPr lang="en-US" sz="2000" b="1" baseline="-25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H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 +B</a:t>
            </a:r>
            <a:r>
              <a:rPr lang="en-US" sz="2000" b="1" baseline="-25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*</a:t>
            </a:r>
            <a:endParaRPr lang="en-GB" sz="20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cxnSp>
        <p:nvCxnSpPr>
          <p:cNvPr id="45" name="Connecteur droit avec flèche 44"/>
          <p:cNvCxnSpPr/>
          <p:nvPr/>
        </p:nvCxnSpPr>
        <p:spPr bwMode="auto">
          <a:xfrm flipV="1">
            <a:off x="4321398" y="5661025"/>
            <a:ext cx="2482850" cy="0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6913563" y="5824538"/>
            <a:ext cx="6397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ɸ, 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+mn-cs"/>
              </a:rPr>
              <a:t>E</a:t>
            </a:r>
            <a:endParaRPr lang="en-GB" sz="2000" dirty="0">
              <a:solidFill>
                <a:schemeClr val="accent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513" y="3213100"/>
            <a:ext cx="4392612" cy="400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dirty="0">
                <a:cs typeface="+mn-cs"/>
              </a:rPr>
              <a:t>Particle motions</a:t>
            </a:r>
            <a:endParaRPr lang="nl-NL" sz="2000" dirty="0"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356100" y="2565400"/>
            <a:ext cx="0" cy="647700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6827E-6 L 0.00399 -0.537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69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/>
      <p:bldP spid="48" grpId="0" animBg="1"/>
      <p:bldP spid="49" grpId="0"/>
      <p:bldP spid="52" grpId="0" animBg="1"/>
      <p:bldP spid="53" grpId="0"/>
      <p:bldP spid="66" grpId="0" animBg="1"/>
      <p:bldP spid="2" grpId="0"/>
      <p:bldP spid="26" grpId="0"/>
      <p:bldP spid="27" grpId="0"/>
      <p:bldP spid="30" grpId="0"/>
      <p:bldP spid="32" grpId="0"/>
      <p:bldP spid="33" grpId="0"/>
      <p:bldP spid="40" grpId="0" animBg="1"/>
      <p:bldP spid="41" grpId="0"/>
      <p:bldP spid="44" grpId="0"/>
      <p:bldP spid="46" grpId="0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Motion of particles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D8BB846-DFC8-464D-80B1-CEEB2A3260CB}" type="slidenum">
              <a:rPr lang="de-DE" smtClean="0"/>
              <a:pPr/>
              <a:t>35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89154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We are using cylindrical coordinate for a tokamak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Motion is integrated using a Leap-Frog algorithm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pic>
        <p:nvPicPr>
          <p:cNvPr id="14" name="Picture 13" descr="toroidal_coordinates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320480" cy="2239033"/>
          </a:xfrm>
          <a:prstGeom prst="rect">
            <a:avLst/>
          </a:prstGeom>
        </p:spPr>
      </p:pic>
      <p:pic>
        <p:nvPicPr>
          <p:cNvPr id="23" name="Picture 22" descr="LF5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517232"/>
            <a:ext cx="3305175" cy="51435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1763688" y="5085184"/>
            <a:ext cx="1296144" cy="36004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55576" y="4581128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b="1" i="1" baseline="-25000" dirty="0" smtClean="0">
                <a:solidFill>
                  <a:schemeClr val="tx2">
                    <a:lumMod val="50000"/>
                  </a:schemeClr>
                </a:solidFill>
              </a:rPr>
              <a:t>n-1/2</a:t>
            </a:r>
            <a:endParaRPr lang="nl-NL" b="1" i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36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19" name="Picture 18" descr="momentum_equation_cy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24744"/>
            <a:ext cx="5112568" cy="1160899"/>
          </a:xfrm>
          <a:prstGeom prst="rect">
            <a:avLst/>
          </a:prstGeom>
        </p:spPr>
      </p:pic>
      <p:pic>
        <p:nvPicPr>
          <p:cNvPr id="20" name="Picture 19" descr="Bcorr_equation_cy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474" y="1124744"/>
            <a:ext cx="2924828" cy="1144169"/>
          </a:xfrm>
          <a:prstGeom prst="rect">
            <a:avLst/>
          </a:prstGeom>
        </p:spPr>
      </p:pic>
      <p:pic>
        <p:nvPicPr>
          <p:cNvPr id="21" name="Picture 20" descr="Tajima_veloc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365104"/>
            <a:ext cx="3043839" cy="617485"/>
          </a:xfrm>
          <a:prstGeom prst="rect">
            <a:avLst/>
          </a:prstGeom>
        </p:spPr>
      </p:pic>
      <p:pic>
        <p:nvPicPr>
          <p:cNvPr id="22" name="Picture 21" descr="Tajima_half_time_veloc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301208"/>
            <a:ext cx="7121255" cy="576989"/>
          </a:xfrm>
          <a:prstGeom prst="rect">
            <a:avLst/>
          </a:prstGeom>
        </p:spPr>
      </p:pic>
      <p:pic>
        <p:nvPicPr>
          <p:cNvPr id="23" name="Picture 22" descr="momentum_equation_simpl_Bcy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31641" y="2834498"/>
            <a:ext cx="3760639" cy="1242574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 bwMode="auto">
          <a:xfrm>
            <a:off x="5148064" y="764704"/>
            <a:ext cx="288032" cy="3528392"/>
          </a:xfrm>
          <a:prstGeom prst="leftBrace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lot_E_K_kap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22651"/>
            <a:ext cx="4104456" cy="4086669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37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Complete elliptic integrals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White</a:t>
            </a:r>
            <a:endParaRPr lang="nl-NL" sz="1200" dirty="0"/>
          </a:p>
        </p:txBody>
      </p:sp>
      <p:pic>
        <p:nvPicPr>
          <p:cNvPr id="20" name="Picture 19" descr="kap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1370249" cy="720080"/>
          </a:xfrm>
          <a:prstGeom prst="rect">
            <a:avLst/>
          </a:prstGeom>
        </p:spPr>
      </p:pic>
      <p:pic>
        <p:nvPicPr>
          <p:cNvPr id="14" name="Picture 13" descr="complete_elliptic_integral_1st_ki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4391025" cy="552450"/>
          </a:xfrm>
          <a:prstGeom prst="rect">
            <a:avLst/>
          </a:prstGeom>
        </p:spPr>
      </p:pic>
      <p:pic>
        <p:nvPicPr>
          <p:cNvPr id="15" name="Picture 14" descr="complete_elliptic_integral_2nd_ki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97152"/>
            <a:ext cx="3981450" cy="476250"/>
          </a:xfrm>
          <a:prstGeom prst="rect">
            <a:avLst/>
          </a:prstGeom>
        </p:spPr>
      </p:pic>
      <p:pic>
        <p:nvPicPr>
          <p:cNvPr id="16" name="Picture 15" descr="E_kappa_2nd_ki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636912"/>
            <a:ext cx="3312368" cy="591712"/>
          </a:xfrm>
          <a:prstGeom prst="rect">
            <a:avLst/>
          </a:prstGeom>
        </p:spPr>
      </p:pic>
      <p:pic>
        <p:nvPicPr>
          <p:cNvPr id="17" name="Picture 16" descr="K_kappa_1st_ki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4738" y="1556792"/>
            <a:ext cx="6093145" cy="864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3928" y="537321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Wikipedia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38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2210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Transit-Bounce time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1680" y="35010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Roscoe B. White</a:t>
            </a:r>
          </a:p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(The Theory of </a:t>
            </a:r>
            <a:r>
              <a:rPr lang="en-US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toroidally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confined plasmas), pp. 87-88</a:t>
            </a:r>
            <a:endParaRPr lang="nl-NL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" name="Picture 30" descr="omega_bounce_pass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25145"/>
            <a:ext cx="3195937" cy="649628"/>
          </a:xfrm>
          <a:prstGeom prst="rect">
            <a:avLst/>
          </a:prstGeom>
        </p:spPr>
      </p:pic>
      <p:pic>
        <p:nvPicPr>
          <p:cNvPr id="32" name="Picture 31" descr="omega_bounce_trapp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5517232"/>
            <a:ext cx="2952327" cy="6496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3528" y="5589240"/>
            <a:ext cx="15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trapped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528" y="4869160"/>
            <a:ext cx="15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passing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51520" y="980848"/>
            <a:ext cx="3240000" cy="1080000"/>
          </a:xfrm>
          <a:prstGeom prst="rect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22048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Precession time for </a:t>
            </a:r>
            <a:r>
              <a:rPr lang="el-GR" b="1" dirty="0" smtClean="0">
                <a:solidFill>
                  <a:srgbClr val="000000"/>
                </a:solidFill>
              </a:rPr>
              <a:t>κ</a:t>
            </a:r>
            <a:r>
              <a:rPr lang="en-US" b="1" dirty="0" smtClean="0">
                <a:solidFill>
                  <a:srgbClr val="000000"/>
                </a:solidFill>
              </a:rPr>
              <a:t>&lt;1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39" name="Picture 38" descr="G_kapp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59984"/>
            <a:ext cx="1944216" cy="61331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5652120" y="3985900"/>
            <a:ext cx="3240360" cy="2160000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8" name="Picture 17" descr="kappa_simp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196752"/>
            <a:ext cx="2808312" cy="696852"/>
          </a:xfrm>
          <a:prstGeom prst="rect">
            <a:avLst/>
          </a:prstGeom>
        </p:spPr>
      </p:pic>
      <p:pic>
        <p:nvPicPr>
          <p:cNvPr id="19" name="Picture 18" descr="rho_v_Omeg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501008"/>
            <a:ext cx="792088" cy="470661"/>
          </a:xfrm>
          <a:prstGeom prst="rect">
            <a:avLst/>
          </a:prstGeom>
        </p:spPr>
      </p:pic>
      <p:pic>
        <p:nvPicPr>
          <p:cNvPr id="20" name="Picture 19" descr="omega_precession_exac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2780928"/>
            <a:ext cx="5845288" cy="661137"/>
          </a:xfrm>
          <a:prstGeom prst="rect">
            <a:avLst/>
          </a:prstGeom>
        </p:spPr>
      </p:pic>
      <p:pic>
        <p:nvPicPr>
          <p:cNvPr id="21" name="Picture 20" descr="tau_pr_pass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5229200"/>
            <a:ext cx="2016224" cy="7502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0112" y="3543399"/>
            <a:ext cx="15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Trapped</a:t>
            </a:r>
          </a:p>
        </p:txBody>
      </p:sp>
      <p:pic>
        <p:nvPicPr>
          <p:cNvPr id="23" name="Picture 22" descr="G_kapp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980727"/>
            <a:ext cx="2736304" cy="272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39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Precession time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Kolesnichenko</a:t>
            </a:r>
            <a:r>
              <a:rPr lang="en-US" sz="1200" dirty="0" smtClean="0"/>
              <a:t> et al.</a:t>
            </a:r>
          </a:p>
          <a:p>
            <a:r>
              <a:rPr lang="en-US" sz="1200" dirty="0" smtClean="0"/>
              <a:t>Nuclear Fusion 36, feb.1996, p. 159</a:t>
            </a:r>
            <a:endParaRPr lang="nl-NL" sz="1200" dirty="0"/>
          </a:p>
        </p:txBody>
      </p:sp>
      <p:pic>
        <p:nvPicPr>
          <p:cNvPr id="20" name="Picture 19" descr="kap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64317"/>
            <a:ext cx="1656184" cy="870342"/>
          </a:xfrm>
          <a:prstGeom prst="rect">
            <a:avLst/>
          </a:prstGeom>
        </p:spPr>
      </p:pic>
      <p:pic>
        <p:nvPicPr>
          <p:cNvPr id="21" name="Picture 20" descr="omega_preces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4790892"/>
            <a:ext cx="5072839" cy="834299"/>
          </a:xfrm>
          <a:prstGeom prst="rect">
            <a:avLst/>
          </a:prstGeom>
        </p:spPr>
      </p:pic>
      <p:pic>
        <p:nvPicPr>
          <p:cNvPr id="30" name="Picture 29" descr="tau_pr_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556792"/>
            <a:ext cx="3118020" cy="811192"/>
          </a:xfrm>
          <a:prstGeom prst="rect">
            <a:avLst/>
          </a:prstGeom>
        </p:spPr>
      </p:pic>
      <p:pic>
        <p:nvPicPr>
          <p:cNvPr id="31" name="Picture 30" descr="omega_bounce_pass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7" y="2774668"/>
            <a:ext cx="4104455" cy="834299"/>
          </a:xfrm>
          <a:prstGeom prst="rect">
            <a:avLst/>
          </a:prstGeom>
        </p:spPr>
      </p:pic>
      <p:pic>
        <p:nvPicPr>
          <p:cNvPr id="32" name="Picture 31" descr="omega_bounce_trapp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3782780"/>
            <a:ext cx="3791593" cy="834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1520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trapped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528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passing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79512" y="3645024"/>
            <a:ext cx="7128792" cy="2160000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4" name="Picture 13" descr="vD_appr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1628800"/>
            <a:ext cx="1368152" cy="71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Z_flux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1"/>
            <a:ext cx="4229499" cy="3672408"/>
          </a:xfrm>
          <a:prstGeom prst="rect">
            <a:avLst/>
          </a:prstGeom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Magnetic confinement in a torus</a:t>
            </a:r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502EB213-6A61-419B-BDC2-1FDDF64C111B}" type="slidenum">
              <a:rPr lang="de-DE" smtClean="0"/>
              <a:pPr/>
              <a:t>4</a:t>
            </a:fld>
            <a:r>
              <a:rPr lang="de-DE" dirty="0" smtClean="0"/>
              <a:t>/28, June 2013, York Plasma Institute,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99824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Arial" charset="0"/>
              </a:rPr>
              <a:t>Equilibrium description with FINESSE</a:t>
            </a:r>
          </a:p>
          <a:p>
            <a:pPr eaLnBrk="1" hangingPunct="1">
              <a:buNone/>
            </a:pPr>
            <a:endParaRPr lang="en-US" sz="2800" dirty="0" smtClean="0">
              <a:latin typeface="Arial" charset="0"/>
            </a:endParaRPr>
          </a:p>
        </p:txBody>
      </p:sp>
      <p:pic>
        <p:nvPicPr>
          <p:cNvPr id="17" name="Picture 16" descr="Toroidal_coordinat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24728"/>
            <a:ext cx="4078080" cy="21134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504" y="465313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J.P. Goedbloed, R. Keppens, S. </a:t>
            </a:r>
            <a:r>
              <a:rPr lang="en-US" sz="1200" dirty="0" err="1" smtClean="0"/>
              <a:t>Poedts</a:t>
            </a:r>
            <a:endParaRPr lang="en-US" sz="1200" dirty="0" smtClean="0"/>
          </a:p>
          <a:p>
            <a:r>
              <a:rPr lang="en-US" sz="1200" dirty="0" smtClean="0"/>
              <a:t>Advanced </a:t>
            </a:r>
            <a:r>
              <a:rPr lang="en-US" sz="1200" dirty="0" err="1" smtClean="0"/>
              <a:t>Magnetohydrodynamics</a:t>
            </a:r>
            <a:endParaRPr lang="nl-NL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80312" y="1268760"/>
            <a:ext cx="147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CIEMAT wiki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843808" y="4077072"/>
            <a:ext cx="1656184" cy="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99992" y="37890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Ψ</a:t>
            </a:r>
            <a:endParaRPr lang="nl-NL" b="1" baseline="-250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355213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F=RB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r>
              <a:rPr lang="en-US" b="1" baseline="-25000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;  P  ;  n  ;  u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endParaRPr lang="nl-NL" b="1" baseline="-25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5415607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flux </a:t>
            </a:r>
            <a:r>
              <a:rPr lang="en-US" sz="2400" b="1" dirty="0" smtClean="0">
                <a:solidFill>
                  <a:srgbClr val="008000"/>
                </a:solidFill>
              </a:rPr>
              <a:t>surface quantities</a:t>
            </a:r>
            <a:endParaRPr lang="nl-NL" sz="2400" b="1" baseline="-25000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 bwMode="auto">
          <a:xfrm flipV="1">
            <a:off x="4860032" y="5646440"/>
            <a:ext cx="288032" cy="14808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40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10" name="Picture 9" descr="two_orbits_two_al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772817"/>
            <a:ext cx="4907406" cy="3816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05273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Illustration of the motion compared with guiding center algorithm for 800 </a:t>
            </a:r>
            <a:r>
              <a:rPr lang="en-US" b="1" dirty="0" err="1" smtClean="0">
                <a:solidFill>
                  <a:srgbClr val="000000"/>
                </a:solidFill>
              </a:rPr>
              <a:t>keV</a:t>
            </a:r>
            <a:r>
              <a:rPr lang="en-US" b="1" dirty="0" smtClean="0">
                <a:solidFill>
                  <a:srgbClr val="000000"/>
                </a:solidFill>
              </a:rPr>
              <a:t> ions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355213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full-orbit motion differs mostly for the bouncing part of trapped orbits</a:t>
            </a:r>
            <a:endParaRPr lang="nl-N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perp_vpll_banana_pot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442501"/>
            <a:ext cx="3456384" cy="2808313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41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6" name="Picture 5" descr="banana_pot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980728"/>
            <a:ext cx="4968552" cy="3863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105273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Illustration of a stagnation orbit for a 3.2 MeV ion</a:t>
            </a:r>
            <a:endParaRPr lang="nl-NL" sz="2400" b="1" dirty="0">
              <a:solidFill>
                <a:srgbClr val="000000"/>
              </a:solidFill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004048" y="188474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“An orbit that has always non zero positive parallel velocity but does not circle the magnetic axis is referred to as a stagnation orbit”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5004048" y="3789040"/>
            <a:ext cx="421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“An orbit that circles the magnetic axis but should be trapped (</a:t>
            </a:r>
            <a:r>
              <a:rPr lang="en-US" sz="2000" dirty="0" err="1" smtClean="0">
                <a:solidFill>
                  <a:srgbClr val="0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ǁ</a:t>
            </a:r>
            <a:r>
              <a:rPr lang="en-US" sz="2000" dirty="0" smtClean="0">
                <a:solidFill>
                  <a:srgbClr val="000000"/>
                </a:solidFill>
              </a:rPr>
              <a:t> changes sign) because of its pitch angle is called a potato orbit”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6300192" y="5157192"/>
            <a:ext cx="320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Roscoe B. White</a:t>
            </a: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(The Theory of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toroidally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confined plasmas)</a:t>
            </a:r>
            <a:endParaRPr lang="nl-NL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043608" y="3284984"/>
            <a:ext cx="936104" cy="13681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79512" y="450912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Stagnation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(potato)</a:t>
            </a:r>
            <a:endParaRPr lang="nl-NL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03648" y="2132856"/>
            <a:ext cx="432048" cy="14401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-36512" y="155679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trapped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(banana)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4725144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ǁ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passing_pota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5508104" cy="4742403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</p:txBody>
      </p:sp>
      <p:pic>
        <p:nvPicPr>
          <p:cNvPr id="11" name="Picture 10" descr="copassing_pot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1124744"/>
            <a:ext cx="4319470" cy="4221088"/>
          </a:xfrm>
          <a:prstGeom prst="rect">
            <a:avLst/>
          </a:prstGeom>
        </p:spPr>
      </p:pic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42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Illustration of a potato orbit for a 3.2 </a:t>
            </a:r>
            <a:r>
              <a:rPr lang="en-US" b="1" dirty="0" err="1" smtClean="0">
                <a:solidFill>
                  <a:srgbClr val="000000"/>
                </a:solidFill>
              </a:rPr>
              <a:t>MeV</a:t>
            </a:r>
            <a:r>
              <a:rPr lang="en-US" b="1" dirty="0" smtClean="0">
                <a:solidFill>
                  <a:srgbClr val="000000"/>
                </a:solidFill>
              </a:rPr>
              <a:t> ion</a:t>
            </a:r>
            <a:endParaRPr lang="nl-NL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83568" y="4149080"/>
            <a:ext cx="720080" cy="9361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203848" y="4077072"/>
            <a:ext cx="0" cy="165618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1520" y="49411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potato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5892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Co-passing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26369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Precession motion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st_E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60" y="2942436"/>
            <a:ext cx="4139952" cy="3219585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Initial distribution of alphas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107504" y="990600"/>
            <a:ext cx="8915400" cy="135828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a given background pressure, It is possible to derive an expression of the distribution of the fast particles in total speed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43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6" name="Picture 5" descr="slowing_down_distribution_gamma_function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4149080"/>
            <a:ext cx="2520279" cy="665734"/>
          </a:xfrm>
          <a:prstGeom prst="rect">
            <a:avLst/>
          </a:prstGeom>
        </p:spPr>
      </p:pic>
      <p:pic>
        <p:nvPicPr>
          <p:cNvPr id="7" name="Picture 6" descr="slowing_down_distribution_global_function_b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608" y="2852936"/>
            <a:ext cx="2765739" cy="481509"/>
          </a:xfrm>
          <a:prstGeom prst="rect">
            <a:avLst/>
          </a:prstGeom>
        </p:spPr>
      </p:pic>
      <p:pic>
        <p:nvPicPr>
          <p:cNvPr id="9" name="Picture 8" descr="slowing_down_time_b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4941168"/>
            <a:ext cx="1368152" cy="535617"/>
          </a:xfrm>
          <a:prstGeom prst="rect">
            <a:avLst/>
          </a:prstGeom>
        </p:spPr>
      </p:pic>
      <p:pic>
        <p:nvPicPr>
          <p:cNvPr id="10" name="Picture 9" descr="kinetic_alphas_balance_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9" y="1988840"/>
            <a:ext cx="2232248" cy="676438"/>
          </a:xfrm>
          <a:prstGeom prst="rect">
            <a:avLst/>
          </a:prstGeom>
        </p:spPr>
      </p:pic>
      <p:pic>
        <p:nvPicPr>
          <p:cNvPr id="11" name="Picture 10" descr="slowing_down_distribution_s_function_b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678" y="5005666"/>
            <a:ext cx="1435018" cy="47111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44" y="3439605"/>
            <a:ext cx="4613304" cy="540165"/>
          </a:xfrm>
          <a:prstGeom prst="rect">
            <a:avLst/>
          </a:prstGeom>
        </p:spPr>
      </p:pic>
      <p:sp>
        <p:nvSpPr>
          <p:cNvPr id="13" name="TextBox 32"/>
          <p:cNvSpPr txBox="1"/>
          <p:nvPr/>
        </p:nvSpPr>
        <p:spPr>
          <a:xfrm>
            <a:off x="179512" y="5805264"/>
            <a:ext cx="4968552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…then uniform distribution in </a:t>
            </a:r>
            <a:r>
              <a:rPr lang="en-US" sz="2400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ǁ</a:t>
            </a:r>
            <a:endParaRPr lang="nl-NL" sz="2400" baseline="-25000" dirty="0" smtClean="0">
              <a:solidFill>
                <a:srgbClr val="008000"/>
              </a:solidFill>
            </a:endParaRP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>
            <a:stCxn id="15" idx="2"/>
          </p:cNvCxnSpPr>
          <p:nvPr/>
        </p:nvCxnSpPr>
        <p:spPr bwMode="auto">
          <a:xfrm flipH="1" flipV="1">
            <a:off x="4067944" y="2060848"/>
            <a:ext cx="1165" cy="2956108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Initial distribution of alphas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For a given energy level, we may derive the distribution in pitch angle (distribution in </a:t>
            </a:r>
            <a:r>
              <a:rPr lang="en-US" sz="2800" dirty="0" err="1" smtClean="0"/>
              <a:t>v</a:t>
            </a:r>
            <a:r>
              <a:rPr lang="en-US" sz="2800" baseline="-25000" dirty="0" err="1" smtClean="0">
                <a:latin typeface="Arial"/>
                <a:cs typeface="Arial"/>
              </a:rPr>
              <a:t>ǁ</a:t>
            </a:r>
            <a:r>
              <a:rPr lang="en-US" sz="2800" dirty="0" smtClean="0">
                <a:latin typeface="Arial" charset="0"/>
              </a:rPr>
              <a:t> values)</a:t>
            </a: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44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14" name="Chord 13"/>
          <p:cNvSpPr>
            <a:spLocks/>
          </p:cNvSpPr>
          <p:nvPr/>
        </p:nvSpPr>
        <p:spPr bwMode="auto">
          <a:xfrm rot="5340000">
            <a:off x="1907704" y="2714400"/>
            <a:ext cx="4320000" cy="4320000"/>
          </a:xfrm>
          <a:prstGeom prst="chord">
            <a:avLst>
              <a:gd name="adj1" fmla="val 5204956"/>
              <a:gd name="adj2" fmla="val 164664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Chord 14"/>
          <p:cNvSpPr>
            <a:spLocks/>
          </p:cNvSpPr>
          <p:nvPr/>
        </p:nvSpPr>
        <p:spPr bwMode="auto">
          <a:xfrm rot="5340000">
            <a:off x="1728000" y="2520000"/>
            <a:ext cx="4680000" cy="4680000"/>
          </a:xfrm>
          <a:prstGeom prst="chord">
            <a:avLst>
              <a:gd name="adj1" fmla="val 5204956"/>
              <a:gd name="adj2" fmla="val 164664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403648" y="5018400"/>
            <a:ext cx="5760640" cy="0"/>
          </a:xfrm>
          <a:prstGeom prst="straightConnector1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36096" y="35730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0</a:t>
            </a:r>
            <a:endParaRPr lang="nl-NL" sz="2000" baseline="-25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206084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┴</a:t>
            </a:r>
            <a:endParaRPr lang="nl-NL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6688" y="48775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</a:t>
            </a:r>
            <a:r>
              <a:rPr lang="en-US" b="1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ǁ</a:t>
            </a:r>
            <a:endParaRPr lang="nl-NL" sz="2000" b="1" baseline="-25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27089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+dv</a:t>
            </a:r>
            <a:r>
              <a:rPr lang="en-US" baseline="-25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0</a:t>
            </a:r>
            <a:endParaRPr lang="nl-NL" sz="2000" baseline="-250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4716016" y="2636912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868416" y="2636912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788024" y="2348880"/>
            <a:ext cx="1296144" cy="360040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084168" y="2060848"/>
            <a:ext cx="18002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ring of </a:t>
            </a:r>
            <a:r>
              <a:rPr lang="en-US" sz="2400" dirty="0" err="1" smtClean="0">
                <a:solidFill>
                  <a:srgbClr val="008000"/>
                </a:solidFill>
              </a:rPr>
              <a:t>dv</a:t>
            </a:r>
            <a:r>
              <a:rPr lang="en-US" sz="2400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ǁ</a:t>
            </a:r>
            <a:endParaRPr lang="nl-NL" sz="2400" baseline="-25000" dirty="0" smtClean="0">
              <a:solidFill>
                <a:srgbClr val="008000"/>
              </a:solidFill>
            </a:endParaRP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4941168"/>
            <a:ext cx="18002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ǁ</a:t>
            </a:r>
            <a:endParaRPr lang="nl-NL" sz="2400" baseline="-25000" dirty="0" smtClean="0">
              <a:solidFill>
                <a:srgbClr val="008000"/>
              </a:solidFill>
            </a:endParaRP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5" name="Picture 34" descr="distribution_vpll_ring_sh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445224"/>
            <a:ext cx="1734546" cy="648072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 bwMode="auto">
          <a:xfrm>
            <a:off x="3203848" y="5608017"/>
            <a:ext cx="1224136" cy="48527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4716016" y="5642471"/>
            <a:ext cx="374441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Uniform distribution in </a:t>
            </a:r>
            <a:r>
              <a:rPr lang="en-US" sz="2400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ǁ</a:t>
            </a:r>
            <a:endParaRPr lang="nl-NL" sz="2400" baseline="-25000" dirty="0" smtClean="0">
              <a:solidFill>
                <a:srgbClr val="008000"/>
              </a:solidFill>
            </a:endParaRPr>
          </a:p>
          <a:p>
            <a:endParaRPr lang="nl-NL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elical_flux_sur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6053" y="1124744"/>
            <a:ext cx="3307947" cy="2376264"/>
          </a:xfrm>
          <a:prstGeom prst="rect">
            <a:avLst/>
          </a:prstGeom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Magnetic confinement in a torus</a:t>
            </a:r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502EB213-6A61-419B-BDC2-1FDDF64C111B}" type="slidenum">
              <a:rPr lang="de-DE" smtClean="0"/>
              <a:pPr/>
              <a:t>5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99824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Arial" charset="0"/>
              </a:rPr>
              <a:t>Equilibrium description with FINESSE</a:t>
            </a:r>
          </a:p>
          <a:p>
            <a:pPr eaLnBrk="1" hangingPunct="1">
              <a:buNone/>
            </a:pPr>
            <a:endParaRPr lang="en-US" sz="2800" dirty="0" smtClean="0">
              <a:latin typeface="Arial" charset="0"/>
            </a:endParaRPr>
          </a:p>
        </p:txBody>
      </p:sp>
      <p:pic>
        <p:nvPicPr>
          <p:cNvPr id="8" name="Picture 7" descr="FINESSE_output_illust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412777"/>
            <a:ext cx="5980142" cy="4464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198884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-F</a:t>
            </a:r>
            <a:r>
              <a:rPr lang="en-US" b="1" baseline="-25000" dirty="0" smtClean="0">
                <a:solidFill>
                  <a:srgbClr val="000000"/>
                </a:solidFill>
              </a:rPr>
              <a:t>0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endParaRPr lang="nl-NL" b="1" baseline="30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501008"/>
            <a:ext cx="3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q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71703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P/P</a:t>
            </a:r>
            <a:r>
              <a:rPr lang="en-US" b="1" baseline="-25000" dirty="0" smtClean="0">
                <a:solidFill>
                  <a:srgbClr val="000000"/>
                </a:solidFill>
              </a:rPr>
              <a:t>0</a:t>
            </a:r>
            <a:endParaRPr lang="nl-NL" b="1" baseline="-25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01317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</a:t>
            </a:r>
            <a:r>
              <a:rPr lang="en-US" b="1" baseline="-25000" dirty="0" smtClean="0">
                <a:solidFill>
                  <a:srgbClr val="000000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/n</a:t>
            </a:r>
            <a:r>
              <a:rPr lang="en-US" b="1" baseline="-25000" dirty="0" smtClean="0">
                <a:solidFill>
                  <a:srgbClr val="000000"/>
                </a:solidFill>
              </a:rPr>
              <a:t>e0</a:t>
            </a:r>
            <a:endParaRPr lang="nl-NL" b="1" baseline="-25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184482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u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r>
              <a:rPr lang="en-US" b="1" dirty="0" smtClean="0">
                <a:solidFill>
                  <a:srgbClr val="000000"/>
                </a:solidFill>
              </a:rPr>
              <a:t>/u</a:t>
            </a:r>
            <a:r>
              <a:rPr lang="el-GR" b="1" baseline="-25000" dirty="0" smtClean="0">
                <a:solidFill>
                  <a:srgbClr val="000000"/>
                </a:solidFill>
              </a:rPr>
              <a:t>φ</a:t>
            </a:r>
            <a:r>
              <a:rPr lang="en-US" b="1" baseline="-25000" dirty="0" smtClean="0">
                <a:solidFill>
                  <a:srgbClr val="000000"/>
                </a:solidFill>
              </a:rPr>
              <a:t>0</a:t>
            </a:r>
            <a:endParaRPr lang="nl-NL" b="1" baseline="-25000" dirty="0" smtClean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907704" y="3861048"/>
            <a:ext cx="288032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907704" y="4077072"/>
            <a:ext cx="2880320" cy="86409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915816" y="2564904"/>
            <a:ext cx="1872208" cy="1008112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10" idx="0"/>
          </p:cNvCxnSpPr>
          <p:nvPr/>
        </p:nvCxnSpPr>
        <p:spPr bwMode="auto">
          <a:xfrm flipH="1">
            <a:off x="5129370" y="2564904"/>
            <a:ext cx="18694" cy="93610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236296" y="35538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Ψ</a:t>
            </a:r>
            <a:r>
              <a:rPr lang="en-US" b="1" baseline="-25000" dirty="0" smtClean="0">
                <a:solidFill>
                  <a:srgbClr val="008000"/>
                </a:solidFill>
              </a:rPr>
              <a:t>*</a:t>
            </a:r>
            <a:endParaRPr lang="nl-NL" b="1" baseline="-25000" dirty="0">
              <a:solidFill>
                <a:srgbClr val="008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508104" y="3789040"/>
            <a:ext cx="1656184" cy="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956376" y="2780928"/>
            <a:ext cx="147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Wesson</a:t>
            </a:r>
          </a:p>
          <a:p>
            <a:r>
              <a:rPr lang="en-US" sz="1200" dirty="0" err="1" smtClean="0"/>
              <a:t>Tokamaks</a:t>
            </a:r>
            <a:endParaRPr lang="nl-NL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436510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…and </a:t>
            </a:r>
            <a:r>
              <a:rPr lang="en-US" b="1" dirty="0" err="1" smtClean="0">
                <a:solidFill>
                  <a:srgbClr val="0000FF"/>
                </a:solidFill>
              </a:rPr>
              <a:t>poloidal</a:t>
            </a:r>
            <a:r>
              <a:rPr lang="en-US" b="1" dirty="0" smtClean="0">
                <a:solidFill>
                  <a:srgbClr val="0000FF"/>
                </a:solidFill>
              </a:rPr>
              <a:t> angle grid </a:t>
            </a:r>
            <a:r>
              <a:rPr lang="el-GR" b="1" dirty="0" smtClean="0">
                <a:solidFill>
                  <a:srgbClr val="0000FF"/>
                </a:solidFill>
              </a:rPr>
              <a:t>θ</a:t>
            </a:r>
            <a:r>
              <a:rPr lang="en-US" b="1" dirty="0" smtClean="0">
                <a:solidFill>
                  <a:srgbClr val="0000FF"/>
                </a:solidFill>
              </a:rPr>
              <a:t>(X,Z)</a:t>
            </a:r>
            <a:endParaRPr lang="nl-NL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_psi_star_ev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53" y="1568286"/>
            <a:ext cx="5273327" cy="438099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Global collapse illustration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dirty="0" err="1" smtClean="0">
                <a:latin typeface="Arial" charset="0"/>
              </a:rPr>
              <a:t>Kadomtsev</a:t>
            </a:r>
            <a:r>
              <a:rPr lang="en-US" sz="2800" dirty="0" smtClean="0">
                <a:latin typeface="Arial" charset="0"/>
              </a:rPr>
              <a:t>: no current diffusion, sharp discontinuities</a:t>
            </a:r>
          </a:p>
          <a:p>
            <a:pPr eaLnBrk="1" hangingPunct="1">
              <a:buNone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6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8448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q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43711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00"/>
                </a:solidFill>
              </a:rPr>
              <a:t>Ψ</a:t>
            </a:r>
            <a:r>
              <a:rPr lang="en-US" b="1" baseline="-25000" dirty="0" smtClean="0">
                <a:solidFill>
                  <a:srgbClr val="000000"/>
                </a:solidFill>
              </a:rPr>
              <a:t>*</a:t>
            </a:r>
            <a:endParaRPr lang="nl-NL" b="1" baseline="-25000" dirty="0">
              <a:solidFill>
                <a:srgbClr val="000000"/>
              </a:solidFill>
            </a:endParaRPr>
          </a:p>
        </p:txBody>
      </p:sp>
      <p:pic>
        <p:nvPicPr>
          <p:cNvPr id="11" name="Picture 10" descr="P_ev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1772816"/>
            <a:ext cx="4355975" cy="3781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20608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</a:t>
            </a:r>
            <a:endParaRPr lang="nl-N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si_rx_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84176"/>
            <a:ext cx="4422979" cy="364502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Dynamical evolution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Arial" charset="0"/>
              </a:rPr>
              <a:t>3D mapping of the collapse</a:t>
            </a:r>
          </a:p>
          <a:p>
            <a:pPr eaLnBrk="1" hangingPunct="1">
              <a:buNone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7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256490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060848"/>
            <a:ext cx="4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reconnect_t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1" y="1628800"/>
            <a:ext cx="2176771" cy="1692846"/>
          </a:xfrm>
          <a:prstGeom prst="rect">
            <a:avLst/>
          </a:prstGeom>
        </p:spPr>
      </p:pic>
      <p:pic>
        <p:nvPicPr>
          <p:cNvPr id="12" name="Picture 11" descr="reconnect_t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39" y="1628800"/>
            <a:ext cx="2176771" cy="1692846"/>
          </a:xfrm>
          <a:prstGeom prst="rect">
            <a:avLst/>
          </a:prstGeom>
        </p:spPr>
      </p:pic>
      <p:pic>
        <p:nvPicPr>
          <p:cNvPr id="14" name="Picture 13" descr="reconnect_t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861048"/>
            <a:ext cx="2176771" cy="1692846"/>
          </a:xfrm>
          <a:prstGeom prst="rect">
            <a:avLst/>
          </a:prstGeom>
        </p:spPr>
      </p:pic>
      <p:pic>
        <p:nvPicPr>
          <p:cNvPr id="15" name="Picture 14" descr="reconnect_t2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861048"/>
            <a:ext cx="2176771" cy="16928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568" y="5157192"/>
            <a:ext cx="3343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 two-step process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112474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342900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3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ξ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1988840"/>
            <a:ext cx="7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x</a:t>
            </a:r>
            <a:endParaRPr lang="nl-NL" b="1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11247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Ψ</a:t>
            </a:r>
            <a:r>
              <a:rPr lang="en-US" b="1" baseline="-25000" dirty="0" smtClean="0">
                <a:solidFill>
                  <a:srgbClr val="008000"/>
                </a:solidFill>
              </a:rPr>
              <a:t>*</a:t>
            </a:r>
            <a:endParaRPr lang="nl-NL" b="1" baseline="-250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335699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Ψ</a:t>
            </a:r>
            <a:r>
              <a:rPr lang="en-US" b="1" baseline="-25000" dirty="0" smtClean="0">
                <a:solidFill>
                  <a:srgbClr val="008000"/>
                </a:solidFill>
              </a:rPr>
              <a:t>*</a:t>
            </a:r>
            <a:endParaRPr lang="nl-NL" b="1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400 microseconds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 err="1" smtClean="0">
                <a:latin typeface="Arial" charset="0"/>
              </a:rPr>
              <a:t>sawtooth</a:t>
            </a:r>
            <a:r>
              <a:rPr lang="en-US" sz="2800" dirty="0" smtClean="0">
                <a:latin typeface="Arial" charset="0"/>
              </a:rPr>
              <a:t> collapse : a two-step process</a:t>
            </a:r>
          </a:p>
          <a:p>
            <a:pPr eaLnBrk="1" hangingPunct="1">
              <a:buNone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8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/>
          </a:p>
        </p:txBody>
      </p:sp>
      <p:pic>
        <p:nvPicPr>
          <p:cNvPr id="7" name="Picture 6" descr="rx_xi_evo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572000" cy="3558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420888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84482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996952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~70-144 </a:t>
            </a:r>
            <a:r>
              <a:rPr lang="el-GR" b="1" dirty="0" smtClean="0">
                <a:solidFill>
                  <a:srgbClr val="000000"/>
                </a:solidFill>
              </a:rPr>
              <a:t>μ</a:t>
            </a:r>
            <a:r>
              <a:rPr lang="en-US" b="1" dirty="0" smtClean="0">
                <a:solidFill>
                  <a:srgbClr val="000000"/>
                </a:solidFill>
              </a:rPr>
              <a:t>s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2348880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~130-266 </a:t>
            </a:r>
            <a:r>
              <a:rPr lang="el-GR" b="1" dirty="0" smtClean="0">
                <a:solidFill>
                  <a:srgbClr val="000000"/>
                </a:solidFill>
              </a:rPr>
              <a:t>μ</a:t>
            </a:r>
            <a:r>
              <a:rPr lang="en-US" b="1" dirty="0" smtClean="0">
                <a:solidFill>
                  <a:srgbClr val="000000"/>
                </a:solidFill>
              </a:rPr>
              <a:t>s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162880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157192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radial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 drift</a:t>
            </a:r>
            <a:endParaRPr lang="nl-NL" b="1" dirty="0">
              <a:solidFill>
                <a:srgbClr val="000000"/>
              </a:solidFill>
            </a:endParaRPr>
          </a:p>
        </p:txBody>
      </p:sp>
      <p:pic>
        <p:nvPicPr>
          <p:cNvPr id="16" name="Picture 15" descr="vExB_radial_phi_rank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4372" y="2348880"/>
            <a:ext cx="4629628" cy="3600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8064" y="2132856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radial </a:t>
            </a:r>
            <a:r>
              <a:rPr lang="en-US" b="1" dirty="0" err="1" smtClean="0">
                <a:solidFill>
                  <a:srgbClr val="00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 (m/s)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335699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baseline="-25000" dirty="0" err="1" smtClean="0">
                <a:solidFill>
                  <a:srgbClr val="000000"/>
                </a:solidFill>
              </a:rPr>
              <a:t>cr</a:t>
            </a:r>
            <a:endParaRPr lang="nl-NL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redistribution of fast ions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Sawtooth</a:t>
            </a:r>
            <a:r>
              <a:rPr lang="en-US" dirty="0" smtClean="0">
                <a:latin typeface="Arial" charset="0"/>
              </a:rPr>
              <a:t> collapse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Orbits of fast ions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Energy study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Sample burning plasma</a:t>
            </a:r>
          </a:p>
          <a:p>
            <a:pPr eaLnBrk="1" hangingPunct="1"/>
            <a:endParaRPr lang="en-US" sz="2800" dirty="0" smtClean="0">
              <a:latin typeface="Arial" charset="0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BAF65FC-BCDE-46E9-BD3D-3B184BF1E173}" type="slidenum">
              <a:rPr lang="de-DE" smtClean="0"/>
              <a:pPr/>
              <a:t>9</a:t>
            </a:fld>
            <a:r>
              <a:rPr lang="de-DE" dirty="0" smtClean="0"/>
              <a:t>/28, June 2013, </a:t>
            </a:r>
            <a:r>
              <a:rPr lang="de-DE" dirty="0" err="1" smtClean="0"/>
              <a:t>fusenet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York, United </a:t>
            </a:r>
            <a:r>
              <a:rPr lang="de-DE" dirty="0" err="1" smtClean="0"/>
              <a:t>Kingdom</a:t>
            </a:r>
            <a:endParaRPr lang="en-GB" dirty="0" smtClean="0"/>
          </a:p>
        </p:txBody>
      </p:sp>
      <p:pic>
        <p:nvPicPr>
          <p:cNvPr id="5" name="Picture 4" descr="curvature_gc_dri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437112"/>
            <a:ext cx="4438650" cy="819150"/>
          </a:xfrm>
          <a:prstGeom prst="rect">
            <a:avLst/>
          </a:prstGeom>
        </p:spPr>
      </p:pic>
      <p:pic>
        <p:nvPicPr>
          <p:cNvPr id="7" name="Picture 6" descr="vDn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96752"/>
            <a:ext cx="385367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emplate Rijnhuizen Fusiefysica">
  <a:themeElements>
    <a:clrScheme name="Powerpoint Template Rijnhuizen Fusiefysica 16">
      <a:dk1>
        <a:srgbClr val="336699"/>
      </a:dk1>
      <a:lt1>
        <a:srgbClr val="FFFFFF"/>
      </a:lt1>
      <a:dk2>
        <a:srgbClr val="0084C9"/>
      </a:dk2>
      <a:lt2>
        <a:srgbClr val="666699"/>
      </a:lt2>
      <a:accent1>
        <a:srgbClr val="CCCCFF"/>
      </a:accent1>
      <a:accent2>
        <a:srgbClr val="336699"/>
      </a:accent2>
      <a:accent3>
        <a:srgbClr val="FFFFFF"/>
      </a:accent3>
      <a:accent4>
        <a:srgbClr val="2A5682"/>
      </a:accent4>
      <a:accent5>
        <a:srgbClr val="E2E2FF"/>
      </a:accent5>
      <a:accent6>
        <a:srgbClr val="2D5C8A"/>
      </a:accent6>
      <a:hlink>
        <a:srgbClr val="FF0066"/>
      </a:hlink>
      <a:folHlink>
        <a:srgbClr val="33CCCC"/>
      </a:folHlink>
    </a:clrScheme>
    <a:fontScheme name="Powerpoint Template Rijnhuizen Fusiefysic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§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§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owerpoint Template Rijnhuizen Fusiefysi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Rijnhuizen Fusiefysic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Rijnhuizen Fusiefysic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Rijnhuizen Fusiefysic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Rijnhuizen Fusiefysic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Rijnhuizen Fusiefysic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Rijnhuizen Fusiefysica 10">
        <a:dk1>
          <a:srgbClr val="0084C8"/>
        </a:dk1>
        <a:lt1>
          <a:srgbClr val="FFFFFF"/>
        </a:lt1>
        <a:dk2>
          <a:srgbClr val="000000"/>
        </a:dk2>
        <a:lt2>
          <a:srgbClr val="666699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70AA"/>
        </a:accent4>
        <a:accent5>
          <a:srgbClr val="E2E2FF"/>
        </a:accent5>
        <a:accent6>
          <a:srgbClr val="C4C4D6"/>
        </a:accent6>
        <a:hlink>
          <a:srgbClr val="0084C8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11">
        <a:dk1>
          <a:srgbClr val="0084C8"/>
        </a:dk1>
        <a:lt1>
          <a:srgbClr val="FFFFFF"/>
        </a:lt1>
        <a:dk2>
          <a:srgbClr val="000000"/>
        </a:dk2>
        <a:lt2>
          <a:srgbClr val="666699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70AA"/>
        </a:accent4>
        <a:accent5>
          <a:srgbClr val="E2E2FF"/>
        </a:accent5>
        <a:accent6>
          <a:srgbClr val="C4C4D6"/>
        </a:accent6>
        <a:hlink>
          <a:srgbClr val="336699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12">
        <a:dk1>
          <a:srgbClr val="000000"/>
        </a:dk1>
        <a:lt1>
          <a:srgbClr val="FFFFFF"/>
        </a:lt1>
        <a:dk2>
          <a:srgbClr val="0084C9"/>
        </a:dk2>
        <a:lt2>
          <a:srgbClr val="666699"/>
        </a:lt2>
        <a:accent1>
          <a:srgbClr val="CCCC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2D5C8A"/>
        </a:accent6>
        <a:hlink>
          <a:srgbClr val="336699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13">
        <a:dk1>
          <a:srgbClr val="000000"/>
        </a:dk1>
        <a:lt1>
          <a:srgbClr val="0084C9"/>
        </a:lt1>
        <a:dk2>
          <a:srgbClr val="0084C9"/>
        </a:dk2>
        <a:lt2>
          <a:srgbClr val="666699"/>
        </a:lt2>
        <a:accent1>
          <a:srgbClr val="CCCCFF"/>
        </a:accent1>
        <a:accent2>
          <a:srgbClr val="336699"/>
        </a:accent2>
        <a:accent3>
          <a:srgbClr val="AAC2E1"/>
        </a:accent3>
        <a:accent4>
          <a:srgbClr val="000000"/>
        </a:accent4>
        <a:accent5>
          <a:srgbClr val="E2E2FF"/>
        </a:accent5>
        <a:accent6>
          <a:srgbClr val="2D5C8A"/>
        </a:accent6>
        <a:hlink>
          <a:srgbClr val="336699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14">
        <a:dk1>
          <a:srgbClr val="00283C"/>
        </a:dk1>
        <a:lt1>
          <a:srgbClr val="0084C9"/>
        </a:lt1>
        <a:dk2>
          <a:srgbClr val="0084C9"/>
        </a:dk2>
        <a:lt2>
          <a:srgbClr val="666699"/>
        </a:lt2>
        <a:accent1>
          <a:srgbClr val="CCCCFF"/>
        </a:accent1>
        <a:accent2>
          <a:srgbClr val="336699"/>
        </a:accent2>
        <a:accent3>
          <a:srgbClr val="AAC2E1"/>
        </a:accent3>
        <a:accent4>
          <a:srgbClr val="002132"/>
        </a:accent4>
        <a:accent5>
          <a:srgbClr val="E2E2FF"/>
        </a:accent5>
        <a:accent6>
          <a:srgbClr val="2D5C8A"/>
        </a:accent6>
        <a:hlink>
          <a:srgbClr val="336699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15">
        <a:dk1>
          <a:srgbClr val="000000"/>
        </a:dk1>
        <a:lt1>
          <a:srgbClr val="FFFFFF"/>
        </a:lt1>
        <a:dk2>
          <a:srgbClr val="0084C9"/>
        </a:dk2>
        <a:lt2>
          <a:srgbClr val="666699"/>
        </a:lt2>
        <a:accent1>
          <a:srgbClr val="CCCC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2D5C8A"/>
        </a:accent6>
        <a:hlink>
          <a:srgbClr val="FF006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Rijnhuizen Fusiefysica 16">
        <a:dk1>
          <a:srgbClr val="336699"/>
        </a:dk1>
        <a:lt1>
          <a:srgbClr val="FFFFFF"/>
        </a:lt1>
        <a:dk2>
          <a:srgbClr val="0084C9"/>
        </a:dk2>
        <a:lt2>
          <a:srgbClr val="666699"/>
        </a:lt2>
        <a:accent1>
          <a:srgbClr val="CCCCFF"/>
        </a:accent1>
        <a:accent2>
          <a:srgbClr val="336699"/>
        </a:accent2>
        <a:accent3>
          <a:srgbClr val="FFFFFF"/>
        </a:accent3>
        <a:accent4>
          <a:srgbClr val="2A5682"/>
        </a:accent4>
        <a:accent5>
          <a:srgbClr val="E2E2FF"/>
        </a:accent5>
        <a:accent6>
          <a:srgbClr val="2D5C8A"/>
        </a:accent6>
        <a:hlink>
          <a:srgbClr val="FF006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13037</TotalTime>
  <Words>1861</Words>
  <Application>Microsoft Office PowerPoint</Application>
  <PresentationFormat>On-screen Show (4:3)</PresentationFormat>
  <Paragraphs>376</Paragraphs>
  <Slides>44</Slides>
  <Notes>36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Wingdings</vt:lpstr>
      <vt:lpstr>Trebuchet MS</vt:lpstr>
      <vt:lpstr>Times New Roman</vt:lpstr>
      <vt:lpstr>Powerpoint Template Rijnhuizen Fusiefysica</vt:lpstr>
      <vt:lpstr>Acrobat Document</vt:lpstr>
      <vt:lpstr>Motions of fast ions during a sawtooth reconnection in the core of a tokamak plasma</vt:lpstr>
      <vt:lpstr>Overview of the talk</vt:lpstr>
      <vt:lpstr>The sawtooth collapse</vt:lpstr>
      <vt:lpstr>Magnetic confinement in a torus</vt:lpstr>
      <vt:lpstr>Magnetic confinement in a torus</vt:lpstr>
      <vt:lpstr>Global collapse illustration</vt:lpstr>
      <vt:lpstr>Dynamical evolution</vt:lpstr>
      <vt:lpstr>400 microseconds</vt:lpstr>
      <vt:lpstr>redistribution of fast ions</vt:lpstr>
      <vt:lpstr>Orbits of fast ions</vt:lpstr>
      <vt:lpstr>Orbits of fast ions</vt:lpstr>
      <vt:lpstr>Orbits of fast ions</vt:lpstr>
      <vt:lpstr>Orbits of fast ions</vt:lpstr>
      <vt:lpstr>Orbits of fast ions</vt:lpstr>
      <vt:lpstr>redistribution of fast ions</vt:lpstr>
      <vt:lpstr>Global collapse illustration</vt:lpstr>
      <vt:lpstr>Redistribution of fast ions</vt:lpstr>
      <vt:lpstr>Redistribution of fast ions</vt:lpstr>
      <vt:lpstr>Redistribution of fast ions</vt:lpstr>
      <vt:lpstr>Redistribution of fast ions</vt:lpstr>
      <vt:lpstr>Redistribution of fast ions</vt:lpstr>
      <vt:lpstr>Redistribution of fast ions</vt:lpstr>
      <vt:lpstr>Redistribution of fast ions</vt:lpstr>
      <vt:lpstr>Redistribution of fast ions</vt:lpstr>
      <vt:lpstr>redistribution of fast ions</vt:lpstr>
      <vt:lpstr>Evolution in equilibrium</vt:lpstr>
      <vt:lpstr>Evolution during the crash</vt:lpstr>
      <vt:lpstr>Conclusions</vt:lpstr>
      <vt:lpstr>Slide 29</vt:lpstr>
      <vt:lpstr>Magnetic confinement in a torus</vt:lpstr>
      <vt:lpstr>Kolesnichenko modelling</vt:lpstr>
      <vt:lpstr>Evolution of helical flux</vt:lpstr>
      <vt:lpstr>Evolution of the fields</vt:lpstr>
      <vt:lpstr>MATLAB scripts</vt:lpstr>
      <vt:lpstr>Motion of particles</vt:lpstr>
      <vt:lpstr>Orbits of fast ions</vt:lpstr>
      <vt:lpstr>Orbits of fast ions</vt:lpstr>
      <vt:lpstr>Orbits of fast ions</vt:lpstr>
      <vt:lpstr>Orbits of fast ions</vt:lpstr>
      <vt:lpstr>Orbits of fast ions</vt:lpstr>
      <vt:lpstr>Orbits of fast ions</vt:lpstr>
      <vt:lpstr>Orbits of fast ions</vt:lpstr>
      <vt:lpstr>Initial distribution of alphas</vt:lpstr>
      <vt:lpstr>Initial distribution of alphas</vt:lpstr>
    </vt:vector>
  </TitlesOfParts>
  <Company>FOM Rijnhuizen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Sawteeth and energetic ions</dc:title>
  <dc:creator>Jaulmes</dc:creator>
  <cp:lastModifiedBy>Fabien Jaulmes</cp:lastModifiedBy>
  <cp:revision>959</cp:revision>
  <dcterms:created xsi:type="dcterms:W3CDTF">2011-01-14T10:46:20Z</dcterms:created>
  <dcterms:modified xsi:type="dcterms:W3CDTF">2013-06-19T14:03:27Z</dcterms:modified>
</cp:coreProperties>
</file>