
<file path=[Content_Types].xml><?xml version="1.0" encoding="utf-8"?>
<Types xmlns="http://schemas.openxmlformats.org/package/2006/content-types">
  <Default Extension="png" ContentType="image/png"/>
  <Default Extension="mpg" ContentType="video/mp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sldIdLst>
    <p:sldId id="256" r:id="rId2"/>
    <p:sldId id="362" r:id="rId3"/>
    <p:sldId id="363" r:id="rId4"/>
    <p:sldId id="356" r:id="rId5"/>
    <p:sldId id="357" r:id="rId6"/>
    <p:sldId id="361" r:id="rId7"/>
    <p:sldId id="369" r:id="rId8"/>
    <p:sldId id="353" r:id="rId9"/>
    <p:sldId id="360" r:id="rId10"/>
    <p:sldId id="370" r:id="rId11"/>
    <p:sldId id="348" r:id="rId12"/>
    <p:sldId id="371" r:id="rId13"/>
    <p:sldId id="372" r:id="rId14"/>
    <p:sldId id="365" r:id="rId15"/>
    <p:sldId id="364" r:id="rId16"/>
    <p:sldId id="338" r:id="rId17"/>
    <p:sldId id="263" r:id="rId18"/>
    <p:sldId id="342" r:id="rId19"/>
    <p:sldId id="368" r:id="rId20"/>
    <p:sldId id="366" r:id="rId21"/>
    <p:sldId id="264" r:id="rId22"/>
    <p:sldId id="314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2569"/>
    <a:srgbClr val="006633"/>
    <a:srgbClr val="184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>
      <p:cViewPr>
        <p:scale>
          <a:sx n="87" d="100"/>
          <a:sy n="87" d="100"/>
        </p:scale>
        <p:origin x="-279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>
        <a:solidFill>
          <a:srgbClr val="002060"/>
        </a:solidFill>
      </dgm:spPr>
      <dgm:t>
        <a:bodyPr/>
        <a:lstStyle/>
        <a:p>
          <a:pPr algn="ctr" rtl="1"/>
          <a:r>
            <a:rPr lang="en-GB" sz="2000" b="0" i="0" dirty="0" smtClean="0"/>
            <a:t>Two-fluid equation</a:t>
          </a:r>
        </a:p>
        <a:p>
          <a:pPr algn="ctr" rtl="1"/>
          <a:r>
            <a:rPr lang="en-GB" sz="2000" b="0" i="0" dirty="0" smtClean="0"/>
            <a:t>e.g. Braginskii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X="706" custLinFactNeighborY="3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58439A88-9B8C-4484-9762-FE6FE7FC3D61}" type="presOf" srcId="{9D569A9D-6D6E-48DB-81A6-1E2D0099A407}" destId="{2F48231A-7ECF-4751-8A73-045F4591A19A}" srcOrd="0" destOrd="0" presId="urn:microsoft.com/office/officeart/2005/8/layout/vList2"/>
    <dgm:cxn modelId="{567E8445-B42B-4839-8204-40CA1B8998C9}" type="presOf" srcId="{7EEADE92-2702-4D45-9E3C-8135F43390FF}" destId="{71D2B812-6E88-455D-8FC5-87D01D16FB4B}" srcOrd="0" destOrd="0" presId="urn:microsoft.com/office/officeart/2005/8/layout/vList2"/>
    <dgm:cxn modelId="{0AD2174B-F061-4CC5-B123-BA49798F1966}" type="presParOf" srcId="{71D2B812-6E88-455D-8FC5-87D01D16FB4B}" destId="{2F48231A-7ECF-4751-8A73-045F4591A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>
        <a:solidFill>
          <a:srgbClr val="002060"/>
        </a:solidFill>
      </dgm:spPr>
      <dgm:t>
        <a:bodyPr/>
        <a:lstStyle/>
        <a:p>
          <a:pPr algn="ctr" rtl="1"/>
          <a:r>
            <a:rPr lang="en-GB" sz="2000" b="0" i="0" dirty="0" smtClean="0"/>
            <a:t>Ideal MHD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X="-706" custLinFactNeighborY="116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D63A7A36-D63B-465E-BA53-8F817462E30C}" type="presOf" srcId="{9D569A9D-6D6E-48DB-81A6-1E2D0099A407}" destId="{2F48231A-7ECF-4751-8A73-045F4591A19A}" srcOrd="0" destOrd="0" presId="urn:microsoft.com/office/officeart/2005/8/layout/vList2"/>
    <dgm:cxn modelId="{7D3F6DC1-40B4-4E03-9BC5-0363CF9CB08F}" type="presOf" srcId="{7EEADE92-2702-4D45-9E3C-8135F43390FF}" destId="{71D2B812-6E88-455D-8FC5-87D01D16FB4B}" srcOrd="0" destOrd="0" presId="urn:microsoft.com/office/officeart/2005/8/layout/vList2"/>
    <dgm:cxn modelId="{8AB77E86-9A74-40F3-B60D-3DC69FA4D980}" type="presParOf" srcId="{71D2B812-6E88-455D-8FC5-87D01D16FB4B}" destId="{2F48231A-7ECF-4751-8A73-045F4591A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/>
      <dgm:t>
        <a:bodyPr/>
        <a:lstStyle/>
        <a:p>
          <a:pPr algn="ctr" rtl="1"/>
          <a:r>
            <a:rPr lang="en-GB" sz="2000" b="0" i="0" baseline="0" dirty="0" err="1" smtClean="0"/>
            <a:t>Vlasov</a:t>
          </a:r>
          <a:r>
            <a:rPr lang="en-GB" sz="2000" b="0" i="0" baseline="0" dirty="0" smtClean="0"/>
            <a:t/>
          </a:r>
          <a:br>
            <a:rPr lang="en-GB" sz="2000" b="0" i="0" baseline="0" dirty="0" smtClean="0"/>
          </a:br>
          <a:r>
            <a:rPr lang="en-GB" sz="2000" b="0" i="0" baseline="0" dirty="0" smtClean="0"/>
            <a:t>Fokker-Plank</a:t>
          </a:r>
          <a:br>
            <a:rPr lang="en-GB" sz="2000" b="0" i="0" baseline="0" dirty="0" smtClean="0"/>
          </a:br>
          <a:r>
            <a:rPr lang="en-GB" sz="2000" b="0" i="0" dirty="0" smtClean="0"/>
            <a:t> 6D equation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X="-3125" custLinFactNeighborY="-2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7E1915A4-83A0-4BC4-BB01-78CF3CED37F0}" type="presOf" srcId="{9D569A9D-6D6E-48DB-81A6-1E2D0099A407}" destId="{2F48231A-7ECF-4751-8A73-045F4591A19A}" srcOrd="0" destOrd="0" presId="urn:microsoft.com/office/officeart/2005/8/layout/vList2"/>
    <dgm:cxn modelId="{B8D4503A-0EE8-4EA7-95EB-7629CC25BD99}" type="presOf" srcId="{7EEADE92-2702-4D45-9E3C-8135F43390FF}" destId="{71D2B812-6E88-455D-8FC5-87D01D16FB4B}" srcOrd="0" destOrd="0" presId="urn:microsoft.com/office/officeart/2005/8/layout/vList2"/>
    <dgm:cxn modelId="{48F958A2-BDA4-4C3C-A382-5C2BD49B7A19}" type="presParOf" srcId="{71D2B812-6E88-455D-8FC5-87D01D16FB4B}" destId="{2F48231A-7ECF-4751-8A73-045F4591A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>
        <a:solidFill>
          <a:srgbClr val="002569"/>
        </a:solidFill>
      </dgm:spPr>
      <dgm:t>
        <a:bodyPr/>
        <a:lstStyle/>
        <a:p>
          <a:pPr algn="ctr" rtl="1"/>
          <a:r>
            <a:rPr lang="en-GB" sz="2000" b="0" i="0" dirty="0" smtClean="0"/>
            <a:t>Non-ideal MHD (single fluid)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Y="57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46F24BD3-D75F-4B62-B0A1-2F84EB9491BD}" type="presOf" srcId="{7EEADE92-2702-4D45-9E3C-8135F43390FF}" destId="{71D2B812-6E88-455D-8FC5-87D01D16FB4B}" srcOrd="0" destOrd="0" presId="urn:microsoft.com/office/officeart/2005/8/layout/vList2"/>
    <dgm:cxn modelId="{C5031335-645B-4026-BF2A-AD71E17EE180}" type="presOf" srcId="{9D569A9D-6D6E-48DB-81A6-1E2D0099A407}" destId="{2F48231A-7ECF-4751-8A73-045F4591A19A}" srcOrd="0" destOrd="0" presId="urn:microsoft.com/office/officeart/2005/8/layout/vList2"/>
    <dgm:cxn modelId="{7D91342D-65D2-459C-B623-DFE761947B5B}" type="presParOf" srcId="{71D2B812-6E88-455D-8FC5-87D01D16FB4B}" destId="{2F48231A-7ECF-4751-8A73-045F4591A19A}" srcOrd="0" destOrd="0" presId="urn:microsoft.com/office/officeart/2005/8/layout/vList2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9/2/quickstyle/3d8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>
        <a:solidFill>
          <a:srgbClr val="FFFF00"/>
        </a:solidFill>
      </dgm:spPr>
      <dgm:t>
        <a:bodyPr/>
        <a:lstStyle/>
        <a:p>
          <a:pPr algn="ctr" rtl="1"/>
          <a:r>
            <a:rPr lang="en-GB" sz="2000" b="0" i="0" dirty="0" err="1" smtClean="0">
              <a:solidFill>
                <a:srgbClr val="000000"/>
              </a:solidFill>
            </a:rPr>
            <a:t>Gyrokinetics</a:t>
          </a:r>
          <a:r>
            <a:rPr lang="en-GB" sz="2000" b="0" i="0" dirty="0" smtClean="0">
              <a:solidFill>
                <a:srgbClr val="000000"/>
              </a:solidFill>
            </a:rPr>
            <a:t/>
          </a:r>
          <a:br>
            <a:rPr lang="en-GB" sz="2000" b="0" i="0" dirty="0" smtClean="0">
              <a:solidFill>
                <a:srgbClr val="000000"/>
              </a:solidFill>
            </a:rPr>
          </a:br>
          <a:r>
            <a:rPr lang="en-GB" sz="2000" b="0" i="0" dirty="0" smtClean="0">
              <a:solidFill>
                <a:srgbClr val="000000"/>
              </a:solidFill>
            </a:rPr>
            <a:t>5D equation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Y="1025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51A8D912-CEC4-424C-8EB2-245F66032E2D}" type="presOf" srcId="{7EEADE92-2702-4D45-9E3C-8135F43390FF}" destId="{71D2B812-6E88-455D-8FC5-87D01D16FB4B}" srcOrd="0" destOrd="0" presId="urn:microsoft.com/office/officeart/2005/8/layout/vList2"/>
    <dgm:cxn modelId="{199C6DBE-025D-4DA7-97E5-356EA07857A0}" type="presOf" srcId="{9D569A9D-6D6E-48DB-81A6-1E2D0099A407}" destId="{2F48231A-7ECF-4751-8A73-045F4591A19A}" srcOrd="0" destOrd="0" presId="urn:microsoft.com/office/officeart/2005/8/layout/vList2"/>
    <dgm:cxn modelId="{EEF3D551-D7A3-4039-87F6-12256C9C9FE2}" type="presParOf" srcId="{71D2B812-6E88-455D-8FC5-87D01D16FB4B}" destId="{2F48231A-7ECF-4751-8A73-045F4591A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9/2/quickstyle/3d8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>
        <a:solidFill>
          <a:srgbClr val="FFFF00"/>
        </a:solidFill>
      </dgm:spPr>
      <dgm:t>
        <a:bodyPr/>
        <a:lstStyle/>
        <a:p>
          <a:pPr algn="ctr" rtl="1"/>
          <a:r>
            <a:rPr lang="en-GB" sz="2000" b="0" i="0" dirty="0" smtClean="0">
              <a:solidFill>
                <a:srgbClr val="000000"/>
              </a:solidFill>
            </a:rPr>
            <a:t>Gyro-fluid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Y="-23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63BDE86C-B3F6-45FD-AC84-AE631A1B729D}" type="presOf" srcId="{9D569A9D-6D6E-48DB-81A6-1E2D0099A407}" destId="{2F48231A-7ECF-4751-8A73-045F4591A19A}" srcOrd="0" destOrd="0" presId="urn:microsoft.com/office/officeart/2005/8/layout/vList2"/>
    <dgm:cxn modelId="{2F58CACC-E874-4A78-B0CA-4614CAF12A17}" type="presOf" srcId="{7EEADE92-2702-4D45-9E3C-8135F43390FF}" destId="{71D2B812-6E88-455D-8FC5-87D01D16FB4B}" srcOrd="0" destOrd="0" presId="urn:microsoft.com/office/officeart/2005/8/layout/vList2"/>
    <dgm:cxn modelId="{C10F2CF0-09BA-4AE4-9E89-0D59BB65FD84}" type="presParOf" srcId="{71D2B812-6E88-455D-8FC5-87D01D16FB4B}" destId="{2F48231A-7ECF-4751-8A73-045F4591A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>
        <a:solidFill>
          <a:srgbClr val="002060"/>
        </a:solidFill>
      </dgm:spPr>
      <dgm:t>
        <a:bodyPr/>
        <a:lstStyle/>
        <a:p>
          <a:pPr algn="ctr" rtl="1"/>
          <a:r>
            <a:rPr lang="en-GB" sz="2000" b="0" i="0" dirty="0" smtClean="0"/>
            <a:t>Ideal MHD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X="-706" custLinFactNeighborY="116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AB12C1F8-A33E-4514-95F0-A16F1F6BDA27}" type="presOf" srcId="{9D569A9D-6D6E-48DB-81A6-1E2D0099A407}" destId="{2F48231A-7ECF-4751-8A73-045F4591A19A}" srcOrd="0" destOrd="0" presId="urn:microsoft.com/office/officeart/2005/8/layout/vList2"/>
    <dgm:cxn modelId="{310A022D-3672-4BD6-908D-6BF319A37875}" type="presOf" srcId="{7EEADE92-2702-4D45-9E3C-8135F43390FF}" destId="{71D2B812-6E88-455D-8FC5-87D01D16FB4B}" srcOrd="0" destOrd="0" presId="urn:microsoft.com/office/officeart/2005/8/layout/vList2"/>
    <dgm:cxn modelId="{DED2A1FE-BAEF-40BA-A77D-749EB2CD1920}" type="presParOf" srcId="{71D2B812-6E88-455D-8FC5-87D01D16FB4B}" destId="{2F48231A-7ECF-4751-8A73-045F4591A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/>
      <dgm:t>
        <a:bodyPr/>
        <a:lstStyle/>
        <a:p>
          <a:pPr algn="ctr" rtl="1"/>
          <a:r>
            <a:rPr lang="en-GB" sz="2000" b="0" i="0" baseline="0" dirty="0" err="1" smtClean="0"/>
            <a:t>Vlasov</a:t>
          </a:r>
          <a:r>
            <a:rPr lang="en-GB" sz="2000" b="0" i="0" baseline="0" dirty="0" smtClean="0"/>
            <a:t/>
          </a:r>
          <a:br>
            <a:rPr lang="en-GB" sz="2000" b="0" i="0" baseline="0" dirty="0" smtClean="0"/>
          </a:br>
          <a:r>
            <a:rPr lang="en-GB" sz="2000" b="0" i="0" baseline="0" dirty="0" smtClean="0"/>
            <a:t>Fokker-Plank</a:t>
          </a:r>
          <a:br>
            <a:rPr lang="en-GB" sz="2000" b="0" i="0" baseline="0" dirty="0" smtClean="0"/>
          </a:br>
          <a:r>
            <a:rPr lang="en-GB" sz="2000" b="0" i="0" dirty="0" smtClean="0"/>
            <a:t> 6D equation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X="-3125" custLinFactNeighborY="-2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25FFB884-3098-4837-BF18-800EB882C540}" type="presOf" srcId="{9D569A9D-6D6E-48DB-81A6-1E2D0099A407}" destId="{2F48231A-7ECF-4751-8A73-045F4591A19A}" srcOrd="0" destOrd="0" presId="urn:microsoft.com/office/officeart/2005/8/layout/vList2"/>
    <dgm:cxn modelId="{6CB7E46D-6F8F-4D8F-8E91-73EB02C14003}" type="presOf" srcId="{7EEADE92-2702-4D45-9E3C-8135F43390FF}" destId="{71D2B812-6E88-455D-8FC5-87D01D16FB4B}" srcOrd="0" destOrd="0" presId="urn:microsoft.com/office/officeart/2005/8/layout/vList2"/>
    <dgm:cxn modelId="{C744EF2B-DDDF-4351-826E-D941CA08B5FB}" type="presParOf" srcId="{71D2B812-6E88-455D-8FC5-87D01D16FB4B}" destId="{2F48231A-7ECF-4751-8A73-045F4591A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>
        <a:solidFill>
          <a:srgbClr val="002569"/>
        </a:solidFill>
      </dgm:spPr>
      <dgm:t>
        <a:bodyPr/>
        <a:lstStyle/>
        <a:p>
          <a:pPr algn="ctr" rtl="1"/>
          <a:r>
            <a:rPr lang="en-GB" sz="2000" b="0" i="0" dirty="0" smtClean="0"/>
            <a:t>Non-ideal MHD (single fluid)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Y="57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6E556477-3089-48E8-A97D-ACA709F61217}" type="presOf" srcId="{7EEADE92-2702-4D45-9E3C-8135F43390FF}" destId="{71D2B812-6E88-455D-8FC5-87D01D16FB4B}" srcOrd="0" destOrd="0" presId="urn:microsoft.com/office/officeart/2005/8/layout/vList2"/>
    <dgm:cxn modelId="{12BA1A40-1512-4454-882B-49117D568D7A}" type="presOf" srcId="{9D569A9D-6D6E-48DB-81A6-1E2D0099A407}" destId="{2F48231A-7ECF-4751-8A73-045F4591A19A}" srcOrd="0" destOrd="0" presId="urn:microsoft.com/office/officeart/2005/8/layout/vList2"/>
    <dgm:cxn modelId="{CBF534A5-B79E-4A63-86AA-D40F6F570A82}" type="presParOf" srcId="{71D2B812-6E88-455D-8FC5-87D01D16FB4B}" destId="{2F48231A-7ECF-4751-8A73-045F4591A19A}" srcOrd="0" destOrd="0" presId="urn:microsoft.com/office/officeart/2005/8/layout/vList2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>
        <a:solidFill>
          <a:srgbClr val="002060"/>
        </a:solidFill>
      </dgm:spPr>
      <dgm:t>
        <a:bodyPr/>
        <a:lstStyle/>
        <a:p>
          <a:pPr algn="ctr" rtl="1"/>
          <a:r>
            <a:rPr lang="en-GB" sz="2000" b="0" i="0" dirty="0" smtClean="0"/>
            <a:t>Two-fluid equation</a:t>
          </a:r>
        </a:p>
        <a:p>
          <a:pPr algn="ctr" rtl="1"/>
          <a:r>
            <a:rPr lang="en-GB" sz="2000" b="0" i="0" dirty="0" smtClean="0"/>
            <a:t>e.g. Braginskii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X="706" custLinFactNeighborY="3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F990C5A6-0798-4111-8459-5362C6E64CC1}" type="presOf" srcId="{7EEADE92-2702-4D45-9E3C-8135F43390FF}" destId="{71D2B812-6E88-455D-8FC5-87D01D16FB4B}" srcOrd="0" destOrd="0" presId="urn:microsoft.com/office/officeart/2005/8/layout/vList2"/>
    <dgm:cxn modelId="{4871091A-FD37-4CC3-8CB2-B89243C98CDA}" type="presOf" srcId="{9D569A9D-6D6E-48DB-81A6-1E2D0099A407}" destId="{2F48231A-7ECF-4751-8A73-045F4591A19A}" srcOrd="0" destOrd="0" presId="urn:microsoft.com/office/officeart/2005/8/layout/vList2"/>
    <dgm:cxn modelId="{2064940D-AE3C-4B39-914D-37446D1F3810}" type="presParOf" srcId="{71D2B812-6E88-455D-8FC5-87D01D16FB4B}" destId="{2F48231A-7ECF-4751-8A73-045F4591A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9/2/quickstyle/3d8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>
        <a:solidFill>
          <a:srgbClr val="FFFF00"/>
        </a:solidFill>
      </dgm:spPr>
      <dgm:t>
        <a:bodyPr/>
        <a:lstStyle/>
        <a:p>
          <a:pPr algn="ctr" rtl="1"/>
          <a:r>
            <a:rPr lang="en-GB" sz="2000" b="0" i="0" dirty="0" err="1" smtClean="0">
              <a:solidFill>
                <a:srgbClr val="000000"/>
              </a:solidFill>
            </a:rPr>
            <a:t>Gyrokinetics</a:t>
          </a:r>
          <a:r>
            <a:rPr lang="en-GB" sz="2000" b="0" i="0" dirty="0" smtClean="0">
              <a:solidFill>
                <a:srgbClr val="000000"/>
              </a:solidFill>
            </a:rPr>
            <a:t/>
          </a:r>
          <a:br>
            <a:rPr lang="en-GB" sz="2000" b="0" i="0" dirty="0" smtClean="0">
              <a:solidFill>
                <a:srgbClr val="000000"/>
              </a:solidFill>
            </a:rPr>
          </a:br>
          <a:r>
            <a:rPr lang="en-GB" sz="2000" b="0" i="0" dirty="0" smtClean="0">
              <a:solidFill>
                <a:srgbClr val="000000"/>
              </a:solidFill>
            </a:rPr>
            <a:t>5D equation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Y="1025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B12D8469-BC6C-4685-9E68-BBA24126A2F5}" type="presOf" srcId="{9D569A9D-6D6E-48DB-81A6-1E2D0099A407}" destId="{2F48231A-7ECF-4751-8A73-045F4591A19A}" srcOrd="0" destOrd="0" presId="urn:microsoft.com/office/officeart/2005/8/layout/vList2"/>
    <dgm:cxn modelId="{5B0080C8-EE91-4E3B-8B68-DECAC4658D1B}" type="presOf" srcId="{7EEADE92-2702-4D45-9E3C-8135F43390FF}" destId="{71D2B812-6E88-455D-8FC5-87D01D16FB4B}" srcOrd="0" destOrd="0" presId="urn:microsoft.com/office/officeart/2005/8/layout/vList2"/>
    <dgm:cxn modelId="{89FB8D7C-98FF-4D57-A2F2-59D88C9CFA01}" type="presParOf" srcId="{71D2B812-6E88-455D-8FC5-87D01D16FB4B}" destId="{2F48231A-7ECF-4751-8A73-045F4591A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EADE92-2702-4D45-9E3C-8135F43390FF}" type="doc">
      <dgm:prSet loTypeId="urn:microsoft.com/office/officeart/2005/8/layout/vList2" loCatId="list" qsTypeId="urn:microsoft.com/office/officeart/2009/2/quickstyle/3d8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9D569A9D-6D6E-48DB-81A6-1E2D0099A407}">
      <dgm:prSet custT="1"/>
      <dgm:spPr>
        <a:solidFill>
          <a:srgbClr val="FFFF00"/>
        </a:solidFill>
      </dgm:spPr>
      <dgm:t>
        <a:bodyPr/>
        <a:lstStyle/>
        <a:p>
          <a:pPr algn="ctr" rtl="1"/>
          <a:r>
            <a:rPr lang="en-GB" sz="2000" b="0" i="0" dirty="0" smtClean="0">
              <a:solidFill>
                <a:srgbClr val="000000"/>
              </a:solidFill>
            </a:rPr>
            <a:t>Gyro-fluid</a:t>
          </a:r>
        </a:p>
      </dgm:t>
    </dgm:pt>
    <dgm:pt modelId="{DA8F7DD0-88DD-4CF8-B1E3-5DBD42B3F382}" type="parTrans" cxnId="{80C23228-4C64-4872-A642-C5F31C8AF5DB}">
      <dgm:prSet/>
      <dgm:spPr/>
      <dgm:t>
        <a:bodyPr/>
        <a:lstStyle/>
        <a:p>
          <a:endParaRPr lang="en-GB"/>
        </a:p>
      </dgm:t>
    </dgm:pt>
    <dgm:pt modelId="{E034C0E8-118C-4E18-A939-F04A53637C17}" type="sibTrans" cxnId="{80C23228-4C64-4872-A642-C5F31C8AF5DB}">
      <dgm:prSet/>
      <dgm:spPr/>
      <dgm:t>
        <a:bodyPr/>
        <a:lstStyle/>
        <a:p>
          <a:endParaRPr lang="en-GB"/>
        </a:p>
      </dgm:t>
    </dgm:pt>
    <dgm:pt modelId="{71D2B812-6E88-455D-8FC5-87D01D16FB4B}" type="pres">
      <dgm:prSet presAssocID="{7EEADE92-2702-4D45-9E3C-8135F4339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8231A-7ECF-4751-8A73-045F4591A19A}" type="pres">
      <dgm:prSet presAssocID="{9D569A9D-6D6E-48DB-81A6-1E2D0099A407}" presName="parentText" presStyleLbl="node1" presStyleIdx="0" presStyleCnt="1" custLinFactNeighborY="-23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C23228-4C64-4872-A642-C5F31C8AF5DB}" srcId="{7EEADE92-2702-4D45-9E3C-8135F43390FF}" destId="{9D569A9D-6D6E-48DB-81A6-1E2D0099A407}" srcOrd="0" destOrd="0" parTransId="{DA8F7DD0-88DD-4CF8-B1E3-5DBD42B3F382}" sibTransId="{E034C0E8-118C-4E18-A939-F04A53637C17}"/>
    <dgm:cxn modelId="{2ECDBF7D-B72E-4745-995C-E389D4B9ACB3}" type="presOf" srcId="{7EEADE92-2702-4D45-9E3C-8135F43390FF}" destId="{71D2B812-6E88-455D-8FC5-87D01D16FB4B}" srcOrd="0" destOrd="0" presId="urn:microsoft.com/office/officeart/2005/8/layout/vList2"/>
    <dgm:cxn modelId="{692820E5-DEFE-47A4-BF30-33CC1071F16F}" type="presOf" srcId="{9D569A9D-6D6E-48DB-81A6-1E2D0099A407}" destId="{2F48231A-7ECF-4751-8A73-045F4591A19A}" srcOrd="0" destOrd="0" presId="urn:microsoft.com/office/officeart/2005/8/layout/vList2"/>
    <dgm:cxn modelId="{79AB59B0-5367-4F8A-B09D-D8A8596EB99B}" type="presParOf" srcId="{71D2B812-6E88-455D-8FC5-87D01D16FB4B}" destId="{2F48231A-7ECF-4751-8A73-045F4591A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760"/>
          <a:ext cx="2288099" cy="746103"/>
        </a:xfrm>
        <a:prstGeom prst="roundRect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Two-fluid equation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e.g. Braginskii</a:t>
          </a:r>
        </a:p>
      </dsp:txBody>
      <dsp:txXfrm>
        <a:off x="36422" y="37182"/>
        <a:ext cx="2215255" cy="6732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17037"/>
          <a:ext cx="2288099" cy="730080"/>
        </a:xfrm>
        <a:prstGeom prst="roundRect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Ideal MHD</a:t>
          </a:r>
        </a:p>
      </dsp:txBody>
      <dsp:txXfrm>
        <a:off x="35640" y="52677"/>
        <a:ext cx="2216819" cy="658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65"/>
          <a:ext cx="2304256" cy="962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baseline="0" dirty="0" err="1" smtClean="0"/>
            <a:t>Vlasov</a:t>
          </a:r>
          <a:r>
            <a:rPr lang="en-GB" sz="2000" b="0" i="0" kern="1200" baseline="0" dirty="0" smtClean="0"/>
            <a:t/>
          </a:r>
          <a:br>
            <a:rPr lang="en-GB" sz="2000" b="0" i="0" kern="1200" baseline="0" dirty="0" smtClean="0"/>
          </a:br>
          <a:r>
            <a:rPr lang="en-GB" sz="2000" b="0" i="0" kern="1200" baseline="0" dirty="0" smtClean="0"/>
            <a:t>Fokker-Plank</a:t>
          </a:r>
          <a:br>
            <a:rPr lang="en-GB" sz="2000" b="0" i="0" kern="1200" baseline="0" dirty="0" smtClean="0"/>
          </a:br>
          <a:r>
            <a:rPr lang="en-GB" sz="2000" b="0" i="0" kern="1200" dirty="0" smtClean="0"/>
            <a:t> 6D equation</a:t>
          </a:r>
        </a:p>
      </dsp:txBody>
      <dsp:txXfrm>
        <a:off x="46986" y="47051"/>
        <a:ext cx="2210284" cy="8685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556"/>
          <a:ext cx="2288099" cy="746560"/>
        </a:xfrm>
        <a:prstGeom prst="roundRect">
          <a:avLst/>
        </a:prstGeom>
        <a:solidFill>
          <a:srgbClr val="002569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Non-ideal MHD (single fluid)</a:t>
          </a:r>
        </a:p>
      </dsp:txBody>
      <dsp:txXfrm>
        <a:off x="36444" y="37000"/>
        <a:ext cx="2215211" cy="673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13375"/>
          <a:ext cx="2376264" cy="7675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err="1" smtClean="0">
              <a:solidFill>
                <a:srgbClr val="000000"/>
              </a:solidFill>
            </a:rPr>
            <a:t>Gyrokinetics</a:t>
          </a:r>
          <a:r>
            <a:rPr lang="en-GB" sz="2000" b="0" i="0" kern="1200" dirty="0" smtClean="0">
              <a:solidFill>
                <a:srgbClr val="000000"/>
              </a:solidFill>
            </a:rPr>
            <a:t/>
          </a:r>
          <a:br>
            <a:rPr lang="en-GB" sz="2000" b="0" i="0" kern="1200" dirty="0" smtClean="0">
              <a:solidFill>
                <a:srgbClr val="000000"/>
              </a:solidFill>
            </a:rPr>
          </a:br>
          <a:r>
            <a:rPr lang="en-GB" sz="2000" b="0" i="0" kern="1200" dirty="0" smtClean="0">
              <a:solidFill>
                <a:srgbClr val="000000"/>
              </a:solidFill>
            </a:rPr>
            <a:t>5D equation</a:t>
          </a:r>
        </a:p>
      </dsp:txBody>
      <dsp:txXfrm>
        <a:off x="37467" y="50842"/>
        <a:ext cx="2301330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0"/>
          <a:ext cx="2376264" cy="7675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>
              <a:solidFill>
                <a:srgbClr val="000000"/>
              </a:solidFill>
            </a:rPr>
            <a:t>Gyro-fluid</a:t>
          </a:r>
        </a:p>
      </dsp:txBody>
      <dsp:txXfrm>
        <a:off x="37467" y="37467"/>
        <a:ext cx="2301330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17037"/>
          <a:ext cx="2288099" cy="730080"/>
        </a:xfrm>
        <a:prstGeom prst="roundRect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Ideal MHD</a:t>
          </a:r>
        </a:p>
      </dsp:txBody>
      <dsp:txXfrm>
        <a:off x="35640" y="52677"/>
        <a:ext cx="2216819" cy="658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65"/>
          <a:ext cx="2304256" cy="962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baseline="0" dirty="0" err="1" smtClean="0"/>
            <a:t>Vlasov</a:t>
          </a:r>
          <a:r>
            <a:rPr lang="en-GB" sz="2000" b="0" i="0" kern="1200" baseline="0" dirty="0" smtClean="0"/>
            <a:t/>
          </a:r>
          <a:br>
            <a:rPr lang="en-GB" sz="2000" b="0" i="0" kern="1200" baseline="0" dirty="0" smtClean="0"/>
          </a:br>
          <a:r>
            <a:rPr lang="en-GB" sz="2000" b="0" i="0" kern="1200" baseline="0" dirty="0" smtClean="0"/>
            <a:t>Fokker-Plank</a:t>
          </a:r>
          <a:br>
            <a:rPr lang="en-GB" sz="2000" b="0" i="0" kern="1200" baseline="0" dirty="0" smtClean="0"/>
          </a:br>
          <a:r>
            <a:rPr lang="en-GB" sz="2000" b="0" i="0" kern="1200" dirty="0" smtClean="0"/>
            <a:t> 6D equation</a:t>
          </a:r>
        </a:p>
      </dsp:txBody>
      <dsp:txXfrm>
        <a:off x="46986" y="47051"/>
        <a:ext cx="2210284" cy="8685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556"/>
          <a:ext cx="2288099" cy="746560"/>
        </a:xfrm>
        <a:prstGeom prst="roundRect">
          <a:avLst/>
        </a:prstGeom>
        <a:solidFill>
          <a:srgbClr val="002569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Non-ideal MHD (single fluid)</a:t>
          </a:r>
        </a:p>
      </dsp:txBody>
      <dsp:txXfrm>
        <a:off x="36444" y="37000"/>
        <a:ext cx="2215211" cy="673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760"/>
          <a:ext cx="2288099" cy="746103"/>
        </a:xfrm>
        <a:prstGeom prst="roundRect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Two-fluid equation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e.g. Braginskii</a:t>
          </a:r>
        </a:p>
      </dsp:txBody>
      <dsp:txXfrm>
        <a:off x="36422" y="37182"/>
        <a:ext cx="2215255" cy="6732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13375"/>
          <a:ext cx="2376264" cy="7675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err="1" smtClean="0">
              <a:solidFill>
                <a:srgbClr val="000000"/>
              </a:solidFill>
            </a:rPr>
            <a:t>Gyrokinetics</a:t>
          </a:r>
          <a:r>
            <a:rPr lang="en-GB" sz="2000" b="0" i="0" kern="1200" dirty="0" smtClean="0">
              <a:solidFill>
                <a:srgbClr val="000000"/>
              </a:solidFill>
            </a:rPr>
            <a:t/>
          </a:r>
          <a:br>
            <a:rPr lang="en-GB" sz="2000" b="0" i="0" kern="1200" dirty="0" smtClean="0">
              <a:solidFill>
                <a:srgbClr val="000000"/>
              </a:solidFill>
            </a:rPr>
          </a:br>
          <a:r>
            <a:rPr lang="en-GB" sz="2000" b="0" i="0" kern="1200" dirty="0" smtClean="0">
              <a:solidFill>
                <a:srgbClr val="000000"/>
              </a:solidFill>
            </a:rPr>
            <a:t>5D equation</a:t>
          </a:r>
        </a:p>
      </dsp:txBody>
      <dsp:txXfrm>
        <a:off x="37467" y="50842"/>
        <a:ext cx="2301330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231A-7ECF-4751-8A73-045F4591A19A}">
      <dsp:nvSpPr>
        <dsp:cNvPr id="0" name=""/>
        <dsp:cNvSpPr/>
      </dsp:nvSpPr>
      <dsp:spPr>
        <a:xfrm>
          <a:off x="0" y="0"/>
          <a:ext cx="2376264" cy="7675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>
              <a:solidFill>
                <a:srgbClr val="000000"/>
              </a:solidFill>
            </a:rPr>
            <a:t>Gyro-fluid</a:t>
          </a:r>
        </a:p>
      </dsp:txBody>
      <dsp:txXfrm>
        <a:off x="37467" y="37467"/>
        <a:ext cx="2301330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D43FAA5C-8D4E-413A-86CE-6C0EC744C8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43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29A79-9D18-43FE-8387-6D4BDAFF2888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10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11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12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13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14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15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16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17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18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19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2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20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21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3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4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5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8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F1EF0-38B5-4348-8635-E7ED042C68A2}" type="slidenum">
              <a:rPr lang="en-GB"/>
              <a:pPr/>
              <a:t>9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9" name="Rectangle 37"/>
          <p:cNvSpPr>
            <a:spLocks noGrp="1" noChangeArrowheads="1"/>
          </p:cNvSpPr>
          <p:nvPr>
            <p:ph type="dt" sz="half" idx="2"/>
          </p:nvPr>
        </p:nvSpPr>
        <p:spPr>
          <a:xfrm>
            <a:off x="250825" y="6381750"/>
            <a:ext cx="2736850" cy="360363"/>
          </a:xfrm>
        </p:spPr>
        <p:txBody>
          <a:bodyPr/>
          <a:lstStyle>
            <a:lvl1pPr>
              <a:defRPr/>
            </a:lvl1pPr>
          </a:lstStyle>
          <a:p>
            <a:fld id="{A2184D12-D037-4F4A-954D-74A1B2CCAF8C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1847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 anchor="ctr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8471" name="Rectangle 39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50825" y="2636838"/>
            <a:ext cx="8642350" cy="9366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84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250825" y="1268413"/>
            <a:ext cx="8642350" cy="1152525"/>
          </a:xfrm>
        </p:spPr>
        <p:txBody>
          <a:bodyPr anchor="b"/>
          <a:lstStyle>
            <a:lvl1pPr algn="ct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473" name="Rectangle 4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80288" y="6381750"/>
            <a:ext cx="1485900" cy="360363"/>
          </a:xfrm>
        </p:spPr>
        <p:txBody>
          <a:bodyPr/>
          <a:lstStyle>
            <a:lvl1pPr>
              <a:defRPr/>
            </a:lvl1pPr>
          </a:lstStyle>
          <a:p>
            <a:fld id="{693075C5-E0B6-4F02-BDDA-E8E44F29A6C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8521" name="Rectangle 89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8530" name="Picture 98" descr="uoyo_alph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8913"/>
            <a:ext cx="33115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2" name="Picture 100" descr="wav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" b="14101"/>
          <a:stretch>
            <a:fillRect/>
          </a:stretch>
        </p:blipFill>
        <p:spPr bwMode="auto">
          <a:xfrm>
            <a:off x="0" y="3538538"/>
            <a:ext cx="9144000" cy="27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3" name="Picture 101" descr="shield_wh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20713"/>
            <a:ext cx="4159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59B37-4781-42C7-8352-CD57B7D6ED4C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C8B31-E2C6-4E1E-BA5F-FD0E6DD48B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8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5C558-64A3-46EF-A62E-83488DEEE6CC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3F15B-1E6B-497C-9BC8-1F4396DBC6B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97323-BE42-4C18-BC21-54D817471D88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E2343-2B5C-4881-9819-EA2856DD29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6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6ADF72-19A9-4E61-B249-A8C5CDA99AA0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CA84-4E40-4B07-A59D-4FDBBAC2B4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6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13543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125538"/>
            <a:ext cx="413702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7C7C5F-D891-463C-8184-04D389DA9ED3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9D602-BB10-4E74-BA96-5E16FD2FEF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2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B98DB-8DEE-49AF-9FD5-DFD794180F4E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3EA52-A81D-48EE-AFC4-290F04E66B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3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FEFBF-AEDB-42A3-AD85-1B1001268282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D417B-C4BA-43D1-BDA0-CC32396DB6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6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7683C3-199D-4712-AED9-55234D719106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4F6CA-776B-4222-A5D1-E6A604F6C1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6BFE6E-1CC1-442F-ABEA-9D6C4FFE48AB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1F552-3200-4B2A-BEC9-C146F98422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6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E2EF9-FB47-4F8F-BBEE-55526CBCE9B6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55DE1-B0BA-4917-AF1E-9C0573BCAA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5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9" name="Rectangle 81"/>
          <p:cNvSpPr>
            <a:spLocks noChangeArrowheads="1"/>
          </p:cNvSpPr>
          <p:nvPr/>
        </p:nvSpPr>
        <p:spPr bwMode="gray">
          <a:xfrm>
            <a:off x="0" y="6308725"/>
            <a:ext cx="9144000" cy="549275"/>
          </a:xfrm>
          <a:prstGeom prst="rect">
            <a:avLst/>
          </a:prstGeom>
          <a:solidFill>
            <a:srgbClr val="0025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gray">
          <a:xfrm>
            <a:off x="0" y="0"/>
            <a:ext cx="9144000" cy="908050"/>
          </a:xfrm>
          <a:prstGeom prst="rect">
            <a:avLst/>
          </a:prstGeom>
          <a:solidFill>
            <a:srgbClr val="0025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250825" y="6381750"/>
            <a:ext cx="27368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00052D-B35B-4F00-A26D-8715EDC75394}" type="datetime2">
              <a:rPr lang="en-GB"/>
              <a:pPr/>
              <a:t>Thursday, 20 June 2013</a:t>
            </a:fld>
            <a:endParaRPr lang="en-GB"/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381750"/>
            <a:ext cx="41116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7380288" y="6381750"/>
            <a:ext cx="1512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8D14E3-E1E1-42FD-AEB2-751445B2C69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7464" name="Rectangle 56"/>
          <p:cNvSpPr>
            <a:spLocks noGrp="1" noChangeArrowheads="1"/>
          </p:cNvSpPr>
          <p:nvPr>
            <p:ph type="title"/>
          </p:nvPr>
        </p:nvSpPr>
        <p:spPr bwMode="white">
          <a:xfrm>
            <a:off x="2700338" y="115888"/>
            <a:ext cx="61928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46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424863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7491" name="Picture 83" descr="uoyo_alph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50825" y="115888"/>
            <a:ext cx="2368550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93" name="Picture 85" descr="shiel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355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3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8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6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26" Type="http://schemas.openxmlformats.org/officeDocument/2006/relationships/diagramLayout" Target="../diagrams/layout11.xml"/><Relationship Id="rId3" Type="http://schemas.openxmlformats.org/officeDocument/2006/relationships/image" Target="../media/image21.png"/><Relationship Id="rId21" Type="http://schemas.openxmlformats.org/officeDocument/2006/relationships/diagramLayout" Target="../diagrams/layout10.xml"/><Relationship Id="rId34" Type="http://schemas.microsoft.com/office/2007/relationships/diagramDrawing" Target="../diagrams/drawing12.xml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5" Type="http://schemas.openxmlformats.org/officeDocument/2006/relationships/diagramData" Target="../diagrams/data11.xml"/><Relationship Id="rId33" Type="http://schemas.openxmlformats.org/officeDocument/2006/relationships/diagramColors" Target="../diagrams/colors12.xml"/><Relationship Id="rId2" Type="http://schemas.openxmlformats.org/officeDocument/2006/relationships/notesSlide" Target="../notesSlides/notesSlide10.xml"/><Relationship Id="rId16" Type="http://schemas.openxmlformats.org/officeDocument/2006/relationships/diagramLayout" Target="../diagrams/layout9.xml"/><Relationship Id="rId20" Type="http://schemas.openxmlformats.org/officeDocument/2006/relationships/diagramData" Target="../diagrams/data10.xml"/><Relationship Id="rId29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24" Type="http://schemas.microsoft.com/office/2007/relationships/diagramDrawing" Target="../diagrams/drawing10.xml"/><Relationship Id="rId32" Type="http://schemas.openxmlformats.org/officeDocument/2006/relationships/diagramQuickStyle" Target="../diagrams/quickStyle12.xml"/><Relationship Id="rId5" Type="http://schemas.openxmlformats.org/officeDocument/2006/relationships/diagramData" Target="../diagrams/data7.xml"/><Relationship Id="rId15" Type="http://schemas.openxmlformats.org/officeDocument/2006/relationships/diagramData" Target="../diagrams/data9.xml"/><Relationship Id="rId23" Type="http://schemas.openxmlformats.org/officeDocument/2006/relationships/diagramColors" Target="../diagrams/colors10.xml"/><Relationship Id="rId28" Type="http://schemas.openxmlformats.org/officeDocument/2006/relationships/diagramColors" Target="../diagrams/colors11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31" Type="http://schemas.openxmlformats.org/officeDocument/2006/relationships/diagramLayout" Target="../diagrams/layout12.xml"/><Relationship Id="rId4" Type="http://schemas.openxmlformats.org/officeDocument/2006/relationships/image" Target="../media/image22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Relationship Id="rId22" Type="http://schemas.openxmlformats.org/officeDocument/2006/relationships/diagramQuickStyle" Target="../diagrams/quickStyle10.xml"/><Relationship Id="rId27" Type="http://schemas.openxmlformats.org/officeDocument/2006/relationships/diagramQuickStyle" Target="../diagrams/quickStyle11.xml"/><Relationship Id="rId30" Type="http://schemas.openxmlformats.org/officeDocument/2006/relationships/diagramData" Target="../diagrams/data12.xml"/><Relationship Id="rId35" Type="http://schemas.openxmlformats.org/officeDocument/2006/relationships/image" Target="../media/image7.png"/><Relationship Id="rId8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2.bin"/><Relationship Id="rId18" Type="http://schemas.microsoft.com/office/2007/relationships/hdphoto" Target="../media/hdphoto5.wdp"/><Relationship Id="rId26" Type="http://schemas.openxmlformats.org/officeDocument/2006/relationships/image" Target="../media/image26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4.png"/><Relationship Id="rId7" Type="http://schemas.microsoft.com/office/2007/relationships/hdphoto" Target="../media/hdphoto2.wdp"/><Relationship Id="rId12" Type="http://schemas.openxmlformats.org/officeDocument/2006/relationships/image" Target="../media/image23.wmf"/><Relationship Id="rId17" Type="http://schemas.openxmlformats.org/officeDocument/2006/relationships/image" Target="../media/image32.png"/><Relationship Id="rId25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31.png"/><Relationship Id="rId23" Type="http://schemas.openxmlformats.org/officeDocument/2006/relationships/image" Target="../media/image25.wmf"/><Relationship Id="rId10" Type="http://schemas.microsoft.com/office/2007/relationships/hdphoto" Target="../media/hdphoto3.wdp"/><Relationship Id="rId19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24.wmf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6.bin"/><Relationship Id="rId18" Type="http://schemas.microsoft.com/office/2007/relationships/hdphoto" Target="../media/hdphoto5.wdp"/><Relationship Id="rId26" Type="http://schemas.openxmlformats.org/officeDocument/2006/relationships/image" Target="../media/image26.wmf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34.png"/><Relationship Id="rId7" Type="http://schemas.microsoft.com/office/2007/relationships/hdphoto" Target="../media/hdphoto2.wdp"/><Relationship Id="rId12" Type="http://schemas.openxmlformats.org/officeDocument/2006/relationships/image" Target="../media/image23.wmf"/><Relationship Id="rId17" Type="http://schemas.openxmlformats.org/officeDocument/2006/relationships/image" Target="../media/image32.png"/><Relationship Id="rId25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31.png"/><Relationship Id="rId23" Type="http://schemas.openxmlformats.org/officeDocument/2006/relationships/image" Target="../media/image25.wmf"/><Relationship Id="rId10" Type="http://schemas.microsoft.com/office/2007/relationships/hdphoto" Target="../media/hdphoto3.wdp"/><Relationship Id="rId19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24.wmf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10.bin"/><Relationship Id="rId18" Type="http://schemas.microsoft.com/office/2007/relationships/hdphoto" Target="../media/hdphoto5.wdp"/><Relationship Id="rId26" Type="http://schemas.openxmlformats.org/officeDocument/2006/relationships/image" Target="../media/image26.wmf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25.wmf"/><Relationship Id="rId7" Type="http://schemas.microsoft.com/office/2007/relationships/hdphoto" Target="../media/hdphoto2.wdp"/><Relationship Id="rId12" Type="http://schemas.openxmlformats.org/officeDocument/2006/relationships/image" Target="../media/image23.wmf"/><Relationship Id="rId17" Type="http://schemas.openxmlformats.org/officeDocument/2006/relationships/image" Target="../media/image32.png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4.wdp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31.png"/><Relationship Id="rId23" Type="http://schemas.microsoft.com/office/2007/relationships/hdphoto" Target="../media/hdphoto6.wdp"/><Relationship Id="rId10" Type="http://schemas.microsoft.com/office/2007/relationships/hdphoto" Target="../media/hdphoto3.wdp"/><Relationship Id="rId19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24.wmf"/><Relationship Id="rId22" Type="http://schemas.openxmlformats.org/officeDocument/2006/relationships/image" Target="../media/image33.png"/><Relationship Id="rId27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7.png"/><Relationship Id="rId18" Type="http://schemas.openxmlformats.org/officeDocument/2006/relationships/image" Target="../media/image40.wmf"/><Relationship Id="rId26" Type="http://schemas.openxmlformats.org/officeDocument/2006/relationships/image" Target="../media/image43.wmf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41.wm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6.png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image" Target="../media/image45.png"/><Relationship Id="rId24" Type="http://schemas.openxmlformats.org/officeDocument/2006/relationships/image" Target="../media/image7.png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6.bin"/><Relationship Id="rId23" Type="http://schemas.openxmlformats.org/officeDocument/2006/relationships/image" Target="../media/image42.w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8.png"/><Relationship Id="rId22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7.png"/><Relationship Id="rId18" Type="http://schemas.openxmlformats.org/officeDocument/2006/relationships/oleObject" Target="../embeddings/oleObject23.bin"/><Relationship Id="rId26" Type="http://schemas.openxmlformats.org/officeDocument/2006/relationships/image" Target="../media/image7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51.wmf"/><Relationship Id="rId7" Type="http://schemas.openxmlformats.org/officeDocument/2006/relationships/image" Target="../media/image46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png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png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26.bin"/><Relationship Id="rId5" Type="http://schemas.openxmlformats.org/officeDocument/2006/relationships/image" Target="../media/image55.png"/><Relationship Id="rId15" Type="http://schemas.openxmlformats.org/officeDocument/2006/relationships/image" Target="../media/image59.png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50.wmf"/><Relationship Id="rId4" Type="http://schemas.openxmlformats.org/officeDocument/2006/relationships/image" Target="../media/image54.png"/><Relationship Id="rId9" Type="http://schemas.openxmlformats.org/officeDocument/2006/relationships/image" Target="../media/image48.png"/><Relationship Id="rId14" Type="http://schemas.openxmlformats.org/officeDocument/2006/relationships/image" Target="../media/image58.png"/><Relationship Id="rId22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66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5.png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7.png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63.wmf"/><Relationship Id="rId19" Type="http://schemas.openxmlformats.org/officeDocument/2006/relationships/image" Target="../media/image7.png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6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70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62.wmf"/><Relationship Id="rId5" Type="http://schemas.openxmlformats.org/officeDocument/2006/relationships/image" Target="../media/image55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69.wmf"/><Relationship Id="rId4" Type="http://schemas.openxmlformats.org/officeDocument/2006/relationships/image" Target="../media/image71.png"/><Relationship Id="rId9" Type="http://schemas.openxmlformats.org/officeDocument/2006/relationships/image" Target="../media/image47.png"/><Relationship Id="rId14" Type="http://schemas.openxmlformats.org/officeDocument/2006/relationships/oleObject" Target="../embeddings/oleObject35.bin"/><Relationship Id="rId2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21.png"/><Relationship Id="rId21" Type="http://schemas.openxmlformats.org/officeDocument/2006/relationships/diagramLayout" Target="../diagrams/layout4.xml"/><Relationship Id="rId34" Type="http://schemas.microsoft.com/office/2007/relationships/diagramDrawing" Target="../diagrams/drawing6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32" Type="http://schemas.openxmlformats.org/officeDocument/2006/relationships/diagramQuickStyle" Target="../diagrams/quickStyle6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Layout" Target="../diagrams/layout6.xml"/><Relationship Id="rId4" Type="http://schemas.openxmlformats.org/officeDocument/2006/relationships/image" Target="../media/image2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Relationship Id="rId35" Type="http://schemas.openxmlformats.org/officeDocument/2006/relationships/image" Target="../media/image7.png"/><Relationship Id="rId8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24744"/>
            <a:ext cx="8642350" cy="1152525"/>
          </a:xfrm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Obtaining </a:t>
            </a:r>
            <a:r>
              <a:rPr lang="en-GB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Mode Structures From </a:t>
            </a: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Gyrokinetic Codes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276872"/>
            <a:ext cx="8642350" cy="1152128"/>
          </a:xfrm>
        </p:spPr>
        <p:txBody>
          <a:bodyPr/>
          <a:lstStyle/>
          <a:p>
            <a:r>
              <a:rPr lang="en-GB" sz="2400" b="1" dirty="0"/>
              <a:t>P.A. </a:t>
            </a:r>
            <a:r>
              <a:rPr lang="en-GB" sz="2400" b="1" dirty="0" smtClean="0"/>
              <a:t>Abdoul</a:t>
            </a:r>
            <a:r>
              <a:rPr lang="en-GB" sz="2400" b="1" baseline="30000" dirty="0" smtClean="0"/>
              <a:t>1</a:t>
            </a:r>
            <a:r>
              <a:rPr lang="en-GB" sz="2400" b="1" dirty="0" smtClean="0"/>
              <a:t>, </a:t>
            </a:r>
            <a:r>
              <a:rPr lang="en-GB" sz="2400" b="1" dirty="0"/>
              <a:t>D. Dickinson</a:t>
            </a:r>
            <a:r>
              <a:rPr lang="en-GB" sz="2400" b="1" baseline="30000" dirty="0"/>
              <a:t>2</a:t>
            </a:r>
            <a:r>
              <a:rPr lang="en-GB" sz="2400" b="1" dirty="0"/>
              <a:t>, C.M. </a:t>
            </a:r>
            <a:r>
              <a:rPr lang="en-GB" sz="2400" b="1" dirty="0" smtClean="0"/>
              <a:t>Roach</a:t>
            </a:r>
            <a:r>
              <a:rPr lang="en-GB" sz="2400" b="1" baseline="30000" dirty="0" smtClean="0"/>
              <a:t>2 </a:t>
            </a:r>
            <a:r>
              <a:rPr lang="en-GB" sz="2400" b="1" dirty="0" smtClean="0"/>
              <a:t>&amp; </a:t>
            </a:r>
            <a:r>
              <a:rPr lang="en-GB" sz="2400" b="1" dirty="0"/>
              <a:t>H.R. Wilson</a:t>
            </a:r>
            <a:r>
              <a:rPr lang="en-GB" sz="2400" b="1" baseline="30000" dirty="0"/>
              <a:t>1</a:t>
            </a:r>
            <a:endParaRPr lang="en-GB" sz="2400" b="1" dirty="0"/>
          </a:p>
          <a:p>
            <a:r>
              <a:rPr lang="en-GB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University </a:t>
            </a: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York / York Plasma </a:t>
            </a:r>
            <a:r>
              <a:rPr lang="en-GB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</a:t>
            </a:r>
          </a:p>
          <a:p>
            <a:r>
              <a:rPr lang="en-GB" sz="1800" b="1" dirty="0" smtClean="0">
                <a:solidFill>
                  <a:srgbClr val="FFFF00"/>
                </a:solidFill>
              </a:rPr>
              <a:t>  2- </a:t>
            </a:r>
            <a:r>
              <a:rPr lang="en-GB" sz="1800" b="1" dirty="0" err="1">
                <a:solidFill>
                  <a:srgbClr val="FFFF00"/>
                </a:solidFill>
              </a:rPr>
              <a:t>Culham</a:t>
            </a:r>
            <a:r>
              <a:rPr lang="en-GB" sz="1800" b="1" dirty="0">
                <a:solidFill>
                  <a:srgbClr val="FFFF00"/>
                </a:solidFill>
              </a:rPr>
              <a:t> Centre for Fusion Energy / Oxford</a:t>
            </a:r>
            <a:endParaRPr lang="en-GB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 – 06 – 2013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6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9806"/>
            <a:ext cx="2844023" cy="284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/>
          <a:stretch/>
        </p:blipFill>
        <p:spPr bwMode="auto">
          <a:xfrm>
            <a:off x="6588224" y="1412776"/>
            <a:ext cx="252106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>
            <a:off x="1259632" y="4437112"/>
            <a:ext cx="0" cy="71840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1333510" cy="51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26" idx="3"/>
          </p:cNvCxnSpPr>
          <p:nvPr/>
        </p:nvCxnSpPr>
        <p:spPr bwMode="auto">
          <a:xfrm>
            <a:off x="2411760" y="2950205"/>
            <a:ext cx="1944216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Plasma Models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Models are classified into “kinetic” and “fluid”</a:t>
            </a:r>
            <a:endParaRPr lang="en-GB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4390072"/>
            <a:ext cx="1584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u="sng" dirty="0" smtClean="0">
                <a:effectLst/>
              </a:rPr>
              <a:t>My PhD study focuses </a:t>
            </a:r>
            <a:br>
              <a:rPr lang="en-GB" b="1" u="sng" dirty="0" smtClean="0">
                <a:effectLst/>
              </a:rPr>
            </a:br>
            <a:r>
              <a:rPr lang="en-GB" b="1" u="sng" dirty="0" smtClean="0">
                <a:effectLst/>
              </a:rPr>
              <a:t>on this model</a:t>
            </a:r>
            <a:endParaRPr lang="en-GB" b="1" u="sng" dirty="0">
              <a:effectLst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215375256"/>
              </p:ext>
            </p:extLst>
          </p:nvPr>
        </p:nvGraphicFramePr>
        <p:xfrm>
          <a:off x="4211960" y="2564904"/>
          <a:ext cx="2288099" cy="74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95736" y="2338582"/>
            <a:ext cx="101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>
                <a:effectLst/>
              </a:rPr>
              <a:t>Take </a:t>
            </a:r>
            <a:br>
              <a:rPr lang="en-GB" sz="1600" dirty="0" smtClean="0">
                <a:effectLst/>
              </a:rPr>
            </a:br>
            <a:r>
              <a:rPr lang="en-GB" sz="1600" dirty="0" smtClean="0">
                <a:effectLst/>
              </a:rPr>
              <a:t>moments</a:t>
            </a:r>
            <a:endParaRPr lang="en-GB" sz="1600" dirty="0">
              <a:effectLst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88177670"/>
              </p:ext>
            </p:extLst>
          </p:nvPr>
        </p:nvGraphicFramePr>
        <p:xfrm>
          <a:off x="539552" y="3645024"/>
          <a:ext cx="2376264" cy="78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>
            <a:off x="899592" y="2564904"/>
            <a:ext cx="0" cy="114651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827584" y="278092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u="sng" dirty="0" smtClean="0">
                <a:effectLst/>
              </a:rPr>
              <a:t>Gyro average:</a:t>
            </a:r>
            <a:endParaRPr lang="en-GB" sz="1600" u="sng" dirty="0"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624" y="458112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>
                <a:effectLst/>
              </a:rPr>
              <a:t>Take moments</a:t>
            </a:r>
            <a:endParaRPr lang="en-GB" sz="1600" dirty="0">
              <a:effectLst/>
            </a:endParaRP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144415192"/>
              </p:ext>
            </p:extLst>
          </p:nvPr>
        </p:nvGraphicFramePr>
        <p:xfrm>
          <a:off x="568314" y="5085184"/>
          <a:ext cx="2376264" cy="78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1" name="TextBox 30"/>
          <p:cNvSpPr txBox="1"/>
          <p:nvPr/>
        </p:nvSpPr>
        <p:spPr>
          <a:xfrm rot="16200000">
            <a:off x="-502914" y="3679381"/>
            <a:ext cx="1755094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effectLst>
                  <a:reflection endPos="0" dist="50800" dir="5400000" sy="-100000" algn="bl" rotWithShape="0"/>
                </a:effectLst>
              </a:rPr>
              <a:t>Kinetic models</a:t>
            </a:r>
            <a:endParaRPr lang="en-GB" sz="1600" b="1" dirty="0">
              <a:effectLst>
                <a:reflection endPos="0" dist="50800" dir="5400000" sy="-100000" algn="bl" rotWithShape="0"/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6523670" y="4399461"/>
            <a:ext cx="1755094" cy="246221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</a:rPr>
              <a:t>Fluid models</a:t>
            </a:r>
            <a:endParaRPr lang="en-GB" sz="1600" b="1" dirty="0">
              <a:solidFill>
                <a:schemeClr val="tx1"/>
              </a:solidFill>
              <a:effectLst>
                <a:reflection endPos="0" dist="50800" dir="5400000" sy="-100000" algn="bl" rotWithShape="0"/>
              </a:effectLst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004048" y="3216503"/>
            <a:ext cx="0" cy="62323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5076056" y="3446121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>
                <a:effectLst/>
              </a:rPr>
              <a:t>Simplify further</a:t>
            </a:r>
            <a:endParaRPr lang="en-GB" sz="1600" dirty="0">
              <a:effectLst/>
            </a:endParaRP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931196886"/>
              </p:ext>
            </p:extLst>
          </p:nvPr>
        </p:nvGraphicFramePr>
        <p:xfrm>
          <a:off x="4588157" y="5418187"/>
          <a:ext cx="2288099" cy="74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cxnSp>
        <p:nvCxnSpPr>
          <p:cNvPr id="37" name="Straight Arrow Connector 36"/>
          <p:cNvCxnSpPr/>
          <p:nvPr/>
        </p:nvCxnSpPr>
        <p:spPr bwMode="auto">
          <a:xfrm>
            <a:off x="5220072" y="4634602"/>
            <a:ext cx="0" cy="62323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5220072" y="483083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>
                <a:effectLst/>
              </a:rPr>
              <a:t>Remove dissipation</a:t>
            </a:r>
            <a:endParaRPr lang="en-GB" sz="1600" dirty="0">
              <a:effectLst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9592" y="3073999"/>
            <a:ext cx="282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 smtClean="0">
                <a:effectLst/>
              </a:rPr>
              <a:t>- Remove high frequencies ~</a:t>
            </a:r>
            <a:r>
              <a:rPr lang="en-GB" sz="1600" dirty="0" smtClean="0">
                <a:effectLst/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Ω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 </a:t>
            </a:r>
            <a:r>
              <a:rPr lang="en-GB" sz="16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/>
            </a:r>
            <a:br>
              <a:rPr lang="en-GB" sz="16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</a:br>
            <a:r>
              <a:rPr lang="en-GB" sz="1400" dirty="0">
                <a:effectLst/>
                <a:sym typeface="Wingdings" pitchFamily="2" charset="2"/>
              </a:rPr>
              <a:t>- </a:t>
            </a:r>
            <a:r>
              <a:rPr lang="en-GB" sz="1400" dirty="0" smtClean="0">
                <a:effectLst/>
                <a:sym typeface="Wingdings" pitchFamily="2" charset="2"/>
              </a:rPr>
              <a:t>Retain </a:t>
            </a:r>
            <a:r>
              <a:rPr lang="en-GB" sz="1400" dirty="0">
                <a:effectLst/>
                <a:sym typeface="Wingdings" pitchFamily="2" charset="2"/>
              </a:rPr>
              <a:t>small scales </a:t>
            </a:r>
            <a:r>
              <a:rPr lang="en-GB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~ </a:t>
            </a:r>
            <a:r>
              <a:rPr lang="el-GR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ρ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 </a:t>
            </a:r>
            <a:endParaRPr lang="en-GB" sz="1600" dirty="0">
              <a:effectLst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69775" y="3768413"/>
            <a:ext cx="1656184" cy="544561"/>
          </a:xfrm>
          <a:prstGeom prst="ellipse">
            <a:avLst/>
          </a:prstGeom>
          <a:noFill/>
          <a:ln w="25400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>
            <a:off x="2539752" y="4039603"/>
            <a:ext cx="1023324" cy="340704"/>
          </a:xfrm>
          <a:prstGeom prst="bentConnector2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2267744" y="1772816"/>
            <a:ext cx="282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 smtClean="0">
                <a:effectLst/>
              </a:rPr>
              <a:t>- Remove high frequencies ~</a:t>
            </a:r>
            <a:r>
              <a:rPr lang="en-GB" sz="1600" dirty="0" smtClean="0">
                <a:effectLst/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Ω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 </a:t>
            </a:r>
            <a:r>
              <a:rPr lang="en-GB" sz="16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/>
            </a:r>
            <a:br>
              <a:rPr lang="en-GB" sz="16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</a:br>
            <a:r>
              <a:rPr lang="en-GB" sz="1400" dirty="0">
                <a:effectLst/>
                <a:sym typeface="Wingdings" pitchFamily="2" charset="2"/>
              </a:rPr>
              <a:t>- </a:t>
            </a:r>
            <a:r>
              <a:rPr lang="en-GB" sz="1400" dirty="0" smtClean="0">
                <a:effectLst/>
                <a:sym typeface="Wingdings" pitchFamily="2" charset="2"/>
              </a:rPr>
              <a:t>Remove </a:t>
            </a:r>
            <a:r>
              <a:rPr lang="en-GB" sz="1400" dirty="0">
                <a:effectLst/>
                <a:sym typeface="Wingdings" pitchFamily="2" charset="2"/>
              </a:rPr>
              <a:t>small scales </a:t>
            </a:r>
            <a:r>
              <a:rPr lang="en-GB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~ </a:t>
            </a:r>
            <a:r>
              <a:rPr lang="el-GR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ρ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 </a:t>
            </a:r>
            <a:endParaRPr lang="en-GB" sz="1600" dirty="0">
              <a:effectLst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35696" y="2564904"/>
            <a:ext cx="576064" cy="38530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2275389"/>
              </p:ext>
            </p:extLst>
          </p:nvPr>
        </p:nvGraphicFramePr>
        <p:xfrm>
          <a:off x="323528" y="1745780"/>
          <a:ext cx="2304256" cy="96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635234283"/>
              </p:ext>
            </p:extLst>
          </p:nvPr>
        </p:nvGraphicFramePr>
        <p:xfrm>
          <a:off x="4355976" y="4030232"/>
          <a:ext cx="2288099" cy="74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41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9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3" y="2376245"/>
            <a:ext cx="6569039" cy="7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" y="4363899"/>
            <a:ext cx="6641571" cy="64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1124744"/>
                <a:ext cx="8424863" cy="5005387"/>
              </a:xfrm>
            </p:spPr>
            <p:txBody>
              <a:bodyPr/>
              <a:lstStyle/>
              <a:p>
                <a:pPr lvl="0">
                  <a:buFont typeface="Wingdings" pitchFamily="2" charset="2"/>
                  <a:buChar char="Ø"/>
                </a:pPr>
                <a:r>
                  <a:rPr lang="en-US" sz="1800" b="1" u="sng" dirty="0" smtClean="0"/>
                  <a:t>Global 2D model</a:t>
                </a:r>
                <a:r>
                  <a:rPr lang="en-US" sz="1800" u="sng" dirty="0" smtClean="0"/>
                  <a:t>:</a:t>
                </a:r>
                <a:endParaRPr lang="en-US" sz="1800" u="sng" dirty="0"/>
              </a:p>
              <a:p>
                <a:pPr lvl="0">
                  <a:buFont typeface="Wingdings" pitchFamily="2" charset="2"/>
                  <a:buChar char="Ø"/>
                </a:pPr>
                <a:r>
                  <a:rPr lang="en-US" sz="1400" dirty="0" smtClean="0"/>
                  <a:t>Simplified 2D gyrokinetic ITG model for large aspect ratio </a:t>
                </a:r>
                <a:br>
                  <a:rPr lang="en-US" sz="1400" dirty="0" smtClean="0"/>
                </a:br>
                <a:r>
                  <a:rPr lang="en-US" sz="1400" dirty="0" smtClean="0"/>
                  <a:t>and circular magnetic flux surfaces</a:t>
                </a:r>
              </a:p>
              <a:p>
                <a:pPr lvl="0">
                  <a:buFont typeface="Wingdings" pitchFamily="2" charset="2"/>
                  <a:buChar char="Ø"/>
                </a:pPr>
                <a:r>
                  <a:rPr lang="en-US" sz="1400" dirty="0" smtClean="0"/>
                  <a:t>ITG derive given by       where</a:t>
                </a:r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/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 smtClean="0"/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 smtClean="0"/>
              </a:p>
              <a:p>
                <a:pPr marL="0" lvl="0" indent="0">
                  <a:buNone/>
                </a:pPr>
                <a:endParaRPr lang="en-US" sz="1400" dirty="0"/>
              </a:p>
              <a:p>
                <a:pPr marL="0" lvl="0" indent="0">
                  <a:buNone/>
                </a:pPr>
                <a:r>
                  <a:rPr lang="en-US" sz="1400" dirty="0" smtClean="0"/>
                  <a:t>                                                                                                               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1800" u="sng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1800" b="1" u="sng" dirty="0" smtClean="0"/>
                  <a:t>Local </a:t>
                </a:r>
                <a:r>
                  <a:rPr lang="en-US" sz="1800" b="1" u="sng" dirty="0"/>
                  <a:t>(1D) model</a:t>
                </a:r>
                <a:r>
                  <a:rPr lang="en-US" sz="1800" b="1" u="sng" dirty="0" smtClean="0"/>
                  <a:t>:</a:t>
                </a:r>
                <a:br>
                  <a:rPr lang="en-US" sz="1800" b="1" u="sng" dirty="0" smtClean="0"/>
                </a:br>
                <a:endParaRPr lang="en-US" sz="1800" b="1" u="sng" dirty="0"/>
              </a:p>
              <a:p>
                <a:pPr>
                  <a:buFont typeface="Wingdings" pitchFamily="2" charset="2"/>
                  <a:buChar char="Ø"/>
                </a:pPr>
                <a:endParaRPr lang="en-GB" sz="1800" b="1" i="1" dirty="0" smtClean="0">
                  <a:latin typeface="Arial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l-GR" sz="1400" dirty="0"/>
                  <a:t>Ω</a:t>
                </a:r>
                <a:r>
                  <a:rPr lang="en-GB" sz="1400" baseline="-25000" dirty="0" smtClean="0"/>
                  <a:t>0</a:t>
                </a:r>
                <a:r>
                  <a:rPr lang="en-GB" sz="1400" dirty="0"/>
                  <a:t> </a:t>
                </a:r>
                <a:r>
                  <a:rPr lang="en-GB" sz="1400" dirty="0" smtClean="0"/>
                  <a:t>is the local complex mode frequency which gives real frequency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14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1400" dirty="0" smtClean="0"/>
                  <a:t>and </a:t>
                </a:r>
                <a:br>
                  <a:rPr lang="en-GB" sz="1400" dirty="0" smtClean="0"/>
                </a:br>
                <a:r>
                  <a:rPr lang="en-GB" sz="1400" dirty="0" smtClean="0"/>
                  <a:t>growthrate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GB" sz="1400" dirty="0" smtClean="0"/>
                  <a:t>. Relation to actual frequency </a:t>
                </a:r>
                <a:r>
                  <a:rPr lang="el-GR" sz="1400" dirty="0" smtClean="0"/>
                  <a:t>Ω</a:t>
                </a:r>
                <a:r>
                  <a:rPr lang="en-GB" sz="1400" dirty="0"/>
                  <a:t> </a:t>
                </a:r>
                <a:r>
                  <a:rPr lang="en-GB" sz="1400" dirty="0" smtClean="0"/>
                  <a:t>undetermined at this order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GB" sz="1400" dirty="0"/>
                  <a:t>X and P are free parameters at this order, but there choice </a:t>
                </a:r>
                <a:br>
                  <a:rPr lang="en-GB" sz="1400" dirty="0"/>
                </a:br>
                <a:r>
                  <a:rPr lang="en-GB" sz="1400" dirty="0"/>
                  <a:t>can be restricted at higher orders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GB" sz="1400" dirty="0" smtClean="0"/>
                  <a:t>Radial </a:t>
                </a:r>
                <a:r>
                  <a:rPr lang="en-GB" sz="1400" dirty="0" smtClean="0"/>
                  <a:t>variation and their effects are neglected.</a:t>
                </a:r>
                <a:endParaRPr lang="en-US" sz="1400" dirty="0"/>
              </a:p>
              <a:p>
                <a:pPr>
                  <a:buFont typeface="Wingdings" pitchFamily="2" charset="2"/>
                  <a:buChar char="Ø"/>
                </a:pPr>
                <a:endParaRPr lang="en-US" sz="1800" u="sng" dirty="0"/>
              </a:p>
              <a:p>
                <a:pPr marL="0" indent="0">
                  <a:buNone/>
                </a:pPr>
                <a:endParaRPr lang="en-US" sz="1800" u="sng" dirty="0"/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 smtClean="0"/>
              </a:p>
            </p:txBody>
          </p:sp>
        </mc:Choice>
        <mc:Fallback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1124744"/>
                <a:ext cx="8424863" cy="5005387"/>
              </a:xfrm>
              <a:blipFill rotWithShape="1">
                <a:blip r:embed="rId8"/>
                <a:stretch>
                  <a:fillRect t="-609" b="-3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-28029"/>
            <a:ext cx="6769447" cy="720725"/>
          </a:xfrm>
        </p:spPr>
        <p:txBody>
          <a:bodyPr/>
          <a:lstStyle/>
          <a:p>
            <a:r>
              <a:rPr lang="en-US" sz="2800" dirty="0" smtClean="0"/>
              <a:t>Ballooning transformation: An example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66" y="908720"/>
            <a:ext cx="331208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112371"/>
              </p:ext>
            </p:extLst>
          </p:nvPr>
        </p:nvGraphicFramePr>
        <p:xfrm>
          <a:off x="2267744" y="1964614"/>
          <a:ext cx="242070" cy="31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11" imgW="152334" imgH="228501" progId="Equation.3">
                  <p:embed/>
                </p:oleObj>
              </mc:Choice>
              <mc:Fallback>
                <p:oleObj name="Equation" r:id="rId11" imgW="15233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64614"/>
                        <a:ext cx="242070" cy="312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50011"/>
              </p:ext>
            </p:extLst>
          </p:nvPr>
        </p:nvGraphicFramePr>
        <p:xfrm>
          <a:off x="3086423" y="1964134"/>
          <a:ext cx="11255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3" imgW="711000" imgH="228600" progId="Equation.3">
                  <p:embed/>
                </p:oleObj>
              </mc:Choice>
              <mc:Fallback>
                <p:oleObj name="Equation" r:id="rId13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423" y="1964134"/>
                        <a:ext cx="112553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283"/>
          <a:stretch/>
        </p:blipFill>
        <p:spPr bwMode="auto">
          <a:xfrm>
            <a:off x="3657108" y="3212976"/>
            <a:ext cx="1744010" cy="4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02" t="-4408" r="47603"/>
          <a:stretch/>
        </p:blipFill>
        <p:spPr bwMode="auto">
          <a:xfrm>
            <a:off x="3563888" y="3501008"/>
            <a:ext cx="82137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286725"/>
            <a:ext cx="270143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800" dirty="0" smtClean="0"/>
              <a:t>Applying Ballooning Transformation </a:t>
            </a:r>
            <a:endParaRPr lang="en-GB" sz="18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3240987" y="3641248"/>
            <a:ext cx="307725" cy="377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69" r="1"/>
          <a:stretch/>
        </p:blipFill>
        <p:spPr bwMode="auto">
          <a:xfrm>
            <a:off x="4355976" y="3519251"/>
            <a:ext cx="2413855" cy="4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 flipH="1" flipV="1">
            <a:off x="6356043" y="3419878"/>
            <a:ext cx="232181" cy="18784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36" y="3832385"/>
            <a:ext cx="3336801" cy="46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94676" y="3347120"/>
            <a:ext cx="993548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Ballooning angle</a:t>
            </a:r>
            <a:endParaRPr lang="en-GB" sz="1000" dirty="0">
              <a:effectLst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3398659" y="3021690"/>
            <a:ext cx="258449" cy="1415422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6769831" y="4658072"/>
            <a:ext cx="32244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8719" r="5042" b="6353"/>
          <a:stretch>
            <a:fillRect/>
          </a:stretch>
        </p:blipFill>
        <p:spPr bwMode="auto">
          <a:xfrm>
            <a:off x="7067807" y="4804476"/>
            <a:ext cx="1984038" cy="1204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20216104">
            <a:off x="7791175" y="5711722"/>
            <a:ext cx="393602" cy="17124"/>
          </a:xfrm>
          <a:custGeom>
            <a:avLst/>
            <a:gdLst>
              <a:gd name="connsiteX0" fmla="*/ 882650 w 882650"/>
              <a:gd name="connsiteY0" fmla="*/ 0 h 394184"/>
              <a:gd name="connsiteX1" fmla="*/ 762000 w 882650"/>
              <a:gd name="connsiteY1" fmla="*/ 247650 h 394184"/>
              <a:gd name="connsiteX2" fmla="*/ 241300 w 882650"/>
              <a:gd name="connsiteY2" fmla="*/ 393700 h 394184"/>
              <a:gd name="connsiteX3" fmla="*/ 0 w 882650"/>
              <a:gd name="connsiteY3" fmla="*/ 285750 h 394184"/>
              <a:gd name="connsiteX0" fmla="*/ 882650 w 882650"/>
              <a:gd name="connsiteY0" fmla="*/ 0 h 394489"/>
              <a:gd name="connsiteX1" fmla="*/ 762000 w 882650"/>
              <a:gd name="connsiteY1" fmla="*/ 247650 h 394489"/>
              <a:gd name="connsiteX2" fmla="*/ 539750 w 882650"/>
              <a:gd name="connsiteY2" fmla="*/ 330200 h 394489"/>
              <a:gd name="connsiteX3" fmla="*/ 241300 w 882650"/>
              <a:gd name="connsiteY3" fmla="*/ 393700 h 394489"/>
              <a:gd name="connsiteX4" fmla="*/ 0 w 882650"/>
              <a:gd name="connsiteY4" fmla="*/ 285750 h 394489"/>
              <a:gd name="connsiteX0" fmla="*/ 882650 w 882650"/>
              <a:gd name="connsiteY0" fmla="*/ 0 h 403099"/>
              <a:gd name="connsiteX1" fmla="*/ 762000 w 882650"/>
              <a:gd name="connsiteY1" fmla="*/ 247650 h 403099"/>
              <a:gd name="connsiteX2" fmla="*/ 546100 w 882650"/>
              <a:gd name="connsiteY2" fmla="*/ 381000 h 403099"/>
              <a:gd name="connsiteX3" fmla="*/ 241300 w 882650"/>
              <a:gd name="connsiteY3" fmla="*/ 393700 h 403099"/>
              <a:gd name="connsiteX4" fmla="*/ 0 w 882650"/>
              <a:gd name="connsiteY4" fmla="*/ 285750 h 40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650" h="403099">
                <a:moveTo>
                  <a:pt x="882650" y="0"/>
                </a:moveTo>
                <a:cubicBezTo>
                  <a:pt x="875771" y="91016"/>
                  <a:pt x="818092" y="184150"/>
                  <a:pt x="762000" y="247650"/>
                </a:cubicBezTo>
                <a:cubicBezTo>
                  <a:pt x="705908" y="311150"/>
                  <a:pt x="632883" y="356658"/>
                  <a:pt x="546100" y="381000"/>
                </a:cubicBezTo>
                <a:cubicBezTo>
                  <a:pt x="459317" y="405342"/>
                  <a:pt x="332317" y="409575"/>
                  <a:pt x="241300" y="393700"/>
                </a:cubicBezTo>
                <a:cubicBezTo>
                  <a:pt x="150283" y="377825"/>
                  <a:pt x="57150" y="342900"/>
                  <a:pt x="0" y="285750"/>
                </a:cubicBezTo>
              </a:path>
            </a:pathLst>
          </a:custGeom>
          <a:noFill/>
          <a:ln w="38100" cmpd="sng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996449"/>
              </p:ext>
            </p:extLst>
          </p:nvPr>
        </p:nvGraphicFramePr>
        <p:xfrm>
          <a:off x="7751245" y="5445224"/>
          <a:ext cx="277139" cy="28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22" imgW="126780" imgH="164814" progId="Equation.3">
                  <p:embed/>
                </p:oleObj>
              </mc:Choice>
              <mc:Fallback>
                <p:oleObj name="Equation" r:id="rId22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245" y="5445224"/>
                        <a:ext cx="277139" cy="2896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02" y="3093698"/>
            <a:ext cx="2078378" cy="148743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067807" y="4581128"/>
            <a:ext cx="1896681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Lowest order ballooning equation</a:t>
            </a:r>
            <a:endParaRPr lang="en-GB" sz="1000" dirty="0">
              <a:effectLst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204824"/>
              </p:ext>
            </p:extLst>
          </p:nvPr>
        </p:nvGraphicFramePr>
        <p:xfrm>
          <a:off x="7313231" y="2837878"/>
          <a:ext cx="1080120" cy="31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25" imgW="812447" imgH="203112" progId="Equation.3">
                  <p:embed/>
                </p:oleObj>
              </mc:Choice>
              <mc:Fallback>
                <p:oleObj name="Equation" r:id="rId25" imgW="8124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231" y="2837878"/>
                        <a:ext cx="1080120" cy="318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818442" y="2508480"/>
            <a:ext cx="1146046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b="1" dirty="0">
                <a:effectLst/>
              </a:rPr>
              <a:t>a</a:t>
            </a:r>
            <a:r>
              <a:rPr lang="en-GB" sz="1000" dirty="0" smtClean="0">
                <a:effectLst/>
              </a:rPr>
              <a:t> is </a:t>
            </a:r>
            <a:r>
              <a:rPr lang="en-GB" sz="1000" dirty="0" smtClean="0">
                <a:effectLst/>
              </a:rPr>
              <a:t>the equilibrium </a:t>
            </a:r>
            <a:r>
              <a:rPr lang="en-GB" sz="1000" dirty="0" smtClean="0">
                <a:effectLst/>
              </a:rPr>
              <a:t>length scale</a:t>
            </a:r>
            <a:endParaRPr lang="en-GB" sz="1000" dirty="0">
              <a:effectLst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08304" y="6093296"/>
            <a:ext cx="1589011" cy="153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By </a:t>
            </a:r>
            <a:r>
              <a:rPr lang="en-GB" sz="1000" dirty="0" err="1" smtClean="0">
                <a:effectLst/>
              </a:rPr>
              <a:t>Dr.</a:t>
            </a:r>
            <a:r>
              <a:rPr lang="en-GB" sz="1000" dirty="0" smtClean="0">
                <a:effectLst/>
              </a:rPr>
              <a:t> Colin Roach/ CCFE</a:t>
            </a:r>
            <a:endParaRPr lang="en-GB" sz="1000" dirty="0">
              <a:effectLst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6885652" y="2418685"/>
            <a:ext cx="566668" cy="44064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71684" y="4597862"/>
            <a:ext cx="17702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P</a:t>
            </a:r>
            <a:endParaRPr lang="en-GB" sz="1000" dirty="0">
              <a:effectLst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37796" y="4597862"/>
            <a:ext cx="17702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P</a:t>
            </a:r>
            <a:endParaRPr lang="en-GB" sz="1000" dirty="0">
              <a:effectLst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5733" y="3635433"/>
            <a:ext cx="136737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P</a:t>
            </a:r>
            <a:endParaRPr lang="en-GB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05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3" y="2376245"/>
            <a:ext cx="6569039" cy="7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" y="4363899"/>
            <a:ext cx="6641571" cy="64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1124744"/>
                <a:ext cx="8424863" cy="5005387"/>
              </a:xfrm>
            </p:spPr>
            <p:txBody>
              <a:bodyPr/>
              <a:lstStyle/>
              <a:p>
                <a:pPr lvl="0">
                  <a:buFont typeface="Wingdings" pitchFamily="2" charset="2"/>
                  <a:buChar char="Ø"/>
                </a:pPr>
                <a:r>
                  <a:rPr lang="en-US" sz="1800" b="1" u="sng" dirty="0" smtClean="0"/>
                  <a:t>Global 2D model</a:t>
                </a:r>
                <a:r>
                  <a:rPr lang="en-US" sz="1800" u="sng" dirty="0" smtClean="0"/>
                  <a:t>:</a:t>
                </a:r>
                <a:endParaRPr lang="en-US" sz="1800" u="sng" dirty="0"/>
              </a:p>
              <a:p>
                <a:pPr lvl="0">
                  <a:buFont typeface="Wingdings" pitchFamily="2" charset="2"/>
                  <a:buChar char="Ø"/>
                </a:pPr>
                <a:r>
                  <a:rPr lang="en-US" sz="1400" dirty="0" smtClean="0"/>
                  <a:t>Simplified 2D gyrokinetic ITG model for large aspect ratio </a:t>
                </a:r>
                <a:br>
                  <a:rPr lang="en-US" sz="1400" dirty="0" smtClean="0"/>
                </a:br>
                <a:r>
                  <a:rPr lang="en-US" sz="1400" dirty="0" smtClean="0"/>
                  <a:t>and circular magnetic flux surfaces</a:t>
                </a:r>
              </a:p>
              <a:p>
                <a:pPr lvl="0">
                  <a:buFont typeface="Wingdings" pitchFamily="2" charset="2"/>
                  <a:buChar char="Ø"/>
                </a:pPr>
                <a:r>
                  <a:rPr lang="en-US" sz="1400" dirty="0" smtClean="0"/>
                  <a:t>ITG derive given by       where</a:t>
                </a:r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/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 smtClean="0"/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 smtClean="0"/>
              </a:p>
              <a:p>
                <a:pPr marL="0" lvl="0" indent="0">
                  <a:buNone/>
                </a:pPr>
                <a:endParaRPr lang="en-US" sz="1400" dirty="0"/>
              </a:p>
              <a:p>
                <a:pPr marL="0" lvl="0" indent="0">
                  <a:buNone/>
                </a:pPr>
                <a:r>
                  <a:rPr lang="en-US" sz="1400" dirty="0" smtClean="0"/>
                  <a:t>                                                                                                               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1800" u="sng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1800" b="1" u="sng" dirty="0" smtClean="0"/>
                  <a:t>Local </a:t>
                </a:r>
                <a:r>
                  <a:rPr lang="en-US" sz="1800" b="1" u="sng" dirty="0"/>
                  <a:t>(1D) model</a:t>
                </a:r>
                <a:r>
                  <a:rPr lang="en-US" sz="1800" b="1" u="sng" dirty="0" smtClean="0"/>
                  <a:t>:</a:t>
                </a:r>
                <a:br>
                  <a:rPr lang="en-US" sz="1800" b="1" u="sng" dirty="0" smtClean="0"/>
                </a:br>
                <a:endParaRPr lang="en-US" sz="1800" b="1" u="sng" dirty="0"/>
              </a:p>
              <a:p>
                <a:pPr>
                  <a:buFont typeface="Wingdings" pitchFamily="2" charset="2"/>
                  <a:buChar char="Ø"/>
                </a:pPr>
                <a:endParaRPr lang="en-GB" sz="1800" b="1" i="1" dirty="0" smtClean="0">
                  <a:latin typeface="Arial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l-GR" sz="1400" dirty="0"/>
                  <a:t>Ω</a:t>
                </a:r>
                <a:r>
                  <a:rPr lang="en-GB" sz="1400" baseline="-25000" dirty="0" smtClean="0"/>
                  <a:t>0</a:t>
                </a:r>
                <a:r>
                  <a:rPr lang="en-GB" sz="1400" dirty="0"/>
                  <a:t> </a:t>
                </a:r>
                <a:r>
                  <a:rPr lang="en-GB" sz="1400" dirty="0" smtClean="0"/>
                  <a:t>is the local complex mode frequency which gives real frequency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14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1400" dirty="0" smtClean="0"/>
                  <a:t>and </a:t>
                </a:r>
                <a:br>
                  <a:rPr lang="en-GB" sz="1400" dirty="0" smtClean="0"/>
                </a:br>
                <a:r>
                  <a:rPr lang="en-GB" sz="1400" dirty="0" smtClean="0"/>
                  <a:t>growthrate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GB" sz="1400" dirty="0" smtClean="0"/>
                  <a:t>. Relation to actual frequency </a:t>
                </a:r>
                <a:r>
                  <a:rPr lang="el-GR" sz="1400" dirty="0" smtClean="0"/>
                  <a:t>Ω</a:t>
                </a:r>
                <a:r>
                  <a:rPr lang="en-GB" sz="1400" dirty="0"/>
                  <a:t> </a:t>
                </a:r>
                <a:r>
                  <a:rPr lang="en-GB" sz="1400" dirty="0" smtClean="0"/>
                  <a:t>undetermined at this order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GB" sz="1400" dirty="0" smtClean="0"/>
                  <a:t>X </a:t>
                </a:r>
                <a:r>
                  <a:rPr lang="en-GB" sz="1400" dirty="0" smtClean="0"/>
                  <a:t>and P are </a:t>
                </a:r>
                <a:r>
                  <a:rPr lang="en-GB" sz="1400" dirty="0" smtClean="0"/>
                  <a:t>free parameters at this order, but there choice </a:t>
                </a:r>
                <a:br>
                  <a:rPr lang="en-GB" sz="1400" dirty="0" smtClean="0"/>
                </a:br>
                <a:r>
                  <a:rPr lang="en-GB" sz="1400" dirty="0" smtClean="0"/>
                  <a:t>can be restricted at higher orders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GB" sz="1400" dirty="0" smtClean="0"/>
                  <a:t>Radial variation and their effects are neglected.</a:t>
                </a:r>
                <a:endParaRPr lang="en-US" sz="1400" dirty="0"/>
              </a:p>
              <a:p>
                <a:pPr>
                  <a:buFont typeface="Wingdings" pitchFamily="2" charset="2"/>
                  <a:buChar char="Ø"/>
                </a:pPr>
                <a:endParaRPr lang="en-US" sz="1800" u="sng" dirty="0"/>
              </a:p>
              <a:p>
                <a:pPr marL="0" indent="0">
                  <a:buNone/>
                </a:pPr>
                <a:endParaRPr lang="en-US" sz="1800" u="sng" dirty="0"/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 smtClean="0"/>
              </a:p>
            </p:txBody>
          </p:sp>
        </mc:Choice>
        <mc:Fallback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1124744"/>
                <a:ext cx="8424863" cy="5005387"/>
              </a:xfrm>
              <a:blipFill rotWithShape="1">
                <a:blip r:embed="rId8"/>
                <a:stretch>
                  <a:fillRect t="-609" b="-3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-28029"/>
            <a:ext cx="6769447" cy="720725"/>
          </a:xfrm>
        </p:spPr>
        <p:txBody>
          <a:bodyPr/>
          <a:lstStyle/>
          <a:p>
            <a:r>
              <a:rPr lang="en-US" sz="2800" dirty="0" smtClean="0"/>
              <a:t>Ballooning transformation: An example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66" y="908720"/>
            <a:ext cx="331208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14412"/>
              </p:ext>
            </p:extLst>
          </p:nvPr>
        </p:nvGraphicFramePr>
        <p:xfrm>
          <a:off x="2267744" y="1964614"/>
          <a:ext cx="242070" cy="31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11" imgW="152334" imgH="228501" progId="Equation.3">
                  <p:embed/>
                </p:oleObj>
              </mc:Choice>
              <mc:Fallback>
                <p:oleObj name="Equation" r:id="rId11" imgW="15233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64614"/>
                        <a:ext cx="242070" cy="312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91032"/>
              </p:ext>
            </p:extLst>
          </p:nvPr>
        </p:nvGraphicFramePr>
        <p:xfrm>
          <a:off x="3086423" y="1964134"/>
          <a:ext cx="11255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13" imgW="711000" imgH="228600" progId="Equation.3">
                  <p:embed/>
                </p:oleObj>
              </mc:Choice>
              <mc:Fallback>
                <p:oleObj name="Equation" r:id="rId13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423" y="1964134"/>
                        <a:ext cx="112553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283"/>
          <a:stretch/>
        </p:blipFill>
        <p:spPr bwMode="auto">
          <a:xfrm>
            <a:off x="3657108" y="3212976"/>
            <a:ext cx="1744010" cy="4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02" t="-4408" r="47603"/>
          <a:stretch/>
        </p:blipFill>
        <p:spPr bwMode="auto">
          <a:xfrm>
            <a:off x="3563888" y="3501008"/>
            <a:ext cx="82137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286725"/>
            <a:ext cx="270143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800" dirty="0" smtClean="0"/>
              <a:t>Applying Ballooning Transformation </a:t>
            </a:r>
            <a:endParaRPr lang="en-GB" sz="18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3240987" y="3641248"/>
            <a:ext cx="307725" cy="377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69" r="1"/>
          <a:stretch/>
        </p:blipFill>
        <p:spPr bwMode="auto">
          <a:xfrm>
            <a:off x="4355976" y="3519251"/>
            <a:ext cx="2413855" cy="4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 flipH="1" flipV="1">
            <a:off x="6356043" y="3419878"/>
            <a:ext cx="232181" cy="18784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539552" y="941819"/>
            <a:ext cx="4984863" cy="830997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u="sng" dirty="0" smtClean="0"/>
              <a:t>A Global </a:t>
            </a:r>
            <a:r>
              <a:rPr lang="en-GB" sz="2400" b="1" u="sng" dirty="0"/>
              <a:t>2</a:t>
            </a:r>
            <a:r>
              <a:rPr lang="en-GB" sz="2400" b="1" u="sng" dirty="0" smtClean="0"/>
              <a:t>D </a:t>
            </a:r>
            <a:r>
              <a:rPr lang="en-GB" sz="2400" b="1" u="sng" dirty="0" err="1" smtClean="0"/>
              <a:t>eigenmode</a:t>
            </a:r>
            <a:r>
              <a:rPr lang="en-GB" sz="2400" b="1" u="sng" dirty="0" smtClean="0"/>
              <a:t> Code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to solve this equation</a:t>
            </a:r>
            <a:endParaRPr lang="en-GB" sz="2400" dirty="0"/>
          </a:p>
        </p:txBody>
      </p:sp>
      <p:sp>
        <p:nvSpPr>
          <p:cNvPr id="33" name="Down Arrow 32"/>
          <p:cNvSpPr/>
          <p:nvPr/>
        </p:nvSpPr>
        <p:spPr bwMode="auto">
          <a:xfrm>
            <a:off x="4355976" y="1772816"/>
            <a:ext cx="284811" cy="609163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36" y="3832385"/>
            <a:ext cx="3336801" cy="46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94676" y="3347120"/>
            <a:ext cx="993548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Ballooning angle</a:t>
            </a:r>
            <a:endParaRPr lang="en-GB" sz="1000" dirty="0">
              <a:effectLst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3398659" y="3021690"/>
            <a:ext cx="258449" cy="1415422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6769831" y="4658072"/>
            <a:ext cx="32244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8719" r="5042" b="6353"/>
          <a:stretch>
            <a:fillRect/>
          </a:stretch>
        </p:blipFill>
        <p:spPr bwMode="auto">
          <a:xfrm>
            <a:off x="7067807" y="4804476"/>
            <a:ext cx="1984038" cy="1204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20216104">
            <a:off x="7791175" y="5711722"/>
            <a:ext cx="393602" cy="17124"/>
          </a:xfrm>
          <a:custGeom>
            <a:avLst/>
            <a:gdLst>
              <a:gd name="connsiteX0" fmla="*/ 882650 w 882650"/>
              <a:gd name="connsiteY0" fmla="*/ 0 h 394184"/>
              <a:gd name="connsiteX1" fmla="*/ 762000 w 882650"/>
              <a:gd name="connsiteY1" fmla="*/ 247650 h 394184"/>
              <a:gd name="connsiteX2" fmla="*/ 241300 w 882650"/>
              <a:gd name="connsiteY2" fmla="*/ 393700 h 394184"/>
              <a:gd name="connsiteX3" fmla="*/ 0 w 882650"/>
              <a:gd name="connsiteY3" fmla="*/ 285750 h 394184"/>
              <a:gd name="connsiteX0" fmla="*/ 882650 w 882650"/>
              <a:gd name="connsiteY0" fmla="*/ 0 h 394489"/>
              <a:gd name="connsiteX1" fmla="*/ 762000 w 882650"/>
              <a:gd name="connsiteY1" fmla="*/ 247650 h 394489"/>
              <a:gd name="connsiteX2" fmla="*/ 539750 w 882650"/>
              <a:gd name="connsiteY2" fmla="*/ 330200 h 394489"/>
              <a:gd name="connsiteX3" fmla="*/ 241300 w 882650"/>
              <a:gd name="connsiteY3" fmla="*/ 393700 h 394489"/>
              <a:gd name="connsiteX4" fmla="*/ 0 w 882650"/>
              <a:gd name="connsiteY4" fmla="*/ 285750 h 394489"/>
              <a:gd name="connsiteX0" fmla="*/ 882650 w 882650"/>
              <a:gd name="connsiteY0" fmla="*/ 0 h 403099"/>
              <a:gd name="connsiteX1" fmla="*/ 762000 w 882650"/>
              <a:gd name="connsiteY1" fmla="*/ 247650 h 403099"/>
              <a:gd name="connsiteX2" fmla="*/ 546100 w 882650"/>
              <a:gd name="connsiteY2" fmla="*/ 381000 h 403099"/>
              <a:gd name="connsiteX3" fmla="*/ 241300 w 882650"/>
              <a:gd name="connsiteY3" fmla="*/ 393700 h 403099"/>
              <a:gd name="connsiteX4" fmla="*/ 0 w 882650"/>
              <a:gd name="connsiteY4" fmla="*/ 285750 h 40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650" h="403099">
                <a:moveTo>
                  <a:pt x="882650" y="0"/>
                </a:moveTo>
                <a:cubicBezTo>
                  <a:pt x="875771" y="91016"/>
                  <a:pt x="818092" y="184150"/>
                  <a:pt x="762000" y="247650"/>
                </a:cubicBezTo>
                <a:cubicBezTo>
                  <a:pt x="705908" y="311150"/>
                  <a:pt x="632883" y="356658"/>
                  <a:pt x="546100" y="381000"/>
                </a:cubicBezTo>
                <a:cubicBezTo>
                  <a:pt x="459317" y="405342"/>
                  <a:pt x="332317" y="409575"/>
                  <a:pt x="241300" y="393700"/>
                </a:cubicBezTo>
                <a:cubicBezTo>
                  <a:pt x="150283" y="377825"/>
                  <a:pt x="57150" y="342900"/>
                  <a:pt x="0" y="285750"/>
                </a:cubicBezTo>
              </a:path>
            </a:pathLst>
          </a:custGeom>
          <a:noFill/>
          <a:ln w="38100" cmpd="sng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996449"/>
              </p:ext>
            </p:extLst>
          </p:nvPr>
        </p:nvGraphicFramePr>
        <p:xfrm>
          <a:off x="7751245" y="5445224"/>
          <a:ext cx="277139" cy="28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Equation" r:id="rId22" imgW="126780" imgH="164814" progId="Equation.3">
                  <p:embed/>
                </p:oleObj>
              </mc:Choice>
              <mc:Fallback>
                <p:oleObj name="Equation" r:id="rId22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245" y="5445224"/>
                        <a:ext cx="277139" cy="2896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02" y="3093698"/>
            <a:ext cx="2078378" cy="148743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067807" y="4581128"/>
            <a:ext cx="1896681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Lowest order ballooning equation</a:t>
            </a:r>
            <a:endParaRPr lang="en-GB" sz="1000" dirty="0">
              <a:effectLst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204824"/>
              </p:ext>
            </p:extLst>
          </p:nvPr>
        </p:nvGraphicFramePr>
        <p:xfrm>
          <a:off x="7313231" y="2837878"/>
          <a:ext cx="1080120" cy="31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Equation" r:id="rId25" imgW="812447" imgH="203112" progId="Equation.3">
                  <p:embed/>
                </p:oleObj>
              </mc:Choice>
              <mc:Fallback>
                <p:oleObj name="Equation" r:id="rId25" imgW="8124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231" y="2837878"/>
                        <a:ext cx="1080120" cy="318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308304" y="6093296"/>
            <a:ext cx="1589011" cy="153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By </a:t>
            </a:r>
            <a:r>
              <a:rPr lang="en-GB" sz="1000" dirty="0" err="1" smtClean="0">
                <a:effectLst/>
              </a:rPr>
              <a:t>Dr.</a:t>
            </a:r>
            <a:r>
              <a:rPr lang="en-GB" sz="1000" dirty="0" smtClean="0">
                <a:effectLst/>
              </a:rPr>
              <a:t> Colin Roach/ CCFE</a:t>
            </a:r>
            <a:endParaRPr lang="en-GB" sz="1000" dirty="0">
              <a:effectLst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6885652" y="2418685"/>
            <a:ext cx="566668" cy="44064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71684" y="4597862"/>
            <a:ext cx="17702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P</a:t>
            </a:r>
            <a:endParaRPr lang="en-GB" sz="1000" dirty="0">
              <a:effectLst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37796" y="4597862"/>
            <a:ext cx="17702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P</a:t>
            </a:r>
            <a:endParaRPr lang="en-GB" sz="1000" dirty="0">
              <a:effectLst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55733" y="3635433"/>
            <a:ext cx="136737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P</a:t>
            </a:r>
            <a:endParaRPr lang="en-GB" sz="1000" dirty="0">
              <a:effectLst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18442" y="2508480"/>
            <a:ext cx="1146046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b="1" dirty="0">
                <a:effectLst/>
              </a:rPr>
              <a:t>a</a:t>
            </a:r>
            <a:r>
              <a:rPr lang="en-GB" sz="1000" dirty="0" smtClean="0">
                <a:effectLst/>
              </a:rPr>
              <a:t> is </a:t>
            </a:r>
            <a:r>
              <a:rPr lang="en-GB" sz="1000" dirty="0" smtClean="0">
                <a:effectLst/>
              </a:rPr>
              <a:t>the equilibrium </a:t>
            </a:r>
            <a:r>
              <a:rPr lang="en-GB" sz="1000" dirty="0" smtClean="0">
                <a:effectLst/>
              </a:rPr>
              <a:t>length scale</a:t>
            </a:r>
            <a:endParaRPr lang="en-GB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85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3" y="2376245"/>
            <a:ext cx="6569039" cy="7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" y="4363899"/>
            <a:ext cx="6641571" cy="64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1124744"/>
                <a:ext cx="8424863" cy="5005387"/>
              </a:xfrm>
            </p:spPr>
            <p:txBody>
              <a:bodyPr/>
              <a:lstStyle/>
              <a:p>
                <a:pPr lvl="0">
                  <a:buFont typeface="Wingdings" pitchFamily="2" charset="2"/>
                  <a:buChar char="Ø"/>
                </a:pPr>
                <a:r>
                  <a:rPr lang="en-US" sz="1800" b="1" u="sng" dirty="0" smtClean="0"/>
                  <a:t>Global 2D model</a:t>
                </a:r>
                <a:r>
                  <a:rPr lang="en-US" sz="1800" u="sng" dirty="0" smtClean="0"/>
                  <a:t>:</a:t>
                </a:r>
                <a:endParaRPr lang="en-US" sz="1800" u="sng" dirty="0"/>
              </a:p>
              <a:p>
                <a:pPr lvl="0">
                  <a:buFont typeface="Wingdings" pitchFamily="2" charset="2"/>
                  <a:buChar char="Ø"/>
                </a:pPr>
                <a:r>
                  <a:rPr lang="en-US" sz="1400" dirty="0" smtClean="0"/>
                  <a:t>Simplified 2D gyrokinetic ITG model for large aspect ratio </a:t>
                </a:r>
                <a:br>
                  <a:rPr lang="en-US" sz="1400" dirty="0" smtClean="0"/>
                </a:br>
                <a:r>
                  <a:rPr lang="en-US" sz="1400" dirty="0" smtClean="0"/>
                  <a:t>and circular magnetic flux surfaces</a:t>
                </a:r>
              </a:p>
              <a:p>
                <a:pPr lvl="0">
                  <a:buFont typeface="Wingdings" pitchFamily="2" charset="2"/>
                  <a:buChar char="Ø"/>
                </a:pPr>
                <a:r>
                  <a:rPr lang="en-US" sz="1400" dirty="0" smtClean="0"/>
                  <a:t>ITG derive given by       where</a:t>
                </a:r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/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 smtClean="0"/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 smtClean="0"/>
              </a:p>
              <a:p>
                <a:pPr marL="0" lvl="0" indent="0">
                  <a:buNone/>
                </a:pPr>
                <a:endParaRPr lang="en-US" sz="1400" dirty="0"/>
              </a:p>
              <a:p>
                <a:pPr marL="0" lvl="0" indent="0">
                  <a:buNone/>
                </a:pPr>
                <a:r>
                  <a:rPr lang="en-US" sz="1400" dirty="0" smtClean="0"/>
                  <a:t>                                                                                                               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1800" u="sng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1800" b="1" u="sng" dirty="0" smtClean="0"/>
                  <a:t>Local </a:t>
                </a:r>
                <a:r>
                  <a:rPr lang="en-US" sz="1800" b="1" u="sng" dirty="0"/>
                  <a:t>(1D) model</a:t>
                </a:r>
                <a:r>
                  <a:rPr lang="en-US" sz="1800" b="1" u="sng" dirty="0" smtClean="0"/>
                  <a:t>:</a:t>
                </a:r>
                <a:br>
                  <a:rPr lang="en-US" sz="1800" b="1" u="sng" dirty="0" smtClean="0"/>
                </a:br>
                <a:endParaRPr lang="en-US" sz="1800" b="1" u="sng" dirty="0"/>
              </a:p>
              <a:p>
                <a:pPr>
                  <a:buFont typeface="Wingdings" pitchFamily="2" charset="2"/>
                  <a:buChar char="Ø"/>
                </a:pPr>
                <a:endParaRPr lang="en-GB" sz="1800" b="1" i="1" dirty="0" smtClean="0">
                  <a:latin typeface="Arial" pitchFamily="34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l-GR" sz="1400" dirty="0"/>
                  <a:t>Ω</a:t>
                </a:r>
                <a:r>
                  <a:rPr lang="en-GB" sz="1400" baseline="-25000" dirty="0" smtClean="0"/>
                  <a:t>0</a:t>
                </a:r>
                <a:r>
                  <a:rPr lang="en-GB" sz="1400" dirty="0"/>
                  <a:t> </a:t>
                </a:r>
                <a:r>
                  <a:rPr lang="en-GB" sz="1400" dirty="0" smtClean="0"/>
                  <a:t>is the local complex mode frequency which gives real frequency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14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1400" dirty="0" smtClean="0"/>
                  <a:t>and </a:t>
                </a:r>
                <a:br>
                  <a:rPr lang="en-GB" sz="1400" dirty="0" smtClean="0"/>
                </a:br>
                <a:r>
                  <a:rPr lang="en-GB" sz="1400" dirty="0" smtClean="0"/>
                  <a:t>growthrate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GB" sz="1400" dirty="0" smtClean="0"/>
                  <a:t>. Relation to actual frequency </a:t>
                </a:r>
                <a:r>
                  <a:rPr lang="el-GR" sz="1400" dirty="0" smtClean="0"/>
                  <a:t>Ω</a:t>
                </a:r>
                <a:r>
                  <a:rPr lang="en-GB" sz="1400" dirty="0"/>
                  <a:t> </a:t>
                </a:r>
                <a:r>
                  <a:rPr lang="en-GB" sz="1400" dirty="0" smtClean="0"/>
                  <a:t>undetermined at this order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GB" sz="1400" dirty="0"/>
                  <a:t>X and P are free parameters at this order, but there choice </a:t>
                </a:r>
                <a:br>
                  <a:rPr lang="en-GB" sz="1400" dirty="0"/>
                </a:br>
                <a:r>
                  <a:rPr lang="en-GB" sz="1400" dirty="0"/>
                  <a:t>can be restricted at higher orders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GB" sz="1400" dirty="0" smtClean="0"/>
                  <a:t>Radial variation and their effects are neglected.</a:t>
                </a:r>
                <a:endParaRPr lang="en-US" sz="1400" dirty="0" smtClean="0"/>
              </a:p>
              <a:p>
                <a:pPr>
                  <a:buFont typeface="Wingdings" pitchFamily="2" charset="2"/>
                  <a:buChar char="Ø"/>
                </a:pPr>
                <a:endParaRPr lang="en-US" sz="1800" u="sng" dirty="0"/>
              </a:p>
              <a:p>
                <a:pPr marL="0" indent="0">
                  <a:buNone/>
                </a:pPr>
                <a:endParaRPr lang="en-US" sz="1800" u="sng" dirty="0"/>
              </a:p>
              <a:p>
                <a:pPr lvl="0">
                  <a:buFont typeface="Wingdings" pitchFamily="2" charset="2"/>
                  <a:buChar char="Ø"/>
                </a:pPr>
                <a:endParaRPr lang="en-US" sz="1400" dirty="0" smtClean="0"/>
              </a:p>
            </p:txBody>
          </p:sp>
        </mc:Choice>
        <mc:Fallback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1124744"/>
                <a:ext cx="8424863" cy="5005387"/>
              </a:xfrm>
              <a:blipFill rotWithShape="1">
                <a:blip r:embed="rId8"/>
                <a:stretch>
                  <a:fillRect t="-609" b="-3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-28029"/>
            <a:ext cx="6769447" cy="720725"/>
          </a:xfrm>
        </p:spPr>
        <p:txBody>
          <a:bodyPr/>
          <a:lstStyle/>
          <a:p>
            <a:r>
              <a:rPr lang="en-US" sz="2800" dirty="0" smtClean="0"/>
              <a:t>Ballooning transformation: An example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66" y="908720"/>
            <a:ext cx="331208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747858"/>
              </p:ext>
            </p:extLst>
          </p:nvPr>
        </p:nvGraphicFramePr>
        <p:xfrm>
          <a:off x="2267744" y="1964614"/>
          <a:ext cx="242070" cy="31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11" imgW="152334" imgH="228501" progId="Equation.3">
                  <p:embed/>
                </p:oleObj>
              </mc:Choice>
              <mc:Fallback>
                <p:oleObj name="Equation" r:id="rId11" imgW="15233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64614"/>
                        <a:ext cx="242070" cy="312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691548"/>
              </p:ext>
            </p:extLst>
          </p:nvPr>
        </p:nvGraphicFramePr>
        <p:xfrm>
          <a:off x="3086423" y="1964134"/>
          <a:ext cx="11255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13" imgW="711000" imgH="228600" progId="Equation.3">
                  <p:embed/>
                </p:oleObj>
              </mc:Choice>
              <mc:Fallback>
                <p:oleObj name="Equation" r:id="rId13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423" y="1964134"/>
                        <a:ext cx="112553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283"/>
          <a:stretch/>
        </p:blipFill>
        <p:spPr bwMode="auto">
          <a:xfrm>
            <a:off x="3657108" y="3212976"/>
            <a:ext cx="1744010" cy="4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02" t="-4408" r="47603"/>
          <a:stretch/>
        </p:blipFill>
        <p:spPr bwMode="auto">
          <a:xfrm>
            <a:off x="3563888" y="3501008"/>
            <a:ext cx="82137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286725"/>
            <a:ext cx="270143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800" dirty="0" smtClean="0"/>
              <a:t>Applying Ballooning Transformation </a:t>
            </a:r>
            <a:endParaRPr lang="en-GB" sz="18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3240987" y="3641248"/>
            <a:ext cx="307725" cy="377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69" r="1"/>
          <a:stretch/>
        </p:blipFill>
        <p:spPr bwMode="auto">
          <a:xfrm>
            <a:off x="4355976" y="3519251"/>
            <a:ext cx="2413855" cy="4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 flipH="1" flipV="1">
            <a:off x="6356043" y="3419878"/>
            <a:ext cx="232181" cy="18784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769831" y="4658072"/>
            <a:ext cx="32244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8719" r="5042" b="6353"/>
          <a:stretch>
            <a:fillRect/>
          </a:stretch>
        </p:blipFill>
        <p:spPr bwMode="auto">
          <a:xfrm>
            <a:off x="7067807" y="4804476"/>
            <a:ext cx="1984038" cy="1204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Freeform 28"/>
          <p:cNvSpPr/>
          <p:nvPr/>
        </p:nvSpPr>
        <p:spPr>
          <a:xfrm rot="20216104">
            <a:off x="7791175" y="5711722"/>
            <a:ext cx="393602" cy="17124"/>
          </a:xfrm>
          <a:custGeom>
            <a:avLst/>
            <a:gdLst>
              <a:gd name="connsiteX0" fmla="*/ 882650 w 882650"/>
              <a:gd name="connsiteY0" fmla="*/ 0 h 394184"/>
              <a:gd name="connsiteX1" fmla="*/ 762000 w 882650"/>
              <a:gd name="connsiteY1" fmla="*/ 247650 h 394184"/>
              <a:gd name="connsiteX2" fmla="*/ 241300 w 882650"/>
              <a:gd name="connsiteY2" fmla="*/ 393700 h 394184"/>
              <a:gd name="connsiteX3" fmla="*/ 0 w 882650"/>
              <a:gd name="connsiteY3" fmla="*/ 285750 h 394184"/>
              <a:gd name="connsiteX0" fmla="*/ 882650 w 882650"/>
              <a:gd name="connsiteY0" fmla="*/ 0 h 394489"/>
              <a:gd name="connsiteX1" fmla="*/ 762000 w 882650"/>
              <a:gd name="connsiteY1" fmla="*/ 247650 h 394489"/>
              <a:gd name="connsiteX2" fmla="*/ 539750 w 882650"/>
              <a:gd name="connsiteY2" fmla="*/ 330200 h 394489"/>
              <a:gd name="connsiteX3" fmla="*/ 241300 w 882650"/>
              <a:gd name="connsiteY3" fmla="*/ 393700 h 394489"/>
              <a:gd name="connsiteX4" fmla="*/ 0 w 882650"/>
              <a:gd name="connsiteY4" fmla="*/ 285750 h 394489"/>
              <a:gd name="connsiteX0" fmla="*/ 882650 w 882650"/>
              <a:gd name="connsiteY0" fmla="*/ 0 h 403099"/>
              <a:gd name="connsiteX1" fmla="*/ 762000 w 882650"/>
              <a:gd name="connsiteY1" fmla="*/ 247650 h 403099"/>
              <a:gd name="connsiteX2" fmla="*/ 546100 w 882650"/>
              <a:gd name="connsiteY2" fmla="*/ 381000 h 403099"/>
              <a:gd name="connsiteX3" fmla="*/ 241300 w 882650"/>
              <a:gd name="connsiteY3" fmla="*/ 393700 h 403099"/>
              <a:gd name="connsiteX4" fmla="*/ 0 w 882650"/>
              <a:gd name="connsiteY4" fmla="*/ 285750 h 40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650" h="403099">
                <a:moveTo>
                  <a:pt x="882650" y="0"/>
                </a:moveTo>
                <a:cubicBezTo>
                  <a:pt x="875771" y="91016"/>
                  <a:pt x="818092" y="184150"/>
                  <a:pt x="762000" y="247650"/>
                </a:cubicBezTo>
                <a:cubicBezTo>
                  <a:pt x="705908" y="311150"/>
                  <a:pt x="632883" y="356658"/>
                  <a:pt x="546100" y="381000"/>
                </a:cubicBezTo>
                <a:cubicBezTo>
                  <a:pt x="459317" y="405342"/>
                  <a:pt x="332317" y="409575"/>
                  <a:pt x="241300" y="393700"/>
                </a:cubicBezTo>
                <a:cubicBezTo>
                  <a:pt x="150283" y="377825"/>
                  <a:pt x="57150" y="342900"/>
                  <a:pt x="0" y="285750"/>
                </a:cubicBezTo>
              </a:path>
            </a:pathLst>
          </a:custGeom>
          <a:noFill/>
          <a:ln w="38100" cmpd="sng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906856"/>
              </p:ext>
            </p:extLst>
          </p:nvPr>
        </p:nvGraphicFramePr>
        <p:xfrm>
          <a:off x="7751245" y="5445224"/>
          <a:ext cx="277139" cy="28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20" imgW="126780" imgH="164814" progId="Equation.3">
                  <p:embed/>
                </p:oleObj>
              </mc:Choice>
              <mc:Fallback>
                <p:oleObj name="Equation" r:id="rId20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245" y="5445224"/>
                        <a:ext cx="277139" cy="2896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39552" y="941819"/>
            <a:ext cx="4984863" cy="830997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u="sng" dirty="0" smtClean="0"/>
              <a:t>A Global </a:t>
            </a:r>
            <a:r>
              <a:rPr lang="en-GB" sz="2400" b="1" u="sng" dirty="0"/>
              <a:t>2</a:t>
            </a:r>
            <a:r>
              <a:rPr lang="en-GB" sz="2400" b="1" u="sng" dirty="0" smtClean="0"/>
              <a:t>D </a:t>
            </a:r>
            <a:r>
              <a:rPr lang="en-GB" sz="2400" b="1" u="sng" dirty="0" err="1" smtClean="0"/>
              <a:t>eigenmode</a:t>
            </a:r>
            <a:r>
              <a:rPr lang="en-GB" sz="2400" b="1" u="sng" dirty="0" smtClean="0"/>
              <a:t> Code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to solve this equation</a:t>
            </a:r>
            <a:endParaRPr lang="en-GB" sz="2400" dirty="0"/>
          </a:p>
        </p:txBody>
      </p:sp>
      <p:sp>
        <p:nvSpPr>
          <p:cNvPr id="33" name="Down Arrow 32"/>
          <p:cNvSpPr/>
          <p:nvPr/>
        </p:nvSpPr>
        <p:spPr bwMode="auto">
          <a:xfrm>
            <a:off x="4355976" y="1772816"/>
            <a:ext cx="284811" cy="609163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427306"/>
            <a:ext cx="4984863" cy="830997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u="sng" dirty="0" smtClean="0"/>
              <a:t>A Local 1D </a:t>
            </a:r>
            <a:r>
              <a:rPr lang="en-GB" sz="2400" b="1" u="sng" dirty="0" err="1" smtClean="0"/>
              <a:t>eigenmode</a:t>
            </a:r>
            <a:r>
              <a:rPr lang="en-GB" sz="2400" b="1" u="sng" dirty="0" smtClean="0"/>
              <a:t> Code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to solve this equation</a:t>
            </a:r>
            <a:endParaRPr lang="en-GB" sz="2400" dirty="0"/>
          </a:p>
        </p:txBody>
      </p:sp>
      <p:sp>
        <p:nvSpPr>
          <p:cNvPr id="35" name="Down Arrow 34"/>
          <p:cNvSpPr/>
          <p:nvPr/>
        </p:nvSpPr>
        <p:spPr bwMode="auto">
          <a:xfrm flipV="1">
            <a:off x="4499992" y="4824905"/>
            <a:ext cx="293890" cy="608002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36" y="3832385"/>
            <a:ext cx="3336801" cy="46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02" y="3093698"/>
            <a:ext cx="2078378" cy="148743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94676" y="3347120"/>
            <a:ext cx="993548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Ballooning angle</a:t>
            </a:r>
            <a:endParaRPr lang="en-GB" sz="1000" dirty="0"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67807" y="4581128"/>
            <a:ext cx="1896681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Lowest order ballooning equation</a:t>
            </a:r>
            <a:endParaRPr lang="en-GB" sz="1000" dirty="0">
              <a:effectLst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331932"/>
              </p:ext>
            </p:extLst>
          </p:nvPr>
        </p:nvGraphicFramePr>
        <p:xfrm>
          <a:off x="7313231" y="2837878"/>
          <a:ext cx="1080120" cy="31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25" imgW="812447" imgH="203112" progId="Equation.3">
                  <p:embed/>
                </p:oleObj>
              </mc:Choice>
              <mc:Fallback>
                <p:oleObj name="Equation" r:id="rId25" imgW="8124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231" y="2837878"/>
                        <a:ext cx="1080120" cy="318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 bwMode="auto">
          <a:xfrm>
            <a:off x="3398659" y="3021690"/>
            <a:ext cx="258449" cy="1415422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885652" y="2418685"/>
            <a:ext cx="566668" cy="44064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308304" y="6093296"/>
            <a:ext cx="1589011" cy="153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By </a:t>
            </a:r>
            <a:r>
              <a:rPr lang="en-GB" sz="1000" dirty="0" err="1" smtClean="0">
                <a:effectLst/>
              </a:rPr>
              <a:t>Dr.</a:t>
            </a:r>
            <a:r>
              <a:rPr lang="en-GB" sz="1000" dirty="0" smtClean="0">
                <a:effectLst/>
              </a:rPr>
              <a:t> Colin Roach/ CCFE</a:t>
            </a:r>
            <a:endParaRPr lang="en-GB" sz="1000" dirty="0">
              <a:effectLst/>
            </a:endParaRPr>
          </a:p>
        </p:txBody>
      </p:sp>
      <p:pic>
        <p:nvPicPr>
          <p:cNvPr id="39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71684" y="4597862"/>
            <a:ext cx="17702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P</a:t>
            </a:r>
            <a:endParaRPr lang="en-GB" sz="1000" dirty="0"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37796" y="4597862"/>
            <a:ext cx="177028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P</a:t>
            </a:r>
            <a:endParaRPr lang="en-GB" sz="1000" dirty="0">
              <a:effectLst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55733" y="3635433"/>
            <a:ext cx="136737" cy="153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dirty="0" smtClean="0">
                <a:effectLst/>
              </a:rPr>
              <a:t>P</a:t>
            </a:r>
            <a:endParaRPr lang="en-GB" sz="1000" dirty="0">
              <a:effectLst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18442" y="2508480"/>
            <a:ext cx="1146046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b="1" dirty="0">
                <a:effectLst/>
              </a:rPr>
              <a:t>a</a:t>
            </a:r>
            <a:r>
              <a:rPr lang="en-GB" sz="1000" dirty="0" smtClean="0">
                <a:effectLst/>
              </a:rPr>
              <a:t> is </a:t>
            </a:r>
            <a:r>
              <a:rPr lang="en-GB" sz="1000" dirty="0" smtClean="0">
                <a:effectLst/>
              </a:rPr>
              <a:t>the equilibrium </a:t>
            </a:r>
            <a:r>
              <a:rPr lang="en-GB" sz="1000" dirty="0" smtClean="0">
                <a:effectLst/>
              </a:rPr>
              <a:t>length scale</a:t>
            </a:r>
            <a:endParaRPr lang="en-GB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1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Outline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43681" y="1412776"/>
            <a:ext cx="727273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kern="0" dirty="0" smtClean="0">
                <a:effectLst/>
              </a:rPr>
              <a:t>Introduction</a:t>
            </a:r>
            <a:endParaRPr lang="en-GB" sz="2800" b="1" kern="0" dirty="0">
              <a:effectLst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Fusion Confinement, Plasma Transport Processes &amp; Plasma Models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Ballooning Transformation</a:t>
            </a:r>
          </a:p>
          <a:p>
            <a:pPr marL="0" indent="0">
              <a:buNone/>
            </a:pPr>
            <a:r>
              <a:rPr lang="en-GB" b="1" kern="0" dirty="0">
                <a:effectLst/>
              </a:rPr>
              <a:t>My PhD Study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Global Results From Local GK Codes</a:t>
            </a:r>
          </a:p>
          <a:p>
            <a:pPr lvl="3">
              <a:buFont typeface="Wingdings" pitchFamily="2" charset="2"/>
              <a:buChar char="Ø"/>
            </a:pPr>
            <a:r>
              <a:rPr lang="en-GB" sz="2200" b="1" kern="0" dirty="0" smtClean="0">
                <a:effectLst/>
              </a:rPr>
              <a:t>The Procedure &amp; Results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Summary &amp; Outlook</a:t>
            </a:r>
            <a:endParaRPr lang="en-US" sz="2600" kern="0" dirty="0">
              <a:effectLst/>
            </a:endParaRPr>
          </a:p>
        </p:txBody>
      </p:sp>
      <p:pic>
        <p:nvPicPr>
          <p:cNvPr id="7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Outline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43681" y="1412776"/>
            <a:ext cx="727273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kern="0" dirty="0" smtClean="0">
                <a:effectLst/>
              </a:rPr>
              <a:t>Introduction</a:t>
            </a:r>
            <a:endParaRPr lang="en-GB" sz="2800" b="1" kern="0" dirty="0">
              <a:effectLst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Fusion Confinement, Plasma Transport Processes &amp; Plasma Models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Ballooning Transformation</a:t>
            </a:r>
          </a:p>
          <a:p>
            <a:pPr marL="0" indent="0">
              <a:buNone/>
            </a:pPr>
            <a:r>
              <a:rPr lang="en-GB" b="1" u="sng" kern="0" dirty="0">
                <a:solidFill>
                  <a:srgbClr val="0070C0"/>
                </a:solidFill>
                <a:effectLst/>
              </a:rPr>
              <a:t>My PhD Study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Global Results From Local GK Codes</a:t>
            </a:r>
          </a:p>
          <a:p>
            <a:pPr lvl="3">
              <a:buFont typeface="Wingdings" pitchFamily="2" charset="2"/>
              <a:buChar char="Ø"/>
            </a:pPr>
            <a:r>
              <a:rPr lang="en-GB" sz="2200" b="1" kern="0" dirty="0" smtClean="0">
                <a:effectLst/>
              </a:rPr>
              <a:t>The Procedure &amp; Results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Summary &amp; Outlook</a:t>
            </a:r>
            <a:endParaRPr lang="en-US" sz="2600" kern="0" dirty="0">
              <a:effectLst/>
            </a:endParaRPr>
          </a:p>
        </p:txBody>
      </p:sp>
      <p:pic>
        <p:nvPicPr>
          <p:cNvPr id="7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464" y="1988840"/>
            <a:ext cx="5706688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1800" dirty="0" smtClean="0">
                <a:effectLst/>
              </a:rPr>
              <a:t>The Local code, GS2, is scanned </a:t>
            </a:r>
            <a:r>
              <a:rPr lang="en-GB" sz="1800" dirty="0">
                <a:effectLst/>
              </a:rPr>
              <a:t>over </a:t>
            </a:r>
            <a:r>
              <a:rPr lang="en-GB" sz="1800" dirty="0" smtClean="0">
                <a:effectLst/>
              </a:rPr>
              <a:t>a</a:t>
            </a:r>
            <a:br>
              <a:rPr lang="en-GB" sz="1800" dirty="0" smtClean="0">
                <a:effectLst/>
              </a:rPr>
            </a:br>
            <a:r>
              <a:rPr lang="en-GB" sz="1800" dirty="0" smtClean="0">
                <a:effectLst/>
              </a:rPr>
              <a:t>range </a:t>
            </a:r>
            <a:r>
              <a:rPr lang="en-GB" sz="1800" dirty="0">
                <a:effectLst/>
              </a:rPr>
              <a:t>of radial (x) and ballooning angle </a:t>
            </a:r>
            <a:r>
              <a:rPr lang="en-GB" sz="1800" dirty="0" smtClean="0">
                <a:effectLst/>
              </a:rPr>
              <a:t>(</a:t>
            </a:r>
            <a:r>
              <a:rPr lang="en-GB" sz="1800" dirty="0">
                <a:effectLst/>
              </a:rPr>
              <a:t>P</a:t>
            </a:r>
            <a:r>
              <a:rPr lang="en-GB" sz="1800" dirty="0" smtClean="0">
                <a:effectLst/>
              </a:rPr>
              <a:t>) </a:t>
            </a:r>
            <a:r>
              <a:rPr lang="en-GB" sz="1800" dirty="0" smtClean="0">
                <a:effectLst/>
              </a:rPr>
              <a:t/>
            </a:r>
            <a:br>
              <a:rPr lang="en-GB" sz="1800" dirty="0" smtClean="0">
                <a:effectLst/>
              </a:rPr>
            </a:br>
            <a:r>
              <a:rPr lang="en-GB" sz="1800" dirty="0" smtClean="0">
                <a:effectLst/>
              </a:rPr>
              <a:t>coordinates</a:t>
            </a:r>
            <a:r>
              <a:rPr lang="en-GB" sz="1800" dirty="0">
                <a:effectLst/>
              </a:rPr>
              <a:t>, to map out the complex mode </a:t>
            </a:r>
            <a:r>
              <a:rPr lang="en-GB" sz="1800" dirty="0" smtClean="0">
                <a:effectLst/>
              </a:rPr>
              <a:t/>
            </a:r>
            <a:br>
              <a:rPr lang="en-GB" sz="1800" dirty="0" smtClean="0">
                <a:effectLst/>
              </a:rPr>
            </a:br>
            <a:r>
              <a:rPr lang="en-GB" sz="1800" dirty="0" smtClean="0">
                <a:effectLst/>
              </a:rPr>
              <a:t>frequency </a:t>
            </a:r>
            <a:r>
              <a:rPr lang="en-GB" sz="1800" dirty="0">
                <a:effectLst/>
              </a:rPr>
              <a:t>Ω</a:t>
            </a:r>
            <a:r>
              <a:rPr lang="en-GB" sz="1800" baseline="-25000" dirty="0">
                <a:effectLst/>
              </a:rPr>
              <a:t>0</a:t>
            </a:r>
            <a:r>
              <a:rPr lang="en-GB" sz="1800" dirty="0">
                <a:effectLst/>
              </a:rPr>
              <a:t>(x, </a:t>
            </a:r>
            <a:r>
              <a:rPr lang="en-GB" sz="1800" dirty="0">
                <a:effectLst/>
              </a:rPr>
              <a:t>P</a:t>
            </a:r>
            <a:r>
              <a:rPr lang="en-GB" sz="1800" dirty="0" smtClean="0">
                <a:effectLst/>
              </a:rPr>
              <a:t>).</a:t>
            </a:r>
            <a:endParaRPr lang="en-GB" sz="1800" dirty="0" smtClean="0">
              <a:effectLst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1800" dirty="0">
              <a:effectLst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800" dirty="0" smtClean="0">
                <a:effectLst/>
              </a:rPr>
              <a:t>Two different </a:t>
            </a:r>
            <a:r>
              <a:rPr lang="en-GB" sz="1800" dirty="0">
                <a:effectLst/>
              </a:rPr>
              <a:t>types of </a:t>
            </a:r>
            <a:r>
              <a:rPr lang="en-GB" sz="1800" dirty="0" smtClean="0">
                <a:effectLst/>
              </a:rPr>
              <a:t>    profiles have been   </a:t>
            </a:r>
            <a:br>
              <a:rPr lang="en-GB" sz="1800" dirty="0" smtClean="0">
                <a:effectLst/>
              </a:rPr>
            </a:br>
            <a:r>
              <a:rPr lang="en-GB" sz="1800" dirty="0" smtClean="0">
                <a:effectLst/>
              </a:rPr>
              <a:t> investigated: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1800" dirty="0" smtClean="0">
                <a:effectLst/>
              </a:rPr>
              <a:t>A quadratic     profile </a:t>
            </a:r>
            <a:br>
              <a:rPr lang="en-GB" sz="1800" dirty="0" smtClean="0">
                <a:effectLst/>
              </a:rPr>
            </a:br>
            <a:r>
              <a:rPr lang="en-GB" sz="1800" dirty="0" smtClean="0">
                <a:effectLst/>
                <a:sym typeface="Wingdings" pitchFamily="2" charset="2"/>
              </a:rPr>
              <a:t> </a:t>
            </a:r>
            <a:r>
              <a:rPr lang="en-GB" sz="1800" dirty="0" smtClean="0">
                <a:effectLst/>
              </a:rPr>
              <a:t>Ω</a:t>
            </a:r>
            <a:r>
              <a:rPr lang="en-GB" sz="1800" baseline="-25000" dirty="0" smtClean="0">
                <a:effectLst/>
              </a:rPr>
              <a:t>0</a:t>
            </a:r>
            <a:r>
              <a:rPr lang="en-GB" sz="1800" dirty="0" smtClean="0">
                <a:effectLst/>
              </a:rPr>
              <a:t>(x</a:t>
            </a:r>
            <a:r>
              <a:rPr lang="en-GB" sz="1800" dirty="0">
                <a:effectLst/>
              </a:rPr>
              <a:t>, </a:t>
            </a:r>
            <a:r>
              <a:rPr lang="en-GB" sz="1800" dirty="0">
                <a:effectLst/>
              </a:rPr>
              <a:t>P</a:t>
            </a:r>
            <a:r>
              <a:rPr lang="en-GB" sz="1800" dirty="0" smtClean="0">
                <a:effectLst/>
              </a:rPr>
              <a:t>) </a:t>
            </a:r>
            <a:r>
              <a:rPr lang="en-GB" sz="1800" dirty="0">
                <a:effectLst/>
              </a:rPr>
              <a:t>has a stationary </a:t>
            </a:r>
            <a:r>
              <a:rPr lang="en-GB" sz="1800" dirty="0" smtClean="0">
                <a:effectLst/>
              </a:rPr>
              <a:t>point.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1800" dirty="0" smtClean="0">
                <a:effectLst/>
              </a:rPr>
              <a:t>A linear     profile</a:t>
            </a:r>
            <a:br>
              <a:rPr lang="en-GB" sz="1800" dirty="0" smtClean="0">
                <a:effectLst/>
              </a:rPr>
            </a:br>
            <a:r>
              <a:rPr lang="en-GB" sz="1800" dirty="0">
                <a:effectLst/>
                <a:sym typeface="Wingdings" pitchFamily="2" charset="2"/>
              </a:rPr>
              <a:t> </a:t>
            </a:r>
            <a:r>
              <a:rPr lang="en-GB" sz="1800" dirty="0">
                <a:effectLst/>
              </a:rPr>
              <a:t>Ω</a:t>
            </a:r>
            <a:r>
              <a:rPr lang="en-GB" sz="1800" baseline="-25000" dirty="0">
                <a:effectLst/>
              </a:rPr>
              <a:t>0</a:t>
            </a:r>
            <a:r>
              <a:rPr lang="en-GB" sz="1800" dirty="0">
                <a:effectLst/>
              </a:rPr>
              <a:t>(x, </a:t>
            </a:r>
            <a:r>
              <a:rPr lang="en-GB" sz="1800" dirty="0">
                <a:effectLst/>
              </a:rPr>
              <a:t>P</a:t>
            </a:r>
            <a:r>
              <a:rPr lang="en-GB" sz="1800" dirty="0" smtClean="0">
                <a:effectLst/>
              </a:rPr>
              <a:t>) </a:t>
            </a:r>
            <a:r>
              <a:rPr lang="en-GB" sz="1800" dirty="0" smtClean="0">
                <a:effectLst/>
              </a:rPr>
              <a:t>dose not have a </a:t>
            </a:r>
            <a:r>
              <a:rPr lang="en-GB" sz="1800" dirty="0">
                <a:effectLst/>
              </a:rPr>
              <a:t>stationary point</a:t>
            </a:r>
            <a:r>
              <a:rPr lang="en-GB" sz="1800" dirty="0" smtClean="0">
                <a:effectLst/>
              </a:rPr>
              <a:t>.</a:t>
            </a:r>
            <a:endParaRPr lang="en-GB" sz="1800" dirty="0">
              <a:effectLst/>
            </a:endParaRPr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5563046" y="1052736"/>
            <a:ext cx="347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sz="1800" u="sng" dirty="0">
                <a:solidFill>
                  <a:srgbClr val="000000"/>
                </a:solidFill>
                <a:effectLst/>
              </a:rPr>
              <a:t>Complex Mode Frequency (</a:t>
            </a:r>
            <a:r>
              <a:rPr lang="el-GR" sz="1800" u="sng" dirty="0">
                <a:solidFill>
                  <a:srgbClr val="000000"/>
                </a:solidFill>
                <a:effectLst/>
              </a:rPr>
              <a:t>Ω</a:t>
            </a:r>
            <a:r>
              <a:rPr lang="en-GB" sz="2400" baseline="-25000" dirty="0">
                <a:solidFill>
                  <a:srgbClr val="000000"/>
                </a:solidFill>
                <a:effectLst/>
              </a:rPr>
              <a:t>0</a:t>
            </a:r>
            <a:r>
              <a:rPr lang="en-GB" sz="1800" u="sng" dirty="0">
                <a:solidFill>
                  <a:srgbClr val="000000"/>
                </a:solidFill>
                <a:effectLst/>
              </a:rPr>
              <a:t>)</a:t>
            </a:r>
          </a:p>
        </p:txBody>
      </p:sp>
      <p:cxnSp>
        <p:nvCxnSpPr>
          <p:cNvPr id="107" name="Straight Arrow Connector 8"/>
          <p:cNvCxnSpPr>
            <a:cxnSpLocks noChangeShapeType="1"/>
          </p:cNvCxnSpPr>
          <p:nvPr/>
        </p:nvCxnSpPr>
        <p:spPr bwMode="auto">
          <a:xfrm flipH="1">
            <a:off x="6786882" y="1421036"/>
            <a:ext cx="382587" cy="155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"/>
          <p:cNvCxnSpPr>
            <a:cxnSpLocks noChangeShapeType="1"/>
          </p:cNvCxnSpPr>
          <p:nvPr/>
        </p:nvCxnSpPr>
        <p:spPr bwMode="auto">
          <a:xfrm>
            <a:off x="7247257" y="1421036"/>
            <a:ext cx="561975" cy="155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4" name="Group 42"/>
          <p:cNvGrpSpPr>
            <a:grpSpLocks/>
          </p:cNvGrpSpPr>
          <p:nvPr/>
        </p:nvGrpSpPr>
        <p:grpSpPr bwMode="auto">
          <a:xfrm>
            <a:off x="6024225" y="3717032"/>
            <a:ext cx="2652231" cy="2301876"/>
            <a:chOff x="20754718" y="10797590"/>
            <a:chExt cx="4729126" cy="4463141"/>
          </a:xfrm>
        </p:grpSpPr>
        <p:pic>
          <p:nvPicPr>
            <p:cNvPr id="115" name="Picture 245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5" t="41254" r="6969" b="5283"/>
            <a:stretch>
              <a:fillRect/>
            </a:stretch>
          </p:blipFill>
          <p:spPr bwMode="auto">
            <a:xfrm>
              <a:off x="21251402" y="10847085"/>
              <a:ext cx="4232442" cy="38622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6" name="Straight Arrow Connector 115"/>
            <p:cNvCxnSpPr/>
            <p:nvPr/>
          </p:nvCxnSpPr>
          <p:spPr>
            <a:xfrm>
              <a:off x="22163509" y="13027493"/>
              <a:ext cx="690674" cy="4186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21489824" y="10797590"/>
              <a:ext cx="3815690" cy="3595135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flipV="1">
              <a:off x="22510255" y="11630253"/>
              <a:ext cx="591526" cy="1400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19" name="Object 45"/>
            <p:cNvGraphicFramePr>
              <a:graphicFrameLocks noChangeAspect="1"/>
            </p:cNvGraphicFramePr>
            <p:nvPr/>
          </p:nvGraphicFramePr>
          <p:xfrm>
            <a:off x="22721118" y="14688032"/>
            <a:ext cx="1638038" cy="572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2" name="Equation" r:id="rId5" imgW="545626" imgH="203024" progId="Equation.3">
                    <p:embed/>
                  </p:oleObj>
                </mc:Choice>
                <mc:Fallback>
                  <p:oleObj name="Equation" r:id="rId5" imgW="545626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21118" y="14688032"/>
                          <a:ext cx="1638038" cy="572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791034"/>
                </p:ext>
              </p:extLst>
            </p:nvPr>
          </p:nvGraphicFramePr>
          <p:xfrm>
            <a:off x="20754718" y="12333381"/>
            <a:ext cx="492072" cy="690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3" name="Equation" r:id="rId7" imgW="152280" imgH="228600" progId="Equation.3">
                    <p:embed/>
                  </p:oleObj>
                </mc:Choice>
                <mc:Fallback>
                  <p:oleObj name="Equation" r:id="rId7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54718" y="12333381"/>
                          <a:ext cx="492072" cy="690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Rectangle 49"/>
            <p:cNvSpPr>
              <a:spLocks noChangeArrowheads="1"/>
            </p:cNvSpPr>
            <p:nvPr/>
          </p:nvSpPr>
          <p:spPr bwMode="auto">
            <a:xfrm>
              <a:off x="22508363" y="13419856"/>
              <a:ext cx="2533490" cy="53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200" b="1" dirty="0" smtClean="0">
                  <a:effectLst/>
                </a:rPr>
                <a:t>quadratic</a:t>
              </a:r>
              <a:endParaRPr lang="en-GB" sz="1200" b="1" dirty="0">
                <a:effectLst/>
              </a:endParaRPr>
            </a:p>
          </p:txBody>
        </p:sp>
        <p:sp>
          <p:nvSpPr>
            <p:cNvPr id="122" name="Rectangle 50"/>
            <p:cNvSpPr>
              <a:spLocks noChangeArrowheads="1"/>
            </p:cNvSpPr>
            <p:nvPr/>
          </p:nvSpPr>
          <p:spPr bwMode="auto">
            <a:xfrm>
              <a:off x="22987832" y="11211826"/>
              <a:ext cx="2271947" cy="53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GB" sz="1200" b="1" dirty="0" smtClean="0">
                  <a:effectLst/>
                </a:rPr>
                <a:t>Linear</a:t>
              </a:r>
              <a:endParaRPr lang="en-GB" sz="1200" b="1" dirty="0">
                <a:effectLst/>
              </a:endParaRPr>
            </a:p>
          </p:txBody>
        </p:sp>
      </p:grpSp>
      <p:graphicFrame>
        <p:nvGraphicFramePr>
          <p:cNvPr id="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93222"/>
              </p:ext>
            </p:extLst>
          </p:nvPr>
        </p:nvGraphicFramePr>
        <p:xfrm>
          <a:off x="7718147" y="4149080"/>
          <a:ext cx="8366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" name="Equation" r:id="rId9" imgW="508000" imgH="431800" progId="Equation.3">
                  <p:embed/>
                </p:oleObj>
              </mc:Choice>
              <mc:Fallback>
                <p:oleObj name="Equation" r:id="rId9" imgW="508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147" y="4149080"/>
                        <a:ext cx="8366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Rectangle 123"/>
          <p:cNvSpPr/>
          <p:nvPr/>
        </p:nvSpPr>
        <p:spPr bwMode="auto">
          <a:xfrm>
            <a:off x="6436495" y="3930675"/>
            <a:ext cx="2139950" cy="1640557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131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38503" r="8841" b="51312"/>
          <a:stretch>
            <a:fillRect/>
          </a:stretch>
        </p:blipFill>
        <p:spPr bwMode="auto">
          <a:xfrm>
            <a:off x="7219678" y="1943472"/>
            <a:ext cx="187702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8130" r="8406" b="52408"/>
          <a:stretch>
            <a:fillRect/>
          </a:stretch>
        </p:blipFill>
        <p:spPr bwMode="auto">
          <a:xfrm>
            <a:off x="5757488" y="1943472"/>
            <a:ext cx="161101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t="50323" r="9473" b="11372"/>
          <a:stretch>
            <a:fillRect/>
          </a:stretch>
        </p:blipFill>
        <p:spPr bwMode="auto">
          <a:xfrm>
            <a:off x="7468813" y="2300511"/>
            <a:ext cx="1581150" cy="11715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2135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47536" r="7924" b="8215"/>
          <a:stretch>
            <a:fillRect/>
          </a:stretch>
        </p:blipFill>
        <p:spPr bwMode="auto">
          <a:xfrm>
            <a:off x="5706688" y="2219548"/>
            <a:ext cx="1763713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" name="Rectangle 59"/>
          <p:cNvSpPr>
            <a:spLocks noChangeArrowheads="1"/>
          </p:cNvSpPr>
          <p:nvPr/>
        </p:nvSpPr>
        <p:spPr bwMode="auto">
          <a:xfrm rot="16200000">
            <a:off x="4904284" y="2736677"/>
            <a:ext cx="1339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200" b="1" dirty="0">
                <a:effectLst/>
              </a:rPr>
              <a:t>X - 0.2</a:t>
            </a:r>
          </a:p>
        </p:txBody>
      </p:sp>
      <p:cxnSp>
        <p:nvCxnSpPr>
          <p:cNvPr id="139" name="Straight Arrow Connector 2"/>
          <p:cNvCxnSpPr>
            <a:cxnSpLocks noChangeShapeType="1"/>
          </p:cNvCxnSpPr>
          <p:nvPr/>
        </p:nvCxnSpPr>
        <p:spPr bwMode="auto">
          <a:xfrm flipV="1">
            <a:off x="5685046" y="2159223"/>
            <a:ext cx="0" cy="15240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0" name="Picture 2135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47536" r="7924" b="8215"/>
          <a:stretch>
            <a:fillRect/>
          </a:stretch>
        </p:blipFill>
        <p:spPr bwMode="auto">
          <a:xfrm>
            <a:off x="7374832" y="2222723"/>
            <a:ext cx="1763712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2" name="Straight Arrow Connector 2"/>
          <p:cNvCxnSpPr>
            <a:cxnSpLocks noChangeShapeType="1"/>
          </p:cNvCxnSpPr>
          <p:nvPr/>
        </p:nvCxnSpPr>
        <p:spPr bwMode="auto">
          <a:xfrm flipV="1">
            <a:off x="5761932" y="2060575"/>
            <a:ext cx="0" cy="152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t="50323" r="9473" b="11372"/>
          <a:stretch>
            <a:fillRect/>
          </a:stretch>
        </p:blipFill>
        <p:spPr bwMode="auto">
          <a:xfrm>
            <a:off x="7544694" y="2309977"/>
            <a:ext cx="1552004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" name="TextBox 6"/>
          <p:cNvSpPr txBox="1">
            <a:spLocks noChangeArrowheads="1"/>
          </p:cNvSpPr>
          <p:nvPr/>
        </p:nvSpPr>
        <p:spPr bwMode="auto">
          <a:xfrm>
            <a:off x="306462" y="1300698"/>
            <a:ext cx="3473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b="1" u="sng" dirty="0" smtClean="0">
                <a:solidFill>
                  <a:srgbClr val="000000"/>
                </a:solidFill>
                <a:effectLst/>
              </a:rPr>
              <a:t>The procedure</a:t>
            </a:r>
            <a:r>
              <a:rPr lang="en-GB" b="1" dirty="0" smtClean="0">
                <a:solidFill>
                  <a:srgbClr val="000000"/>
                </a:solidFill>
                <a:effectLst/>
              </a:rPr>
              <a:t>:</a:t>
            </a:r>
            <a:endParaRPr lang="en-GB" b="1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46" name="Straight Arrow Connector 4"/>
          <p:cNvCxnSpPr>
            <a:cxnSpLocks noChangeShapeType="1"/>
          </p:cNvCxnSpPr>
          <p:nvPr/>
        </p:nvCxnSpPr>
        <p:spPr bwMode="auto">
          <a:xfrm flipV="1">
            <a:off x="5574208" y="3572098"/>
            <a:ext cx="3569792" cy="91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Arrow Connector 146"/>
          <p:cNvCxnSpPr/>
          <p:nvPr/>
        </p:nvCxnSpPr>
        <p:spPr bwMode="auto">
          <a:xfrm>
            <a:off x="7327828" y="1421037"/>
            <a:ext cx="340516" cy="2563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 bwMode="auto">
          <a:xfrm flipH="1">
            <a:off x="6876254" y="1421037"/>
            <a:ext cx="360042" cy="2563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310377"/>
              </p:ext>
            </p:extLst>
          </p:nvPr>
        </p:nvGraphicFramePr>
        <p:xfrm>
          <a:off x="2904692" y="3449328"/>
          <a:ext cx="299156" cy="41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5" name="Equation" r:id="rId15" imgW="152280" imgH="228600" progId="Equation.3">
                  <p:embed/>
                </p:oleObj>
              </mc:Choice>
              <mc:Fallback>
                <p:oleObj name="Equation" r:id="rId15" imgW="152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04692" y="3449328"/>
                        <a:ext cx="299156" cy="411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95285"/>
              </p:ext>
            </p:extLst>
          </p:nvPr>
        </p:nvGraphicFramePr>
        <p:xfrm>
          <a:off x="2329334" y="4077072"/>
          <a:ext cx="2984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6" name="Equation" r:id="rId17" imgW="152280" imgH="228600" progId="Equation.3">
                  <p:embed/>
                </p:oleObj>
              </mc:Choice>
              <mc:Fallback>
                <p:oleObj name="Equation" r:id="rId17" imgW="1522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334" y="4077072"/>
                        <a:ext cx="2984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52389"/>
              </p:ext>
            </p:extLst>
          </p:nvPr>
        </p:nvGraphicFramePr>
        <p:xfrm>
          <a:off x="1969294" y="4674021"/>
          <a:ext cx="2984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7" name="Equation" r:id="rId19" imgW="152280" imgH="228600" progId="Equation.3">
                  <p:embed/>
                </p:oleObj>
              </mc:Choice>
              <mc:Fallback>
                <p:oleObj name="Equation" r:id="rId19" imgW="1522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294" y="4674021"/>
                        <a:ext cx="2984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74705"/>
              </p:ext>
            </p:extLst>
          </p:nvPr>
        </p:nvGraphicFramePr>
        <p:xfrm>
          <a:off x="5738813" y="1677988"/>
          <a:ext cx="17303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8" name="Equation" r:id="rId20" imgW="1257120" imgH="228600" progId="Equation.3">
                  <p:embed/>
                </p:oleObj>
              </mc:Choice>
              <mc:Fallback>
                <p:oleObj name="Equation" r:id="rId20" imgW="12571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1677988"/>
                        <a:ext cx="17303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13184"/>
              </p:ext>
            </p:extLst>
          </p:nvPr>
        </p:nvGraphicFramePr>
        <p:xfrm>
          <a:off x="7589838" y="1687434"/>
          <a:ext cx="14493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9" name="Equation" r:id="rId22" imgW="1054080" imgH="228600" progId="Equation.3">
                  <p:embed/>
                </p:oleObj>
              </mc:Choice>
              <mc:Fallback>
                <p:oleObj name="Equation" r:id="rId22" imgW="10540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1687434"/>
                        <a:ext cx="14493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93786" y="6021288"/>
            <a:ext cx="5662390" cy="21544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GB" sz="1400" dirty="0">
                <a:solidFill>
                  <a:srgbClr val="7030A0"/>
                </a:solidFill>
                <a:effectLst/>
              </a:rPr>
              <a:t>[1] J.B. Taylor, H.R. Wilson and J.W. Connor PPCF</a:t>
            </a:r>
            <a:r>
              <a:rPr lang="en-GB" sz="1400" b="1" dirty="0">
                <a:solidFill>
                  <a:srgbClr val="7030A0"/>
                </a:solidFill>
                <a:effectLst/>
              </a:rPr>
              <a:t> 38, 243-250 (1996)</a:t>
            </a:r>
            <a:endParaRPr lang="en-GB" sz="1400" dirty="0">
              <a:solidFill>
                <a:srgbClr val="7030A0"/>
              </a:solidFill>
              <a:effectLst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Global Results From Local GK Codes</a:t>
            </a:r>
            <a:r>
              <a:rPr lang="en-GB" sz="2800" dirty="0"/>
              <a:t/>
            </a:r>
            <a:br>
              <a:rPr lang="en-GB" sz="2800" dirty="0"/>
            </a:br>
            <a:endParaRPr lang="en-US" sz="2800" dirty="0"/>
          </a:p>
        </p:txBody>
      </p:sp>
      <p:pic>
        <p:nvPicPr>
          <p:cNvPr id="40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68302"/>
              </p:ext>
            </p:extLst>
          </p:nvPr>
        </p:nvGraphicFramePr>
        <p:xfrm>
          <a:off x="7294563" y="3595688"/>
          <a:ext cx="2825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0" name="Equation" r:id="rId25" imgW="203040" imgH="164880" progId="Equation.3">
                  <p:embed/>
                </p:oleObj>
              </mc:Choice>
              <mc:Fallback>
                <p:oleObj name="Equation" r:id="rId25" imgW="203040" imgH="16488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3595688"/>
                        <a:ext cx="282575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3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9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3566342" cy="12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traight Arrow Connector 42"/>
          <p:cNvCxnSpPr>
            <a:cxnSpLocks noChangeShapeType="1"/>
          </p:cNvCxnSpPr>
          <p:nvPr/>
        </p:nvCxnSpPr>
        <p:spPr bwMode="auto">
          <a:xfrm>
            <a:off x="3275856" y="3192507"/>
            <a:ext cx="458788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1358255" y="3220808"/>
            <a:ext cx="1629569" cy="2597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3148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444848"/>
            <a:ext cx="46148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38503" r="8841" b="51312"/>
          <a:stretch>
            <a:fillRect/>
          </a:stretch>
        </p:blipFill>
        <p:spPr bwMode="auto">
          <a:xfrm>
            <a:off x="7219678" y="1943472"/>
            <a:ext cx="187702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8130" r="8406" b="52408"/>
          <a:stretch>
            <a:fillRect/>
          </a:stretch>
        </p:blipFill>
        <p:spPr bwMode="auto">
          <a:xfrm>
            <a:off x="5757488" y="1943472"/>
            <a:ext cx="161101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563046" y="1052736"/>
            <a:ext cx="347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sz="1800" u="sng" dirty="0">
                <a:solidFill>
                  <a:srgbClr val="000000"/>
                </a:solidFill>
                <a:effectLst/>
              </a:rPr>
              <a:t>Complex Mode Frequency (</a:t>
            </a:r>
            <a:r>
              <a:rPr lang="el-GR" sz="1800" u="sng" dirty="0">
                <a:solidFill>
                  <a:srgbClr val="000000"/>
                </a:solidFill>
                <a:effectLst/>
              </a:rPr>
              <a:t>Ω</a:t>
            </a:r>
            <a:r>
              <a:rPr lang="en-GB" sz="2400" baseline="-25000" dirty="0" smtClean="0">
                <a:solidFill>
                  <a:srgbClr val="000000"/>
                </a:solidFill>
                <a:effectLst/>
              </a:rPr>
              <a:t>0</a:t>
            </a:r>
            <a:r>
              <a:rPr lang="en-GB" sz="1800" u="sng" dirty="0" smtClean="0">
                <a:solidFill>
                  <a:srgbClr val="000000"/>
                </a:solidFill>
                <a:effectLst/>
              </a:rPr>
              <a:t>)</a:t>
            </a:r>
            <a:endParaRPr lang="en-GB" sz="1800" u="sng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32" name="Straight Arrow Connector 8"/>
          <p:cNvCxnSpPr>
            <a:cxnSpLocks noChangeShapeType="1"/>
          </p:cNvCxnSpPr>
          <p:nvPr/>
        </p:nvCxnSpPr>
        <p:spPr bwMode="auto">
          <a:xfrm flipH="1">
            <a:off x="6786882" y="1421036"/>
            <a:ext cx="382587" cy="155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10"/>
          <p:cNvCxnSpPr>
            <a:cxnSpLocks noChangeShapeType="1"/>
          </p:cNvCxnSpPr>
          <p:nvPr/>
        </p:nvCxnSpPr>
        <p:spPr bwMode="auto">
          <a:xfrm>
            <a:off x="7247257" y="1421036"/>
            <a:ext cx="561975" cy="155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t="50323" r="9473" b="11372"/>
          <a:stretch>
            <a:fillRect/>
          </a:stretch>
        </p:blipFill>
        <p:spPr bwMode="auto">
          <a:xfrm>
            <a:off x="7468813" y="2300511"/>
            <a:ext cx="1581150" cy="11715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13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47536" r="7924" b="8215"/>
          <a:stretch>
            <a:fillRect/>
          </a:stretch>
        </p:blipFill>
        <p:spPr bwMode="auto">
          <a:xfrm>
            <a:off x="5706688" y="2219548"/>
            <a:ext cx="1763713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59"/>
          <p:cNvSpPr>
            <a:spLocks noChangeArrowheads="1"/>
          </p:cNvSpPr>
          <p:nvPr/>
        </p:nvSpPr>
        <p:spPr bwMode="auto">
          <a:xfrm rot="16200000">
            <a:off x="4904284" y="2736677"/>
            <a:ext cx="1339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200" b="1" dirty="0">
                <a:effectLst/>
              </a:rPr>
              <a:t>X - 0.2</a:t>
            </a:r>
          </a:p>
        </p:txBody>
      </p:sp>
      <p:graphicFrame>
        <p:nvGraphicFramePr>
          <p:cNvPr id="38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68302"/>
              </p:ext>
            </p:extLst>
          </p:nvPr>
        </p:nvGraphicFramePr>
        <p:xfrm>
          <a:off x="7294563" y="3595688"/>
          <a:ext cx="2825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3" name="Equation" r:id="rId10" imgW="203040" imgH="164880" progId="Equation.3">
                  <p:embed/>
                </p:oleObj>
              </mc:Choice>
              <mc:Fallback>
                <p:oleObj name="Equation" r:id="rId10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3595688"/>
                        <a:ext cx="282575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2"/>
          <p:cNvCxnSpPr>
            <a:cxnSpLocks noChangeShapeType="1"/>
          </p:cNvCxnSpPr>
          <p:nvPr/>
        </p:nvCxnSpPr>
        <p:spPr bwMode="auto">
          <a:xfrm flipV="1">
            <a:off x="5685046" y="2159223"/>
            <a:ext cx="0" cy="15240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327828" y="1421037"/>
            <a:ext cx="340516" cy="2563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6876254" y="1421037"/>
            <a:ext cx="360042" cy="2563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9" name="Picture 213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47536" r="7924" b="8215"/>
          <a:stretch>
            <a:fillRect/>
          </a:stretch>
        </p:blipFill>
        <p:spPr bwMode="auto">
          <a:xfrm>
            <a:off x="7374832" y="2222723"/>
            <a:ext cx="1763712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Arrow Connector 4"/>
          <p:cNvCxnSpPr>
            <a:cxnSpLocks noChangeShapeType="1"/>
          </p:cNvCxnSpPr>
          <p:nvPr/>
        </p:nvCxnSpPr>
        <p:spPr bwMode="auto">
          <a:xfrm flipV="1">
            <a:off x="5574208" y="3572098"/>
            <a:ext cx="3569792" cy="91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493786" y="6021288"/>
            <a:ext cx="5662390" cy="21544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GB" sz="1400" dirty="0">
                <a:solidFill>
                  <a:srgbClr val="7030A0"/>
                </a:solidFill>
                <a:effectLst/>
              </a:rPr>
              <a:t>[1] J.B. Taylor, H.R. Wilson and J.W. Connor PPCF</a:t>
            </a:r>
            <a:r>
              <a:rPr lang="en-GB" sz="1400" b="1" dirty="0">
                <a:solidFill>
                  <a:srgbClr val="7030A0"/>
                </a:solidFill>
                <a:effectLst/>
              </a:rPr>
              <a:t> 38, 243-250 (1996)</a:t>
            </a:r>
            <a:endParaRPr lang="en-GB" sz="1400" dirty="0">
              <a:solidFill>
                <a:srgbClr val="7030A0"/>
              </a:solidFill>
              <a:effectLst/>
            </a:endParaRPr>
          </a:p>
        </p:txBody>
      </p:sp>
      <p:sp>
        <p:nvSpPr>
          <p:cNvPr id="64" name="TextBox 62"/>
          <p:cNvSpPr txBox="1">
            <a:spLocks noChangeArrowheads="1"/>
          </p:cNvSpPr>
          <p:nvPr/>
        </p:nvSpPr>
        <p:spPr bwMode="auto">
          <a:xfrm>
            <a:off x="188913" y="1165225"/>
            <a:ext cx="4310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sz="1800" b="1" u="sng" dirty="0">
                <a:solidFill>
                  <a:srgbClr val="000000"/>
                </a:solidFill>
                <a:effectLst/>
              </a:rPr>
              <a:t>Fourier-Ballooning Transformation: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 flipV="1">
            <a:off x="246063" y="2044700"/>
            <a:ext cx="677862" cy="476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1766665" y="2060848"/>
            <a:ext cx="573087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4161855" y="1988840"/>
            <a:ext cx="338137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688" y="2071688"/>
            <a:ext cx="109220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GB" sz="1050" b="1" dirty="0">
                <a:effectLst/>
                <a:latin typeface="Arial" pitchFamily="34" charset="0"/>
              </a:rPr>
              <a:t>Global Mode Structure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31380" y="2099522"/>
            <a:ext cx="1268412" cy="609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GB" sz="1050" b="1" dirty="0">
                <a:effectLst/>
                <a:latin typeface="Arial" pitchFamily="34" charset="0"/>
              </a:rPr>
              <a:t>Local Mode Structure From</a:t>
            </a:r>
          </a:p>
          <a:p>
            <a:pPr algn="ctr">
              <a:buFontTx/>
              <a:buNone/>
              <a:defRPr/>
            </a:pPr>
            <a:r>
              <a:rPr lang="en-GB" sz="1050" b="1" dirty="0">
                <a:effectLst/>
                <a:latin typeface="Arial" pitchFamily="34" charset="0"/>
              </a:rPr>
              <a:t>GS2 Code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3289550" y="1885088"/>
            <a:ext cx="142875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727523" y="1988840"/>
            <a:ext cx="126841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GB" sz="1050" b="1" dirty="0">
                <a:effectLst/>
                <a:latin typeface="Arial" pitchFamily="34" charset="0"/>
              </a:rPr>
              <a:t>Toroidal Mode number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09231" y="1988840"/>
            <a:ext cx="12668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GB" sz="1050" b="1" dirty="0">
                <a:effectLst/>
                <a:latin typeface="Arial" pitchFamily="34" charset="0"/>
              </a:rPr>
              <a:t>Can be Obtained From the Complex Mode Frequency</a:t>
            </a:r>
          </a:p>
        </p:txBody>
      </p:sp>
      <p:sp>
        <p:nvSpPr>
          <p:cNvPr id="73" name="Down Arrow 72"/>
          <p:cNvSpPr/>
          <p:nvPr/>
        </p:nvSpPr>
        <p:spPr bwMode="auto">
          <a:xfrm rot="3447979">
            <a:off x="3644266" y="2304822"/>
            <a:ext cx="129600" cy="427038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9400" indent="-279400">
              <a:buFontTx/>
              <a:buBlip>
                <a:blip r:embed="rId12"/>
              </a:buBlip>
              <a:tabLst>
                <a:tab pos="628650" algn="l"/>
              </a:tabLs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TextBox 87"/>
          <p:cNvSpPr txBox="1">
            <a:spLocks noChangeArrowheads="1"/>
          </p:cNvSpPr>
          <p:nvPr/>
        </p:nvSpPr>
        <p:spPr bwMode="auto">
          <a:xfrm>
            <a:off x="4933950" y="1725613"/>
            <a:ext cx="739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sz="1600" b="1" dirty="0" smtClean="0">
                <a:solidFill>
                  <a:srgbClr val="000000"/>
                </a:solidFill>
                <a:effectLst/>
              </a:rPr>
              <a:t>: </a:t>
            </a:r>
            <a:r>
              <a:rPr lang="en-GB" sz="1600" b="1" dirty="0">
                <a:solidFill>
                  <a:srgbClr val="000000"/>
                </a:solidFill>
                <a:effectLst/>
              </a:rPr>
              <a:t>[1]</a:t>
            </a:r>
          </a:p>
        </p:txBody>
      </p:sp>
      <p:cxnSp>
        <p:nvCxnSpPr>
          <p:cNvPr id="82" name="Straight Arrow Connector 2"/>
          <p:cNvCxnSpPr>
            <a:cxnSpLocks noChangeShapeType="1"/>
          </p:cNvCxnSpPr>
          <p:nvPr/>
        </p:nvCxnSpPr>
        <p:spPr bwMode="auto">
          <a:xfrm flipV="1">
            <a:off x="5761932" y="2060575"/>
            <a:ext cx="0" cy="152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t="50323" r="9473" b="11372"/>
          <a:stretch>
            <a:fillRect/>
          </a:stretch>
        </p:blipFill>
        <p:spPr bwMode="auto">
          <a:xfrm>
            <a:off x="7544694" y="2309977"/>
            <a:ext cx="1552004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86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7626" b="13311"/>
          <a:stretch/>
        </p:blipFill>
        <p:spPr bwMode="auto">
          <a:xfrm>
            <a:off x="5724128" y="4149323"/>
            <a:ext cx="1694535" cy="1455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2" name="Group 91"/>
          <p:cNvGrpSpPr/>
          <p:nvPr/>
        </p:nvGrpSpPr>
        <p:grpSpPr>
          <a:xfrm>
            <a:off x="7430899" y="4149324"/>
            <a:ext cx="1624298" cy="1455333"/>
            <a:chOff x="0" y="0"/>
            <a:chExt cx="6306671" cy="3429000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4" t="53420" r="600" b="4252"/>
            <a:stretch/>
          </p:blipFill>
          <p:spPr bwMode="auto">
            <a:xfrm>
              <a:off x="0" y="0"/>
              <a:ext cx="6306671" cy="31735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3" t="79250" b="12900"/>
            <a:stretch/>
          </p:blipFill>
          <p:spPr bwMode="auto">
            <a:xfrm>
              <a:off x="0" y="3133164"/>
              <a:ext cx="6306671" cy="2958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95" name="Straight Arrow Connector 2"/>
          <p:cNvCxnSpPr>
            <a:cxnSpLocks noChangeShapeType="1"/>
          </p:cNvCxnSpPr>
          <p:nvPr/>
        </p:nvCxnSpPr>
        <p:spPr bwMode="auto">
          <a:xfrm flipH="1" flipV="1">
            <a:off x="5690950" y="4005309"/>
            <a:ext cx="1" cy="17400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4"/>
          <p:cNvCxnSpPr>
            <a:cxnSpLocks noChangeShapeType="1"/>
          </p:cNvCxnSpPr>
          <p:nvPr/>
        </p:nvCxnSpPr>
        <p:spPr bwMode="auto">
          <a:xfrm flipV="1">
            <a:off x="5568237" y="5646083"/>
            <a:ext cx="3569792" cy="91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5796136" y="4169041"/>
            <a:ext cx="981075" cy="2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b="1" dirty="0">
                <a:solidFill>
                  <a:srgbClr val="FFFFFF"/>
                </a:solidFill>
                <a:effectLst/>
                <a:latin typeface="Calibri"/>
                <a:ea typeface="Calibri"/>
                <a:cs typeface="Arial"/>
              </a:rPr>
              <a:t>REAL PART</a:t>
            </a:r>
            <a:endParaRPr lang="en-GB" sz="12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7479357" y="4173075"/>
            <a:ext cx="1197099" cy="2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b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Arial"/>
              </a:rPr>
              <a:t>Imaginary </a:t>
            </a:r>
            <a:r>
              <a:rPr lang="en-GB" sz="1200" b="1" dirty="0">
                <a:solidFill>
                  <a:srgbClr val="FFFFFF"/>
                </a:solidFill>
                <a:effectLst/>
                <a:latin typeface="Calibri"/>
                <a:ea typeface="Calibri"/>
                <a:cs typeface="Arial"/>
              </a:rPr>
              <a:t>PART</a:t>
            </a:r>
            <a:endParaRPr lang="en-GB" sz="12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05" name="Text Box 2"/>
          <p:cNvSpPr txBox="1">
            <a:spLocks noChangeArrowheads="1"/>
          </p:cNvSpPr>
          <p:nvPr/>
        </p:nvSpPr>
        <p:spPr bwMode="auto">
          <a:xfrm rot="16200000">
            <a:off x="4783698" y="4705542"/>
            <a:ext cx="1562735" cy="4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b="1" dirty="0" smtClean="0">
                <a:effectLst/>
                <a:latin typeface="Calibri"/>
                <a:ea typeface="Calibri"/>
                <a:cs typeface="Arial"/>
              </a:rPr>
              <a:t>P </a:t>
            </a:r>
            <a:r>
              <a:rPr lang="en-GB" sz="1400" b="1" baseline="-25000" dirty="0" smtClean="0">
                <a:effectLst/>
                <a:latin typeface="Calibri"/>
                <a:ea typeface="Calibri"/>
                <a:cs typeface="Arial"/>
              </a:rPr>
              <a:t> </a:t>
            </a:r>
            <a:r>
              <a:rPr lang="en-GB" sz="1400" b="1" dirty="0">
                <a:effectLst/>
                <a:latin typeface="Calibri"/>
                <a:ea typeface="Calibri"/>
                <a:cs typeface="Arial"/>
              </a:rPr>
              <a:t>/ π</a:t>
            </a: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6786882" y="5609187"/>
            <a:ext cx="1390650" cy="3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b="1" dirty="0" smtClean="0">
                <a:effectLst/>
                <a:latin typeface="Calibri"/>
                <a:ea typeface="Calibri"/>
                <a:cs typeface="Arial"/>
              </a:rPr>
              <a:t>θ /π</a:t>
            </a:r>
            <a:endParaRPr lang="en-GB" sz="1400" b="1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07" name="Picture 7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7701" r="54494" b="24598"/>
          <a:stretch/>
        </p:blipFill>
        <p:spPr bwMode="auto">
          <a:xfrm>
            <a:off x="7100480" y="3866569"/>
            <a:ext cx="567864" cy="25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p:cxnSp>
        <p:nvCxnSpPr>
          <p:cNvPr id="79" name="Straight Arrow Connector 3"/>
          <p:cNvCxnSpPr>
            <a:cxnSpLocks noChangeShapeType="1"/>
          </p:cNvCxnSpPr>
          <p:nvPr/>
        </p:nvCxnSpPr>
        <p:spPr bwMode="auto">
          <a:xfrm>
            <a:off x="800845" y="3192507"/>
            <a:ext cx="458787" cy="0"/>
          </a:xfrm>
          <a:prstGeom prst="straightConnector1">
            <a:avLst/>
          </a:prstGeom>
          <a:noFill/>
          <a:ln w="9525" algn="ctr">
            <a:solidFill>
              <a:srgbClr val="002569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4" y="4576297"/>
            <a:ext cx="4623504" cy="7249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4" y="5262253"/>
            <a:ext cx="4623504" cy="6870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74705"/>
              </p:ext>
            </p:extLst>
          </p:nvPr>
        </p:nvGraphicFramePr>
        <p:xfrm>
          <a:off x="5738813" y="1677988"/>
          <a:ext cx="17303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" name="Equation" r:id="rId18" imgW="1257120" imgH="228600" progId="Equation.3">
                  <p:embed/>
                </p:oleObj>
              </mc:Choice>
              <mc:Fallback>
                <p:oleObj name="Equation" r:id="rId18" imgW="12571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1677988"/>
                        <a:ext cx="17303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13184"/>
              </p:ext>
            </p:extLst>
          </p:nvPr>
        </p:nvGraphicFramePr>
        <p:xfrm>
          <a:off x="7589838" y="1687513"/>
          <a:ext cx="144938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" name="Equation" r:id="rId20" imgW="1054080" imgH="228600" progId="Equation.3">
                  <p:embed/>
                </p:oleObj>
              </mc:Choice>
              <mc:Fallback>
                <p:oleObj name="Equation" r:id="rId20" imgW="10540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1687513"/>
                        <a:ext cx="1449387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Global Results From Local GK Codes</a:t>
            </a:r>
            <a:r>
              <a:rPr lang="en-GB" sz="2800" dirty="0"/>
              <a:t/>
            </a:r>
            <a:br>
              <a:rPr lang="en-GB" sz="2800" dirty="0"/>
            </a:br>
            <a:endParaRPr lang="en-US" sz="2800" dirty="0"/>
          </a:p>
        </p:txBody>
      </p:sp>
      <p:sp>
        <p:nvSpPr>
          <p:cNvPr id="61" name="Down Arrow 60"/>
          <p:cNvSpPr/>
          <p:nvPr/>
        </p:nvSpPr>
        <p:spPr bwMode="auto">
          <a:xfrm>
            <a:off x="971600" y="3318851"/>
            <a:ext cx="338724" cy="1164319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9400" indent="-279400">
              <a:buFontTx/>
              <a:buBlip>
                <a:blip r:embed="rId12"/>
              </a:buBlip>
              <a:tabLst>
                <a:tab pos="628650" algn="l"/>
              </a:tabLst>
              <a:defRPr/>
            </a:pPr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523347"/>
              </p:ext>
            </p:extLst>
          </p:nvPr>
        </p:nvGraphicFramePr>
        <p:xfrm>
          <a:off x="96487" y="4757701"/>
          <a:ext cx="633080" cy="29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" name="Equation" r:id="rId22" imgW="342720" imgH="177480" progId="Equation.3">
                  <p:embed/>
                </p:oleObj>
              </mc:Choice>
              <mc:Fallback>
                <p:oleObj name="Equation" r:id="rId22" imgW="3427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87" y="4757701"/>
                        <a:ext cx="633080" cy="299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280977"/>
              </p:ext>
            </p:extLst>
          </p:nvPr>
        </p:nvGraphicFramePr>
        <p:xfrm>
          <a:off x="65088" y="5445125"/>
          <a:ext cx="68103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" name="Equation" r:id="rId24" imgW="368280" imgH="177480" progId="Equation.3">
                  <p:embed/>
                </p:oleObj>
              </mc:Choice>
              <mc:Fallback>
                <p:oleObj name="Equation" r:id="rId24" imgW="36828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445125"/>
                        <a:ext cx="68103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336675" y="2636912"/>
            <a:ext cx="5099421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l-GR" sz="2400" b="1" i="1" dirty="0">
                <a:effectLst/>
                <a:latin typeface="Arial" pitchFamily="34" charset="0"/>
              </a:rPr>
              <a:t>Ω</a:t>
            </a:r>
            <a:r>
              <a:rPr lang="en-GB" sz="2400" b="1" i="1" baseline="-25000" dirty="0" smtClean="0">
                <a:effectLst/>
                <a:latin typeface="Arial" pitchFamily="34" charset="0"/>
              </a:rPr>
              <a:t>0</a:t>
            </a:r>
            <a:r>
              <a:rPr lang="en-GB" sz="2400" b="1" i="1" dirty="0" smtClean="0">
                <a:effectLst/>
                <a:latin typeface="Arial" pitchFamily="34" charset="0"/>
              </a:rPr>
              <a:t>(x</a:t>
            </a:r>
            <a:r>
              <a:rPr lang="en-GB" sz="2400" b="1" i="1" dirty="0">
                <a:effectLst/>
                <a:latin typeface="Arial" pitchFamily="34" charset="0"/>
              </a:rPr>
              <a:t>, p</a:t>
            </a:r>
            <a:r>
              <a:rPr lang="en-GB" sz="2400" b="1" i="1" dirty="0" smtClean="0">
                <a:effectLst/>
                <a:latin typeface="Arial" pitchFamily="34" charset="0"/>
              </a:rPr>
              <a:t>) </a:t>
            </a:r>
            <a:r>
              <a:rPr lang="en-GB" sz="2400" b="1" i="1" dirty="0">
                <a:effectLst/>
                <a:latin typeface="Arial" pitchFamily="34" charset="0"/>
              </a:rPr>
              <a:t>≈ a + b * </a:t>
            </a:r>
            <a:r>
              <a:rPr lang="en-GB" sz="2400" b="1" i="1" dirty="0" err="1">
                <a:effectLst/>
                <a:latin typeface="Arial" pitchFamily="34" charset="0"/>
              </a:rPr>
              <a:t>x</a:t>
            </a:r>
            <a:r>
              <a:rPr lang="en-GB" sz="2400" b="1" i="1" baseline="30000" dirty="0" err="1">
                <a:effectLst/>
                <a:latin typeface="Arial" pitchFamily="34" charset="0"/>
              </a:rPr>
              <a:t>d</a:t>
            </a:r>
            <a:r>
              <a:rPr lang="en-GB" sz="2400" b="1" i="1" dirty="0">
                <a:effectLst/>
                <a:latin typeface="Arial" pitchFamily="34" charset="0"/>
              </a:rPr>
              <a:t> + c * </a:t>
            </a:r>
            <a:r>
              <a:rPr lang="en-GB" sz="2400" b="1" i="1" dirty="0" err="1" smtClean="0">
                <a:effectLst/>
                <a:latin typeface="Arial" pitchFamily="34" charset="0"/>
              </a:rPr>
              <a:t>cos</a:t>
            </a:r>
            <a:r>
              <a:rPr lang="en-GB" sz="2400" b="1" i="1" dirty="0" smtClean="0">
                <a:effectLst/>
                <a:latin typeface="Arial" pitchFamily="34" charset="0"/>
              </a:rPr>
              <a:t>(</a:t>
            </a:r>
            <a:r>
              <a:rPr lang="en-GB" sz="2400" b="1" i="1" dirty="0">
                <a:effectLst/>
                <a:latin typeface="Arial" pitchFamily="34" charset="0"/>
              </a:rPr>
              <a:t>p</a:t>
            </a:r>
            <a:r>
              <a:rPr lang="en-GB" sz="2400" b="1" i="1" dirty="0" smtClean="0">
                <a:effectLst/>
                <a:latin typeface="Arial" pitchFamily="34" charset="0"/>
              </a:rPr>
              <a:t>)</a:t>
            </a:r>
            <a:endParaRPr lang="en-GB" sz="2400" b="1" dirty="0">
              <a:effectLst/>
              <a:latin typeface="Arial" pitchFamily="34" charset="0"/>
            </a:endParaRPr>
          </a:p>
          <a:p>
            <a:pPr>
              <a:buFontTx/>
              <a:buNone/>
              <a:defRPr/>
            </a:pPr>
            <a:r>
              <a:rPr lang="en-GB" sz="1400" b="1" dirty="0">
                <a:solidFill>
                  <a:srgbClr val="7030A0"/>
                </a:solidFill>
                <a:effectLst/>
                <a:latin typeface="Arial" pitchFamily="34" charset="0"/>
              </a:rPr>
              <a:t>d=1 	</a:t>
            </a:r>
            <a:r>
              <a:rPr lang="en-GB" sz="1400" b="1" dirty="0" smtClean="0">
                <a:solidFill>
                  <a:srgbClr val="7030A0"/>
                </a:solidFill>
                <a:effectLst/>
                <a:latin typeface="Arial" pitchFamily="34" charset="0"/>
              </a:rPr>
              <a:t>Linear profile        d=2              Quadratic profile</a:t>
            </a:r>
            <a:endParaRPr lang="en-GB" sz="1800" dirty="0" smtClean="0">
              <a:effectLst/>
              <a:latin typeface="Arial" pitchFamily="34" charset="0"/>
            </a:endParaRPr>
          </a:p>
        </p:txBody>
      </p:sp>
      <p:pic>
        <p:nvPicPr>
          <p:cNvPr id="62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8130" r="8406" b="52408"/>
          <a:stretch>
            <a:fillRect/>
          </a:stretch>
        </p:blipFill>
        <p:spPr bwMode="auto">
          <a:xfrm rot="5400000">
            <a:off x="7615041" y="1940405"/>
            <a:ext cx="2323289" cy="48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13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47536" r="7924" b="8215"/>
          <a:stretch>
            <a:fillRect/>
          </a:stretch>
        </p:blipFill>
        <p:spPr bwMode="auto">
          <a:xfrm>
            <a:off x="5574209" y="1023004"/>
            <a:ext cx="2958231" cy="241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51741" r="42734" b="11643"/>
          <a:stretch/>
        </p:blipFill>
        <p:spPr bwMode="auto">
          <a:xfrm>
            <a:off x="6500059" y="3971538"/>
            <a:ext cx="2392421" cy="2065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59"/>
          <p:cNvSpPr>
            <a:spLocks noChangeArrowheads="1"/>
          </p:cNvSpPr>
          <p:nvPr/>
        </p:nvSpPr>
        <p:spPr bwMode="auto">
          <a:xfrm rot="16200000">
            <a:off x="4688260" y="2046694"/>
            <a:ext cx="1339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200" b="1" dirty="0">
                <a:effectLst/>
              </a:rPr>
              <a:t>X </a:t>
            </a:r>
            <a:r>
              <a:rPr lang="en-GB" sz="1200" b="1" dirty="0" smtClean="0">
                <a:effectLst/>
              </a:rPr>
              <a:t>– X0</a:t>
            </a:r>
            <a:endParaRPr lang="en-GB" sz="1200" b="1" dirty="0">
              <a:effectLst/>
            </a:endParaRPr>
          </a:p>
        </p:txBody>
      </p:sp>
      <p:cxnSp>
        <p:nvCxnSpPr>
          <p:cNvPr id="33" name="Straight Arrow Connector 2"/>
          <p:cNvCxnSpPr>
            <a:cxnSpLocks noChangeShapeType="1"/>
          </p:cNvCxnSpPr>
          <p:nvPr/>
        </p:nvCxnSpPr>
        <p:spPr bwMode="auto">
          <a:xfrm flipV="1">
            <a:off x="5508104" y="910516"/>
            <a:ext cx="0" cy="26304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4"/>
          <p:cNvCxnSpPr>
            <a:cxnSpLocks noChangeShapeType="1"/>
          </p:cNvCxnSpPr>
          <p:nvPr/>
        </p:nvCxnSpPr>
        <p:spPr bwMode="auto">
          <a:xfrm>
            <a:off x="5409244" y="3430796"/>
            <a:ext cx="3168352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2"/>
          <p:cNvCxnSpPr>
            <a:cxnSpLocks noChangeShapeType="1"/>
          </p:cNvCxnSpPr>
          <p:nvPr/>
        </p:nvCxnSpPr>
        <p:spPr bwMode="auto">
          <a:xfrm flipV="1">
            <a:off x="6444208" y="3881724"/>
            <a:ext cx="0" cy="229541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"/>
          <p:cNvCxnSpPr>
            <a:cxnSpLocks noChangeShapeType="1"/>
          </p:cNvCxnSpPr>
          <p:nvPr/>
        </p:nvCxnSpPr>
        <p:spPr bwMode="auto">
          <a:xfrm>
            <a:off x="6300192" y="6051092"/>
            <a:ext cx="2822508" cy="1491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297799"/>
              </p:ext>
            </p:extLst>
          </p:nvPr>
        </p:nvGraphicFramePr>
        <p:xfrm>
          <a:off x="7024141" y="3429000"/>
          <a:ext cx="284163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2" name="Equation" r:id="rId7" imgW="203040" imgH="164880" progId="Equation.3">
                  <p:embed/>
                </p:oleObj>
              </mc:Choice>
              <mc:Fallback>
                <p:oleObj name="Equation" r:id="rId7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141" y="3429000"/>
                        <a:ext cx="284163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Global Results From Local GK Codes</a:t>
            </a:r>
            <a:r>
              <a:rPr lang="en-GB" sz="2800" dirty="0"/>
              <a:t/>
            </a:r>
            <a:br>
              <a:rPr lang="en-GB" sz="2800" dirty="0"/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07504" y="3212976"/>
            <a:ext cx="5454850" cy="3250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1800" b="1" dirty="0" smtClean="0">
                <a:effectLst/>
                <a:latin typeface="Arial" pitchFamily="34" charset="0"/>
              </a:rPr>
              <a:t>Two Types of modes are recognized: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1800" dirty="0" smtClean="0">
                <a:effectLst/>
                <a:latin typeface="Arial" pitchFamily="34" charset="0"/>
              </a:rPr>
              <a:t>Quadratic ƞ</a:t>
            </a:r>
            <a:r>
              <a:rPr lang="en-GB" sz="1800" baseline="-25000" dirty="0" smtClean="0">
                <a:effectLst/>
                <a:latin typeface="Arial" pitchFamily="34" charset="0"/>
              </a:rPr>
              <a:t>i</a:t>
            </a:r>
            <a:r>
              <a:rPr lang="en-GB" sz="1800" dirty="0" smtClean="0">
                <a:effectLst/>
                <a:latin typeface="Arial" pitchFamily="34" charset="0"/>
              </a:rPr>
              <a:t> profile </a:t>
            </a:r>
            <a:r>
              <a:rPr lang="en-GB" sz="1800" dirty="0" smtClean="0">
                <a:effectLst/>
                <a:latin typeface="Arial" pitchFamily="34" charset="0"/>
                <a:sym typeface="Wingdings" pitchFamily="2" charset="2"/>
              </a:rPr>
              <a:t> </a:t>
            </a:r>
            <a:r>
              <a:rPr lang="en-GB" sz="1800" b="1" u="sng" dirty="0" smtClean="0">
                <a:solidFill>
                  <a:srgbClr val="0070C0"/>
                </a:solidFill>
                <a:effectLst/>
                <a:latin typeface="Arial" pitchFamily="34" charset="0"/>
              </a:rPr>
              <a:t>Isolated Modes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en-GB" sz="1800" u="sng" dirty="0"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en-GB" sz="1800" u="sng" dirty="0" smtClean="0"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en-GB" sz="1800" u="sng" dirty="0"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en-GB" sz="1800" u="sng" dirty="0" smtClean="0"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en-GB" sz="1800" u="sng" dirty="0" smtClean="0"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1800" b="1" u="sng" dirty="0" smtClean="0">
                <a:solidFill>
                  <a:srgbClr val="0070C0"/>
                </a:solidFill>
                <a:effectLst/>
                <a:latin typeface="Arial" pitchFamily="34" charset="0"/>
              </a:rPr>
              <a:t>Isolated </a:t>
            </a:r>
            <a:r>
              <a:rPr lang="en-GB" sz="1800" b="1" u="sng" dirty="0">
                <a:solidFill>
                  <a:srgbClr val="0070C0"/>
                </a:solidFill>
                <a:effectLst/>
                <a:latin typeface="Arial" pitchFamily="34" charset="0"/>
              </a:rPr>
              <a:t>Modes</a:t>
            </a:r>
            <a:r>
              <a:rPr lang="en-GB" sz="1800" dirty="0">
                <a:effectLst/>
                <a:latin typeface="Arial" pitchFamily="34" charset="0"/>
              </a:rPr>
              <a:t> </a:t>
            </a:r>
            <a:r>
              <a:rPr lang="en-GB" sz="1800" dirty="0" smtClean="0">
                <a:effectLst/>
                <a:latin typeface="Arial" pitchFamily="34" charset="0"/>
              </a:rPr>
              <a:t>usually peak </a:t>
            </a:r>
            <a:r>
              <a:rPr lang="en-GB" sz="1800" dirty="0">
                <a:effectLst/>
                <a:latin typeface="Arial" pitchFamily="34" charset="0"/>
              </a:rPr>
              <a:t>at outboard mid plane at </a:t>
            </a:r>
            <a:r>
              <a:rPr lang="en-GB" sz="1800" b="1" dirty="0" smtClean="0">
                <a:effectLst/>
                <a:latin typeface="Arial" pitchFamily="34" charset="0"/>
              </a:rPr>
              <a:t/>
            </a:r>
            <a:br>
              <a:rPr lang="en-GB" sz="1800" b="1" dirty="0" smtClean="0">
                <a:effectLst/>
                <a:latin typeface="Arial" pitchFamily="34" charset="0"/>
              </a:rPr>
            </a:br>
            <a:endParaRPr lang="en-GB" sz="1800" b="1" dirty="0" smtClean="0">
              <a:effectLst/>
              <a:latin typeface="Arial" pitchFamily="34" charset="0"/>
            </a:endParaRPr>
          </a:p>
        </p:txBody>
      </p:sp>
      <p:sp>
        <p:nvSpPr>
          <p:cNvPr id="64" name="Rectangle 59"/>
          <p:cNvSpPr>
            <a:spLocks noChangeArrowheads="1"/>
          </p:cNvSpPr>
          <p:nvPr/>
        </p:nvSpPr>
        <p:spPr bwMode="auto">
          <a:xfrm>
            <a:off x="7164288" y="6033095"/>
            <a:ext cx="1339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200" b="1" dirty="0" smtClean="0">
                <a:effectLst/>
              </a:rPr>
              <a:t>(R – R</a:t>
            </a:r>
            <a:r>
              <a:rPr lang="en-GB" sz="1200" b="1" baseline="-25000" dirty="0" smtClean="0">
                <a:effectLst/>
              </a:rPr>
              <a:t>0</a:t>
            </a:r>
            <a:r>
              <a:rPr lang="en-GB" sz="1200" b="1" dirty="0" smtClean="0">
                <a:effectLst/>
              </a:rPr>
              <a:t>)/</a:t>
            </a:r>
            <a:r>
              <a:rPr lang="el-GR" sz="1200" b="1" dirty="0" smtClean="0">
                <a:effectLst/>
              </a:rPr>
              <a:t>ρ</a:t>
            </a:r>
            <a:r>
              <a:rPr lang="en-GB" sz="1200" b="1" baseline="-25000" dirty="0" smtClean="0">
                <a:effectLst/>
              </a:rPr>
              <a:t>i</a:t>
            </a:r>
            <a:endParaRPr lang="en-GB" sz="1200" b="1" baseline="-25000" dirty="0">
              <a:effectLst/>
            </a:endParaRPr>
          </a:p>
        </p:txBody>
      </p:sp>
      <p:sp>
        <p:nvSpPr>
          <p:cNvPr id="65" name="Rectangle 59"/>
          <p:cNvSpPr>
            <a:spLocks noChangeArrowheads="1"/>
          </p:cNvSpPr>
          <p:nvPr/>
        </p:nvSpPr>
        <p:spPr bwMode="auto">
          <a:xfrm rot="16200000">
            <a:off x="5741012" y="4786172"/>
            <a:ext cx="111835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sz="1200" b="1" dirty="0" smtClean="0">
                <a:effectLst/>
              </a:rPr>
              <a:t>(Z)/</a:t>
            </a:r>
            <a:r>
              <a:rPr lang="el-GR" sz="1200" b="1" dirty="0" smtClean="0">
                <a:effectLst/>
              </a:rPr>
              <a:t>ρ</a:t>
            </a:r>
            <a:r>
              <a:rPr lang="en-GB" sz="1200" b="1" baseline="-25000" dirty="0" smtClean="0">
                <a:effectLst/>
              </a:rPr>
              <a:t>i</a:t>
            </a:r>
            <a:endParaRPr lang="en-GB" sz="1200" b="1" baseline="-25000" dirty="0">
              <a:effectLst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36756"/>
              </p:ext>
            </p:extLst>
          </p:nvPr>
        </p:nvGraphicFramePr>
        <p:xfrm>
          <a:off x="6746875" y="908720"/>
          <a:ext cx="9604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3" name="Equation" r:id="rId9" imgW="634680" imgH="228600" progId="Equation.3">
                  <p:embed/>
                </p:oleObj>
              </mc:Choice>
              <mc:Fallback>
                <p:oleObj name="Equation" r:id="rId9" imgW="6346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908720"/>
                        <a:ext cx="9604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9" y="3933056"/>
            <a:ext cx="4623504" cy="6870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7" name="Picture 7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02857"/>
            <a:ext cx="4614863" cy="714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0" name="Straight Connector 69"/>
          <p:cNvCxnSpPr/>
          <p:nvPr/>
        </p:nvCxnSpPr>
        <p:spPr bwMode="auto">
          <a:xfrm>
            <a:off x="4311328" y="5339349"/>
            <a:ext cx="338137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2"/>
          <p:cNvCxnSpPr>
            <a:cxnSpLocks noChangeShapeType="1"/>
          </p:cNvCxnSpPr>
          <p:nvPr/>
        </p:nvCxnSpPr>
        <p:spPr bwMode="auto">
          <a:xfrm>
            <a:off x="4355976" y="4620083"/>
            <a:ext cx="84534" cy="456205"/>
          </a:xfrm>
          <a:prstGeom prst="straightConnector1">
            <a:avLst/>
          </a:prstGeom>
          <a:noFill/>
          <a:ln w="0" algn="ctr">
            <a:solidFill>
              <a:srgbClr val="000000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172" name="Object 7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717920"/>
              </p:ext>
            </p:extLst>
          </p:nvPr>
        </p:nvGraphicFramePr>
        <p:xfrm>
          <a:off x="6409812" y="1247220"/>
          <a:ext cx="17303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4" name="Equation" r:id="rId13" imgW="1257120" imgH="228600" progId="Equation.3">
                  <p:embed/>
                </p:oleObj>
              </mc:Choice>
              <mc:Fallback>
                <p:oleObj name="Equation" r:id="rId13" imgW="12571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812" y="1247220"/>
                        <a:ext cx="17303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75" name="Straight Arrow Connector 7174"/>
          <p:cNvCxnSpPr/>
          <p:nvPr/>
        </p:nvCxnSpPr>
        <p:spPr bwMode="auto">
          <a:xfrm>
            <a:off x="6848035" y="4923373"/>
            <a:ext cx="1900429" cy="17795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7812360" y="4005064"/>
            <a:ext cx="0" cy="1833726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 flipV="1">
            <a:off x="7820945" y="4725144"/>
            <a:ext cx="423463" cy="207126"/>
          </a:xfrm>
          <a:prstGeom prst="straightConnector1">
            <a:avLst/>
          </a:prstGeom>
          <a:ln>
            <a:headEnd type="none" w="med" len="med"/>
            <a:tailEnd type="arrow" w="sm" len="sm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 bwMode="auto">
          <a:xfrm flipH="1" flipV="1">
            <a:off x="8107407" y="4509120"/>
            <a:ext cx="137001" cy="218976"/>
          </a:xfrm>
          <a:prstGeom prst="straightConnector1">
            <a:avLst/>
          </a:prstGeom>
          <a:ln>
            <a:headEnd type="none" w="med" len="med"/>
            <a:tailEnd type="arrow" w="sm" len="sm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91" name="Object 71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63466"/>
              </p:ext>
            </p:extLst>
          </p:nvPr>
        </p:nvGraphicFramePr>
        <p:xfrm>
          <a:off x="8028384" y="4342370"/>
          <a:ext cx="225344" cy="23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" name="Equation" r:id="rId15" imgW="190440" imgH="203040" progId="Equation.3">
                  <p:embed/>
                </p:oleObj>
              </mc:Choice>
              <mc:Fallback>
                <p:oleObj name="Equation" r:id="rId15" imgW="190440" imgH="2030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4342370"/>
                        <a:ext cx="225344" cy="238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TextBox 7194"/>
          <p:cNvSpPr txBox="1"/>
          <p:nvPr/>
        </p:nvSpPr>
        <p:spPr>
          <a:xfrm rot="20110205">
            <a:off x="7862805" y="4626521"/>
            <a:ext cx="270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i="1" dirty="0">
                <a:solidFill>
                  <a:srgbClr val="FFFF00"/>
                </a:solidFill>
                <a:effectLst/>
                <a:latin typeface="+mn-lt"/>
                <a:cs typeface="+mj-cs"/>
              </a:rPr>
              <a:t>X</a:t>
            </a:r>
          </a:p>
        </p:txBody>
      </p:sp>
      <p:sp>
        <p:nvSpPr>
          <p:cNvPr id="114" name="TextBox 62"/>
          <p:cNvSpPr txBox="1">
            <a:spLocks noChangeArrowheads="1"/>
          </p:cNvSpPr>
          <p:nvPr/>
        </p:nvSpPr>
        <p:spPr bwMode="auto">
          <a:xfrm>
            <a:off x="188912" y="1165225"/>
            <a:ext cx="5031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sz="1800" b="1" u="sng" dirty="0" smtClean="0">
                <a:solidFill>
                  <a:srgbClr val="000000"/>
                </a:solidFill>
                <a:effectLst/>
              </a:rPr>
              <a:t>Results:</a:t>
            </a:r>
            <a:endParaRPr lang="en-GB" sz="1800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19359" y="1484784"/>
            <a:ext cx="5454850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1800" dirty="0" smtClean="0">
                <a:effectLst/>
                <a:latin typeface="Arial" pitchFamily="34" charset="0"/>
              </a:rPr>
              <a:t>S-alpha equilibrium model: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1800" dirty="0" smtClean="0">
                <a:effectLst/>
                <a:latin typeface="Arial" pitchFamily="34" charset="0"/>
              </a:rPr>
              <a:t>Circular magnetic flux surfaces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1800" dirty="0" smtClean="0">
                <a:effectLst/>
                <a:latin typeface="Arial" pitchFamily="34" charset="0"/>
              </a:rPr>
              <a:t>Large aspect ratio (r/R </a:t>
            </a:r>
            <a:r>
              <a:rPr lang="en-GB" sz="1800" dirty="0" smtClean="0">
                <a:effectLst/>
                <a:latin typeface="Arial" pitchFamily="34" charset="0"/>
                <a:sym typeface="Wingdings" pitchFamily="2" charset="2"/>
              </a:rPr>
              <a:t> 0)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1800" dirty="0" smtClean="0">
                <a:effectLst/>
                <a:latin typeface="Arial" pitchFamily="34" charset="0"/>
                <a:sym typeface="Wingdings" pitchFamily="2" charset="2"/>
              </a:rPr>
              <a:t>Only linear electrostatic ITG modes </a:t>
            </a:r>
            <a:br>
              <a:rPr lang="en-GB" sz="1800" dirty="0" smtClean="0">
                <a:effectLst/>
                <a:latin typeface="Arial" pitchFamily="34" charset="0"/>
                <a:sym typeface="Wingdings" pitchFamily="2" charset="2"/>
              </a:rPr>
            </a:br>
            <a:r>
              <a:rPr lang="en-GB" sz="1800" dirty="0" smtClean="0">
                <a:effectLst/>
                <a:latin typeface="Arial" pitchFamily="34" charset="0"/>
                <a:sym typeface="Wingdings" pitchFamily="2" charset="2"/>
              </a:rPr>
              <a:t>has been studied</a:t>
            </a:r>
            <a:r>
              <a:rPr lang="en-GB" sz="1800" u="sng" dirty="0" smtClean="0">
                <a:effectLst/>
                <a:latin typeface="Arial" pitchFamily="34" charset="0"/>
                <a:sym typeface="Wingdings" pitchFamily="2" charset="2"/>
              </a:rPr>
              <a:t> </a:t>
            </a:r>
          </a:p>
        </p:txBody>
      </p:sp>
      <p:pic>
        <p:nvPicPr>
          <p:cNvPr id="116" name="Picture 7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0" r="84769" b="14685"/>
          <a:stretch/>
        </p:blipFill>
        <p:spPr bwMode="auto">
          <a:xfrm>
            <a:off x="5358185" y="5085184"/>
            <a:ext cx="702910" cy="3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117" name="Right Arrow 116"/>
          <p:cNvSpPr/>
          <p:nvPr/>
        </p:nvSpPr>
        <p:spPr bwMode="auto">
          <a:xfrm>
            <a:off x="5047475" y="5295030"/>
            <a:ext cx="1378199" cy="30530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graphicFrame>
        <p:nvGraphicFramePr>
          <p:cNvPr id="7196" name="Object 71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980302"/>
              </p:ext>
            </p:extLst>
          </p:nvPr>
        </p:nvGraphicFramePr>
        <p:xfrm>
          <a:off x="2267744" y="5838790"/>
          <a:ext cx="482660" cy="27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" name="Equation" r:id="rId17" imgW="355320" imgH="177480" progId="Equation.3">
                  <p:embed/>
                </p:oleObj>
              </mc:Choice>
              <mc:Fallback>
                <p:oleObj name="Equation" r:id="rId17" imgW="35532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838790"/>
                        <a:ext cx="482660" cy="279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154981" y="4129134"/>
            <a:ext cx="11452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400" b="1" dirty="0">
                <a:effectLst/>
                <a:latin typeface="+mn-lt"/>
                <a:cs typeface="+mj-cs"/>
              </a:rPr>
              <a:t>S</a:t>
            </a:r>
            <a:r>
              <a:rPr lang="en-GB" sz="1400" b="1" dirty="0" smtClean="0">
                <a:effectLst/>
                <a:latin typeface="+mn-lt"/>
                <a:cs typeface="+mj-cs"/>
              </a:rPr>
              <a:t>imulation </a:t>
            </a:r>
            <a:r>
              <a:rPr lang="en-GB" sz="1400" b="1" dirty="0" smtClean="0">
                <a:effectLst/>
                <a:latin typeface="+mn-lt"/>
                <a:cs typeface="+mj-cs"/>
              </a:rPr>
              <a:t>domain</a:t>
            </a:r>
            <a:endParaRPr lang="en-GB" sz="1400" b="1" dirty="0">
              <a:effectLst/>
              <a:latin typeface="+mn-lt"/>
              <a:cs typeface="+mj-cs"/>
            </a:endParaRPr>
          </a:p>
        </p:txBody>
      </p:sp>
      <p:cxnSp>
        <p:nvCxnSpPr>
          <p:cNvPr id="35" name="Straight Arrow Connector 2"/>
          <p:cNvCxnSpPr>
            <a:cxnSpLocks noChangeShapeType="1"/>
          </p:cNvCxnSpPr>
          <p:nvPr/>
        </p:nvCxnSpPr>
        <p:spPr bwMode="auto">
          <a:xfrm>
            <a:off x="6119812" y="4372502"/>
            <a:ext cx="933512" cy="496658"/>
          </a:xfrm>
          <a:prstGeom prst="straightConnector1">
            <a:avLst/>
          </a:prstGeom>
          <a:noFill/>
          <a:ln w="0" algn="ctr">
            <a:solidFill>
              <a:srgbClr val="000000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6844319" y="4926300"/>
            <a:ext cx="487664" cy="5970"/>
          </a:xfrm>
          <a:prstGeom prst="straightConnector1">
            <a:avLst/>
          </a:prstGeom>
          <a:ln>
            <a:solidFill>
              <a:srgbClr val="000000"/>
            </a:solidFill>
            <a:headEnd type="stealth" w="med" len="med"/>
            <a:tailEnd type="stealth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32240" y="3717032"/>
            <a:ext cx="19603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GB" sz="1400" b="1" dirty="0" err="1">
                <a:effectLst/>
                <a:latin typeface="+mn-lt"/>
                <a:cs typeface="+mj-cs"/>
              </a:rPr>
              <a:t>P</a:t>
            </a:r>
            <a:r>
              <a:rPr lang="en-GB" sz="1400" b="1" dirty="0" err="1" smtClean="0">
                <a:effectLst/>
                <a:latin typeface="+mn-lt"/>
                <a:cs typeface="+mj-cs"/>
              </a:rPr>
              <a:t>oloidal</a:t>
            </a:r>
            <a:r>
              <a:rPr lang="en-GB" sz="1400" b="1" dirty="0" smtClean="0">
                <a:effectLst/>
                <a:latin typeface="+mn-lt"/>
                <a:cs typeface="+mj-cs"/>
              </a:rPr>
              <a:t> </a:t>
            </a:r>
            <a:r>
              <a:rPr lang="en-GB" sz="1400" b="1" dirty="0">
                <a:effectLst/>
                <a:latin typeface="+mn-lt"/>
                <a:cs typeface="+mj-cs"/>
              </a:rPr>
              <a:t>C</a:t>
            </a:r>
            <a:r>
              <a:rPr lang="en-GB" sz="1400" b="1" dirty="0" smtClean="0">
                <a:effectLst/>
                <a:latin typeface="+mn-lt"/>
                <a:cs typeface="+mj-cs"/>
              </a:rPr>
              <a:t>ross </a:t>
            </a:r>
            <a:r>
              <a:rPr lang="en-GB" sz="1400" b="1" dirty="0">
                <a:effectLst/>
                <a:latin typeface="+mn-lt"/>
                <a:cs typeface="+mj-cs"/>
              </a:rPr>
              <a:t>S</a:t>
            </a:r>
            <a:r>
              <a:rPr lang="en-GB" sz="1400" b="1" dirty="0" smtClean="0">
                <a:effectLst/>
                <a:latin typeface="+mn-lt"/>
                <a:cs typeface="+mj-cs"/>
              </a:rPr>
              <a:t>ection </a:t>
            </a:r>
            <a:endParaRPr lang="en-GB" sz="1400" b="1" dirty="0">
              <a:effectLst/>
              <a:latin typeface="+mn-lt"/>
              <a:cs typeface="+mj-cs"/>
            </a:endParaRPr>
          </a:p>
        </p:txBody>
      </p:sp>
      <p:pic>
        <p:nvPicPr>
          <p:cNvPr id="43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3" t="52416" r="45216" b="8633"/>
          <a:stretch/>
        </p:blipFill>
        <p:spPr bwMode="auto">
          <a:xfrm>
            <a:off x="6500059" y="3978709"/>
            <a:ext cx="2392421" cy="2061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Picture 7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0" r="84769" b="14685"/>
          <a:stretch/>
        </p:blipFill>
        <p:spPr bwMode="auto">
          <a:xfrm>
            <a:off x="5358185" y="5085184"/>
            <a:ext cx="702910" cy="3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20" name="TextBox 62"/>
          <p:cNvSpPr txBox="1">
            <a:spLocks noChangeArrowheads="1"/>
          </p:cNvSpPr>
          <p:nvPr/>
        </p:nvSpPr>
        <p:spPr bwMode="auto">
          <a:xfrm>
            <a:off x="188912" y="1165225"/>
            <a:ext cx="5031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sz="1800" b="1" u="sng" dirty="0" smtClean="0">
                <a:solidFill>
                  <a:srgbClr val="000000"/>
                </a:solidFill>
                <a:effectLst/>
              </a:rPr>
              <a:t>Results:</a:t>
            </a:r>
            <a:endParaRPr lang="en-GB" sz="1800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359" y="1484784"/>
            <a:ext cx="5454850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1800" dirty="0" smtClean="0">
                <a:effectLst/>
                <a:latin typeface="Arial" pitchFamily="34" charset="0"/>
              </a:rPr>
              <a:t>S-alpha equilibrium model: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1800" dirty="0" smtClean="0">
                <a:effectLst/>
                <a:latin typeface="Arial" pitchFamily="34" charset="0"/>
              </a:rPr>
              <a:t>Circular magnetic flux surfaces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1800" dirty="0" smtClean="0">
                <a:effectLst/>
                <a:latin typeface="Arial" pitchFamily="34" charset="0"/>
              </a:rPr>
              <a:t>Large aspect ratio (r/R </a:t>
            </a:r>
            <a:r>
              <a:rPr lang="en-GB" sz="1800" dirty="0" smtClean="0">
                <a:effectLst/>
                <a:latin typeface="Arial" pitchFamily="34" charset="0"/>
                <a:sym typeface="Wingdings" pitchFamily="2" charset="2"/>
              </a:rPr>
              <a:t> 0)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1800" dirty="0" smtClean="0">
                <a:effectLst/>
                <a:latin typeface="Arial" pitchFamily="34" charset="0"/>
                <a:sym typeface="Wingdings" pitchFamily="2" charset="2"/>
              </a:rPr>
              <a:t>Only linear electrostatic ITG modes </a:t>
            </a:r>
            <a:br>
              <a:rPr lang="en-GB" sz="1800" dirty="0" smtClean="0">
                <a:effectLst/>
                <a:latin typeface="Arial" pitchFamily="34" charset="0"/>
                <a:sym typeface="Wingdings" pitchFamily="2" charset="2"/>
              </a:rPr>
            </a:br>
            <a:r>
              <a:rPr lang="en-GB" sz="1800" dirty="0" smtClean="0">
                <a:effectLst/>
                <a:latin typeface="Arial" pitchFamily="34" charset="0"/>
                <a:sym typeface="Wingdings" pitchFamily="2" charset="2"/>
              </a:rPr>
              <a:t>has been studied</a:t>
            </a:r>
            <a:r>
              <a:rPr lang="en-GB" sz="1800" u="sng" dirty="0" smtClean="0">
                <a:effectLst/>
                <a:latin typeface="Arial" pitchFamily="34" charset="0"/>
                <a:sym typeface="Wingdings" pitchFamily="2" charset="2"/>
              </a:rPr>
              <a:t> </a:t>
            </a:r>
          </a:p>
        </p:txBody>
      </p:sp>
      <p:cxnSp>
        <p:nvCxnSpPr>
          <p:cNvPr id="40" name="Straight Arrow Connector 2"/>
          <p:cNvCxnSpPr>
            <a:cxnSpLocks noChangeShapeType="1"/>
          </p:cNvCxnSpPr>
          <p:nvPr/>
        </p:nvCxnSpPr>
        <p:spPr bwMode="auto">
          <a:xfrm flipV="1">
            <a:off x="6444208" y="3881724"/>
            <a:ext cx="0" cy="229541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"/>
          <p:cNvCxnSpPr>
            <a:cxnSpLocks noChangeShapeType="1"/>
          </p:cNvCxnSpPr>
          <p:nvPr/>
        </p:nvCxnSpPr>
        <p:spPr bwMode="auto">
          <a:xfrm>
            <a:off x="6300192" y="6051092"/>
            <a:ext cx="2720739" cy="1491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Global Results From Local GK Codes</a:t>
            </a:r>
            <a:r>
              <a:rPr lang="en-GB" sz="2800" dirty="0"/>
              <a:t/>
            </a:r>
            <a:br>
              <a:rPr lang="en-GB" sz="2800" dirty="0"/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07504" y="3212976"/>
            <a:ext cx="5388794" cy="3250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GB" sz="1800" b="1" dirty="0" smtClean="0">
                <a:effectLst/>
                <a:latin typeface="Arial" pitchFamily="34" charset="0"/>
              </a:rPr>
              <a:t>Two Types of modes are recognized: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1800" dirty="0" smtClean="0">
                <a:effectLst/>
                <a:latin typeface="Arial" pitchFamily="34" charset="0"/>
              </a:rPr>
              <a:t>Linear ƞ</a:t>
            </a:r>
            <a:r>
              <a:rPr lang="en-GB" sz="1800" baseline="-25000" dirty="0" smtClean="0">
                <a:effectLst/>
                <a:latin typeface="Arial" pitchFamily="34" charset="0"/>
              </a:rPr>
              <a:t>i</a:t>
            </a:r>
            <a:r>
              <a:rPr lang="en-GB" sz="1800" dirty="0" smtClean="0">
                <a:effectLst/>
                <a:latin typeface="Arial" pitchFamily="34" charset="0"/>
              </a:rPr>
              <a:t> profile </a:t>
            </a:r>
            <a:r>
              <a:rPr lang="en-GB" sz="1800" dirty="0" smtClean="0">
                <a:effectLst/>
                <a:latin typeface="Arial" pitchFamily="34" charset="0"/>
                <a:sym typeface="Wingdings" pitchFamily="2" charset="2"/>
              </a:rPr>
              <a:t> </a:t>
            </a:r>
            <a:r>
              <a:rPr lang="en-GB" sz="1800" b="1" u="sng" dirty="0" smtClean="0">
                <a:solidFill>
                  <a:srgbClr val="0070C0"/>
                </a:solidFill>
                <a:effectLst/>
                <a:latin typeface="Arial" pitchFamily="34" charset="0"/>
              </a:rPr>
              <a:t>General Modes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en-GB" sz="1800" u="sng" dirty="0"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en-GB" sz="1800" u="sng" dirty="0" smtClean="0"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en-GB" sz="1800" u="sng" dirty="0"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en-GB" sz="1800" u="sng" dirty="0" smtClean="0"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en-GB" sz="1800" u="sng" dirty="0"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1800" b="1" u="sng" dirty="0" smtClean="0">
                <a:solidFill>
                  <a:srgbClr val="0070C0"/>
                </a:solidFill>
                <a:effectLst/>
                <a:latin typeface="Arial" pitchFamily="34" charset="0"/>
              </a:rPr>
              <a:t>General </a:t>
            </a:r>
            <a:r>
              <a:rPr lang="en-GB" sz="1800" b="1" u="sng" dirty="0">
                <a:solidFill>
                  <a:srgbClr val="0070C0"/>
                </a:solidFill>
                <a:effectLst/>
                <a:latin typeface="Arial" pitchFamily="34" charset="0"/>
              </a:rPr>
              <a:t>Modes</a:t>
            </a:r>
            <a:r>
              <a:rPr lang="en-GB" sz="1800" dirty="0">
                <a:effectLst/>
                <a:latin typeface="Arial" pitchFamily="34" charset="0"/>
              </a:rPr>
              <a:t> </a:t>
            </a:r>
            <a:r>
              <a:rPr lang="en-GB" sz="1800" dirty="0" smtClean="0">
                <a:effectLst/>
                <a:latin typeface="Arial" pitchFamily="34" charset="0"/>
              </a:rPr>
              <a:t>peak elsewhere (       ) </a:t>
            </a:r>
            <a:br>
              <a:rPr lang="en-GB" sz="1800" dirty="0" smtClean="0">
                <a:effectLst/>
                <a:latin typeface="Arial" pitchFamily="34" charset="0"/>
              </a:rPr>
            </a:br>
            <a:r>
              <a:rPr lang="en-GB" sz="1800" dirty="0" smtClean="0">
                <a:effectLst/>
                <a:latin typeface="Arial" pitchFamily="34" charset="0"/>
              </a:rPr>
              <a:t>For the model considered here </a:t>
            </a:r>
            <a:r>
              <a:rPr lang="en-GB" sz="1800" dirty="0" smtClean="0">
                <a:effectLst/>
                <a:latin typeface="Arial" pitchFamily="34" charset="0"/>
              </a:rPr>
              <a:t>	   </a:t>
            </a:r>
            <a:r>
              <a:rPr lang="en-GB" sz="1800" b="1" dirty="0" smtClean="0">
                <a:effectLst/>
                <a:latin typeface="Arial" pitchFamily="34" charset="0"/>
              </a:rPr>
              <a:t/>
            </a:r>
            <a:br>
              <a:rPr lang="en-GB" sz="1800" b="1" dirty="0" smtClean="0">
                <a:effectLst/>
                <a:latin typeface="Arial" pitchFamily="34" charset="0"/>
              </a:rPr>
            </a:br>
            <a:endParaRPr lang="en-GB" sz="1800" b="1" dirty="0" smtClean="0">
              <a:effectLst/>
              <a:latin typeface="Arial" pitchFamily="34" charset="0"/>
            </a:endParaRPr>
          </a:p>
        </p:txBody>
      </p:sp>
      <p:sp>
        <p:nvSpPr>
          <p:cNvPr id="64" name="Rectangle 59"/>
          <p:cNvSpPr>
            <a:spLocks noChangeArrowheads="1"/>
          </p:cNvSpPr>
          <p:nvPr/>
        </p:nvSpPr>
        <p:spPr bwMode="auto">
          <a:xfrm>
            <a:off x="7164288" y="6033095"/>
            <a:ext cx="1339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200" b="1" dirty="0" smtClean="0">
                <a:effectLst/>
              </a:rPr>
              <a:t>(R – R</a:t>
            </a:r>
            <a:r>
              <a:rPr lang="en-GB" sz="1200" b="1" baseline="-25000" dirty="0" smtClean="0">
                <a:effectLst/>
              </a:rPr>
              <a:t>0</a:t>
            </a:r>
            <a:r>
              <a:rPr lang="en-GB" sz="1200" b="1" dirty="0" smtClean="0">
                <a:effectLst/>
              </a:rPr>
              <a:t>)/</a:t>
            </a:r>
            <a:r>
              <a:rPr lang="el-GR" sz="1200" b="1" dirty="0" smtClean="0">
                <a:effectLst/>
              </a:rPr>
              <a:t>ρ</a:t>
            </a:r>
            <a:r>
              <a:rPr lang="en-GB" sz="1200" b="1" baseline="-25000" dirty="0" smtClean="0">
                <a:effectLst/>
              </a:rPr>
              <a:t>i</a:t>
            </a:r>
            <a:endParaRPr lang="en-GB" sz="1200" b="1" baseline="-25000" dirty="0">
              <a:effectLst/>
            </a:endParaRPr>
          </a:p>
        </p:txBody>
      </p:sp>
      <p:sp>
        <p:nvSpPr>
          <p:cNvPr id="65" name="Rectangle 59"/>
          <p:cNvSpPr>
            <a:spLocks noChangeArrowheads="1"/>
          </p:cNvSpPr>
          <p:nvPr/>
        </p:nvSpPr>
        <p:spPr bwMode="auto">
          <a:xfrm rot="16200000">
            <a:off x="5741012" y="4786172"/>
            <a:ext cx="111835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sz="1200" b="1" dirty="0" smtClean="0">
                <a:effectLst/>
              </a:rPr>
              <a:t>(Z)/</a:t>
            </a:r>
            <a:r>
              <a:rPr lang="el-GR" sz="1200" b="1" dirty="0" smtClean="0">
                <a:effectLst/>
              </a:rPr>
              <a:t>ρ</a:t>
            </a:r>
            <a:r>
              <a:rPr lang="en-GB" sz="1200" b="1" baseline="-25000" dirty="0" smtClean="0">
                <a:effectLst/>
              </a:rPr>
              <a:t>i</a:t>
            </a:r>
            <a:endParaRPr lang="en-GB" sz="1200" b="1" baseline="-25000" dirty="0">
              <a:effectLst/>
            </a:endParaRPr>
          </a:p>
        </p:txBody>
      </p:sp>
      <p:pic>
        <p:nvPicPr>
          <p:cNvPr id="67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02857"/>
            <a:ext cx="4614863" cy="714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0" name="Straight Connector 69"/>
          <p:cNvCxnSpPr/>
          <p:nvPr/>
        </p:nvCxnSpPr>
        <p:spPr bwMode="auto">
          <a:xfrm>
            <a:off x="4311328" y="5339349"/>
            <a:ext cx="338137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2"/>
          <p:cNvCxnSpPr>
            <a:cxnSpLocks noChangeShapeType="1"/>
          </p:cNvCxnSpPr>
          <p:nvPr/>
        </p:nvCxnSpPr>
        <p:spPr bwMode="auto">
          <a:xfrm>
            <a:off x="4355976" y="4620083"/>
            <a:ext cx="84534" cy="456205"/>
          </a:xfrm>
          <a:prstGeom prst="straightConnector1">
            <a:avLst/>
          </a:prstGeom>
          <a:noFill/>
          <a:ln w="0" algn="ctr">
            <a:solidFill>
              <a:srgbClr val="000000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Right Arrow 79"/>
          <p:cNvSpPr/>
          <p:nvPr/>
        </p:nvSpPr>
        <p:spPr bwMode="auto">
          <a:xfrm>
            <a:off x="5047475" y="5295030"/>
            <a:ext cx="1378199" cy="30530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cxnSp>
        <p:nvCxnSpPr>
          <p:cNvPr id="7175" name="Straight Arrow Connector 7174"/>
          <p:cNvCxnSpPr/>
          <p:nvPr/>
        </p:nvCxnSpPr>
        <p:spPr bwMode="auto">
          <a:xfrm>
            <a:off x="6848035" y="4923373"/>
            <a:ext cx="1900429" cy="17795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7812360" y="4005064"/>
            <a:ext cx="0" cy="1833726"/>
          </a:xfrm>
          <a:prstGeom prst="straightConnector1">
            <a:avLst/>
          </a:prstGeom>
          <a:noFill/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 flipV="1">
            <a:off x="7820945" y="4725144"/>
            <a:ext cx="423463" cy="207126"/>
          </a:xfrm>
          <a:prstGeom prst="straightConnector1">
            <a:avLst/>
          </a:prstGeom>
          <a:ln>
            <a:headEnd type="none" w="med" len="med"/>
            <a:tailEnd type="arrow" w="sm" len="sm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 bwMode="auto">
          <a:xfrm flipH="1" flipV="1">
            <a:off x="8107407" y="4509120"/>
            <a:ext cx="137001" cy="218976"/>
          </a:xfrm>
          <a:prstGeom prst="straightConnector1">
            <a:avLst/>
          </a:prstGeom>
          <a:ln>
            <a:headEnd type="none" w="med" len="med"/>
            <a:tailEnd type="arrow" w="sm" len="sm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91" name="Object 71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218615"/>
              </p:ext>
            </p:extLst>
          </p:nvPr>
        </p:nvGraphicFramePr>
        <p:xfrm>
          <a:off x="8028384" y="4342370"/>
          <a:ext cx="225344" cy="23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" name="Equation" r:id="rId6" imgW="190440" imgH="203040" progId="Equation.3">
                  <p:embed/>
                </p:oleObj>
              </mc:Choice>
              <mc:Fallback>
                <p:oleObj name="Equation" r:id="rId6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4342370"/>
                        <a:ext cx="225344" cy="238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TextBox 7194"/>
          <p:cNvSpPr txBox="1"/>
          <p:nvPr/>
        </p:nvSpPr>
        <p:spPr>
          <a:xfrm rot="20110205">
            <a:off x="7862805" y="4626521"/>
            <a:ext cx="270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i="1" dirty="0">
                <a:solidFill>
                  <a:srgbClr val="FFFF00"/>
                </a:solidFill>
                <a:effectLst/>
                <a:latin typeface="+mn-lt"/>
                <a:cs typeface="+mj-cs"/>
              </a:rPr>
              <a:t>X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732240" y="3717032"/>
            <a:ext cx="19603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GB" sz="1400" b="1" dirty="0" err="1">
                <a:effectLst/>
                <a:latin typeface="+mn-lt"/>
                <a:cs typeface="+mj-cs"/>
              </a:rPr>
              <a:t>P</a:t>
            </a:r>
            <a:r>
              <a:rPr lang="en-GB" sz="1400" b="1" dirty="0" err="1" smtClean="0">
                <a:effectLst/>
                <a:latin typeface="+mn-lt"/>
                <a:cs typeface="+mj-cs"/>
              </a:rPr>
              <a:t>oloidal</a:t>
            </a:r>
            <a:r>
              <a:rPr lang="en-GB" sz="1400" b="1" dirty="0" smtClean="0">
                <a:effectLst/>
                <a:latin typeface="+mn-lt"/>
                <a:cs typeface="+mj-cs"/>
              </a:rPr>
              <a:t> </a:t>
            </a:r>
            <a:r>
              <a:rPr lang="en-GB" sz="1400" b="1" dirty="0">
                <a:effectLst/>
                <a:latin typeface="+mn-lt"/>
                <a:cs typeface="+mj-cs"/>
              </a:rPr>
              <a:t>C</a:t>
            </a:r>
            <a:r>
              <a:rPr lang="en-GB" sz="1400" b="1" dirty="0" smtClean="0">
                <a:effectLst/>
                <a:latin typeface="+mn-lt"/>
                <a:cs typeface="+mj-cs"/>
              </a:rPr>
              <a:t>ross </a:t>
            </a:r>
            <a:r>
              <a:rPr lang="en-GB" sz="1400" b="1" dirty="0">
                <a:effectLst/>
                <a:latin typeface="+mn-lt"/>
                <a:cs typeface="+mj-cs"/>
              </a:rPr>
              <a:t>S</a:t>
            </a:r>
            <a:r>
              <a:rPr lang="en-GB" sz="1400" b="1" dirty="0" smtClean="0">
                <a:effectLst/>
                <a:latin typeface="+mn-lt"/>
                <a:cs typeface="+mj-cs"/>
              </a:rPr>
              <a:t>ection </a:t>
            </a:r>
            <a:endParaRPr lang="en-GB" sz="1400" b="1" dirty="0">
              <a:effectLst/>
              <a:latin typeface="+mn-lt"/>
              <a:cs typeface="+mj-cs"/>
            </a:endParaRPr>
          </a:p>
        </p:txBody>
      </p:sp>
      <p:pic>
        <p:nvPicPr>
          <p:cNvPr id="35" name="Picture 213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47536" r="7924" b="8215"/>
          <a:stretch>
            <a:fillRect/>
          </a:stretch>
        </p:blipFill>
        <p:spPr bwMode="auto">
          <a:xfrm>
            <a:off x="5566523" y="1023006"/>
            <a:ext cx="2965917" cy="24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t="50323" r="9473" b="11372"/>
          <a:stretch>
            <a:fillRect/>
          </a:stretch>
        </p:blipFill>
        <p:spPr bwMode="auto">
          <a:xfrm>
            <a:off x="5866894" y="1165226"/>
            <a:ext cx="2654529" cy="208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59"/>
          <p:cNvSpPr>
            <a:spLocks noChangeArrowheads="1"/>
          </p:cNvSpPr>
          <p:nvPr/>
        </p:nvSpPr>
        <p:spPr bwMode="auto">
          <a:xfrm rot="16200000">
            <a:off x="4688260" y="2046694"/>
            <a:ext cx="1339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GB" sz="1200" b="1" dirty="0">
                <a:effectLst/>
              </a:rPr>
              <a:t>X </a:t>
            </a:r>
            <a:r>
              <a:rPr lang="en-GB" sz="1200" b="1" dirty="0" smtClean="0">
                <a:effectLst/>
              </a:rPr>
              <a:t>– X0</a:t>
            </a:r>
            <a:endParaRPr lang="en-GB" sz="1200" b="1" dirty="0">
              <a:effectLst/>
            </a:endParaRPr>
          </a:p>
        </p:txBody>
      </p:sp>
      <p:cxnSp>
        <p:nvCxnSpPr>
          <p:cNvPr id="39" name="Straight Arrow Connector 2"/>
          <p:cNvCxnSpPr>
            <a:cxnSpLocks noChangeShapeType="1"/>
          </p:cNvCxnSpPr>
          <p:nvPr/>
        </p:nvCxnSpPr>
        <p:spPr bwMode="auto">
          <a:xfrm flipV="1">
            <a:off x="5508104" y="910516"/>
            <a:ext cx="0" cy="26304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"/>
          <p:cNvCxnSpPr>
            <a:cxnSpLocks noChangeShapeType="1"/>
          </p:cNvCxnSpPr>
          <p:nvPr/>
        </p:nvCxnSpPr>
        <p:spPr bwMode="auto">
          <a:xfrm>
            <a:off x="5409244" y="3430796"/>
            <a:ext cx="3168352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293398"/>
              </p:ext>
            </p:extLst>
          </p:nvPr>
        </p:nvGraphicFramePr>
        <p:xfrm>
          <a:off x="7024141" y="3429000"/>
          <a:ext cx="284163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" name="Equation" r:id="rId10" imgW="203040" imgH="164880" progId="Equation.3">
                  <p:embed/>
                </p:oleObj>
              </mc:Choice>
              <mc:Fallback>
                <p:oleObj name="Equation" r:id="rId10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141" y="3429000"/>
                        <a:ext cx="284163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990903"/>
              </p:ext>
            </p:extLst>
          </p:nvPr>
        </p:nvGraphicFramePr>
        <p:xfrm>
          <a:off x="6746875" y="908720"/>
          <a:ext cx="9604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" name="Equation" r:id="rId12" imgW="634680" imgH="228600" progId="Equation.3">
                  <p:embed/>
                </p:oleObj>
              </mc:Choice>
              <mc:Fallback>
                <p:oleObj name="Equation" r:id="rId12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908720"/>
                        <a:ext cx="9604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45509"/>
              </p:ext>
            </p:extLst>
          </p:nvPr>
        </p:nvGraphicFramePr>
        <p:xfrm>
          <a:off x="6550025" y="1247775"/>
          <a:ext cx="14509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" name="Equation" r:id="rId14" imgW="1054080" imgH="228600" progId="Equation.3">
                  <p:embed/>
                </p:oleObj>
              </mc:Choice>
              <mc:Fallback>
                <p:oleObj name="Equation" r:id="rId14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1247775"/>
                        <a:ext cx="145097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8130" r="8406" b="52408"/>
          <a:stretch>
            <a:fillRect/>
          </a:stretch>
        </p:blipFill>
        <p:spPr bwMode="auto">
          <a:xfrm rot="5400000">
            <a:off x="7615041" y="1940405"/>
            <a:ext cx="2323289" cy="48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8225"/>
            <a:ext cx="4614863" cy="6918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026066"/>
              </p:ext>
            </p:extLst>
          </p:nvPr>
        </p:nvGraphicFramePr>
        <p:xfrm>
          <a:off x="4117918" y="5863835"/>
          <a:ext cx="676813" cy="27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" name="Equation" r:id="rId18" imgW="495000" imgH="177480" progId="Equation.3">
                  <p:embed/>
                </p:oleObj>
              </mc:Choice>
              <mc:Fallback>
                <p:oleObj name="Equation" r:id="rId18" imgW="495000" imgH="1774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18" y="5863835"/>
                        <a:ext cx="676813" cy="279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633"/>
              </p:ext>
            </p:extLst>
          </p:nvPr>
        </p:nvGraphicFramePr>
        <p:xfrm>
          <a:off x="4362574" y="5600335"/>
          <a:ext cx="425450" cy="23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" name="Equation" r:id="rId20" imgW="355320" imgH="177480" progId="Equation.3">
                  <p:embed/>
                </p:oleObj>
              </mc:Choice>
              <mc:Fallback>
                <p:oleObj name="Equation" r:id="rId20" imgW="35532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574" y="5600335"/>
                        <a:ext cx="425450" cy="238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154981" y="4129134"/>
            <a:ext cx="11452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400" b="1" dirty="0" smtClean="0">
                <a:effectLst/>
                <a:latin typeface="+mn-lt"/>
                <a:cs typeface="+mj-cs"/>
              </a:rPr>
              <a:t>Simulation domain</a:t>
            </a:r>
            <a:endParaRPr lang="en-GB" sz="1400" b="1" dirty="0">
              <a:effectLst/>
              <a:latin typeface="+mn-lt"/>
              <a:cs typeface="+mj-cs"/>
            </a:endParaRPr>
          </a:p>
        </p:txBody>
      </p:sp>
      <p:cxnSp>
        <p:nvCxnSpPr>
          <p:cNvPr id="50" name="Straight Arrow Connector 2"/>
          <p:cNvCxnSpPr>
            <a:cxnSpLocks noChangeShapeType="1"/>
          </p:cNvCxnSpPr>
          <p:nvPr/>
        </p:nvCxnSpPr>
        <p:spPr bwMode="auto">
          <a:xfrm>
            <a:off x="6119812" y="4372502"/>
            <a:ext cx="933512" cy="496658"/>
          </a:xfrm>
          <a:prstGeom prst="straightConnector1">
            <a:avLst/>
          </a:prstGeom>
          <a:noFill/>
          <a:ln w="0" algn="ctr">
            <a:solidFill>
              <a:srgbClr val="000000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 flipV="1">
            <a:off x="6844319" y="4926300"/>
            <a:ext cx="487664" cy="5970"/>
          </a:xfrm>
          <a:prstGeom prst="straightConnector1">
            <a:avLst/>
          </a:prstGeom>
          <a:ln>
            <a:solidFill>
              <a:srgbClr val="000000"/>
            </a:solidFill>
            <a:headEnd type="stealth" w="med" len="med"/>
            <a:tailEnd type="stealth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Outline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43681" y="1412776"/>
            <a:ext cx="727273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kern="0" dirty="0" smtClean="0">
                <a:effectLst/>
              </a:rPr>
              <a:t>Introduction</a:t>
            </a:r>
            <a:endParaRPr lang="en-GB" sz="2800" b="1" kern="0" dirty="0">
              <a:effectLst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Fusion Confinement, Plasma Transport Processes &amp; Plasma Models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Ballooning Transformation</a:t>
            </a:r>
          </a:p>
          <a:p>
            <a:pPr marL="0" indent="0">
              <a:buNone/>
            </a:pPr>
            <a:r>
              <a:rPr lang="en-GB" b="1" kern="0" dirty="0">
                <a:effectLst/>
              </a:rPr>
              <a:t>My PhD Study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Global Results From Local GK Codes</a:t>
            </a:r>
          </a:p>
          <a:p>
            <a:pPr lvl="3">
              <a:buFont typeface="Wingdings" pitchFamily="2" charset="2"/>
              <a:buChar char="Ø"/>
            </a:pPr>
            <a:r>
              <a:rPr lang="en-GB" sz="2200" b="1" kern="0" dirty="0" smtClean="0">
                <a:effectLst/>
              </a:rPr>
              <a:t>The Procedure &amp; Results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Summary &amp; Outlook</a:t>
            </a:r>
            <a:endParaRPr lang="en-US" sz="2600" kern="0" dirty="0">
              <a:effectLst/>
            </a:endParaRPr>
          </a:p>
        </p:txBody>
      </p:sp>
      <p:pic>
        <p:nvPicPr>
          <p:cNvPr id="5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Outline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43681" y="1412776"/>
            <a:ext cx="727273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kern="0" dirty="0" smtClean="0">
                <a:effectLst/>
              </a:rPr>
              <a:t>Introduction</a:t>
            </a:r>
            <a:endParaRPr lang="en-GB" sz="2800" b="1" kern="0" dirty="0">
              <a:effectLst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Fusion Confinement, Plasma Transport Processes &amp; Plasma Models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Ballooning Transformation</a:t>
            </a:r>
          </a:p>
          <a:p>
            <a:pPr marL="0" indent="0">
              <a:buNone/>
            </a:pPr>
            <a:r>
              <a:rPr lang="en-GB" b="1" kern="0" dirty="0">
                <a:effectLst/>
              </a:rPr>
              <a:t>My PhD Study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Global Results From Local GK Codes</a:t>
            </a:r>
          </a:p>
          <a:p>
            <a:pPr lvl="3">
              <a:buFont typeface="Wingdings" pitchFamily="2" charset="2"/>
              <a:buChar char="Ø"/>
            </a:pPr>
            <a:r>
              <a:rPr lang="en-GB" sz="2200" b="1" kern="0" dirty="0" smtClean="0">
                <a:effectLst/>
              </a:rPr>
              <a:t>The Procedure &amp; Results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u="sng" kern="0" dirty="0" smtClean="0">
                <a:solidFill>
                  <a:srgbClr val="0070C0"/>
                </a:solidFill>
                <a:effectLst/>
              </a:rPr>
              <a:t>Summary &amp; Outlook</a:t>
            </a:r>
            <a:endParaRPr lang="en-US" sz="2600" u="sng" kern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7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Summary &amp; Outlook</a:t>
            </a:r>
            <a:endParaRPr lang="en-US" sz="3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59917"/>
            <a:ext cx="8742737" cy="5005387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Summary: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Global mode structures have been obtained from only solutions of the local gyrokinetic code, GS2.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Only linear electrostatic ITG modes has been investigated for a </a:t>
            </a:r>
            <a:br>
              <a:rPr lang="en-GB" sz="2000" dirty="0" smtClean="0"/>
            </a:br>
            <a:r>
              <a:rPr lang="en-GB" sz="2000" dirty="0" smtClean="0"/>
              <a:t>so-called s-alpha equilibrium model in which large </a:t>
            </a:r>
            <a:r>
              <a:rPr lang="en-GB" sz="2000" dirty="0"/>
              <a:t>aspect ratio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and </a:t>
            </a:r>
            <a:r>
              <a:rPr lang="en-GB" sz="2000" dirty="0"/>
              <a:t>circular magnetic flux surfaces have been </a:t>
            </a:r>
            <a:r>
              <a:rPr lang="en-GB" sz="2000" dirty="0" smtClean="0"/>
              <a:t>assumed</a:t>
            </a:r>
          </a:p>
          <a:p>
            <a:pPr marL="0" indent="0">
              <a:buNone/>
            </a:pPr>
            <a:r>
              <a:rPr lang="en-GB" sz="2000" b="1" dirty="0" smtClean="0"/>
              <a:t>Future plans: </a:t>
            </a:r>
            <a:endParaRPr lang="en-GB" sz="2000" b="1" dirty="0"/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Experimentally </a:t>
            </a:r>
            <a:r>
              <a:rPr lang="en-GB" sz="2000" dirty="0"/>
              <a:t>relevant simulations </a:t>
            </a:r>
            <a:r>
              <a:rPr lang="en-GB" sz="2000" dirty="0" smtClean="0"/>
              <a:t>will </a:t>
            </a:r>
            <a:r>
              <a:rPr lang="en-GB" sz="2000" dirty="0"/>
              <a:t>be performed, which, along with the procedure outlined here, can be used to predict the global mode structures. </a:t>
            </a:r>
            <a:endParaRPr lang="en-GB" sz="2000" dirty="0" smtClean="0"/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Explore </a:t>
            </a:r>
            <a:r>
              <a:rPr lang="en-GB" sz="2000" dirty="0"/>
              <a:t>mode structures as plasma evolves toward </a:t>
            </a:r>
            <a:r>
              <a:rPr lang="en-GB" sz="2000" dirty="0">
                <a:solidFill>
                  <a:srgbClr val="002569"/>
                </a:solidFill>
              </a:rPr>
              <a:t>L-H</a:t>
            </a:r>
            <a:r>
              <a:rPr lang="en-GB" sz="2000" dirty="0"/>
              <a:t> transition. </a:t>
            </a:r>
            <a:endParaRPr lang="en-GB" sz="2000" dirty="0" smtClean="0"/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Finally, the </a:t>
            </a:r>
            <a:r>
              <a:rPr lang="en-GB" sz="2000" dirty="0"/>
              <a:t>influence of flow shear on the mode structures will be also studied </a:t>
            </a:r>
          </a:p>
          <a:p>
            <a:pPr>
              <a:buFont typeface="Wingdings" pitchFamily="2" charset="2"/>
              <a:buChar char="Ø"/>
            </a:pPr>
            <a:endParaRPr lang="en-GB" sz="2000" b="1" dirty="0"/>
          </a:p>
          <a:p>
            <a:pPr>
              <a:buFont typeface="Wingdings" pitchFamily="2" charset="2"/>
              <a:buChar char="Ø"/>
            </a:pP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7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uclear Fusion in a Supernovae (artist's depictio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6939" y="-152400"/>
            <a:ext cx="9473339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0" name="Text Box 36"/>
          <p:cNvSpPr txBox="1">
            <a:spLocks noChangeArrowheads="1"/>
          </p:cNvSpPr>
          <p:nvPr/>
        </p:nvSpPr>
        <p:spPr bwMode="auto">
          <a:xfrm>
            <a:off x="3635896" y="2708920"/>
            <a:ext cx="533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de-DE" sz="4000" b="1" i="1" dirty="0" smtClean="0">
                <a:latin typeface="Andalus" pitchFamily="18" charset="-78"/>
                <a:cs typeface="Andalus" pitchFamily="18" charset="-78"/>
              </a:rPr>
              <a:t>Thanks For Your Attention</a:t>
            </a:r>
            <a:endParaRPr lang="de-DE" sz="4000" b="1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t3.gstatic.com/images?q=tbn:ANd9GcQ8jb4EcIDZCn3kEJmB-aWH6Iqx806E8r4Taim0uRFpJ-ZDiFQ&amp;t=1&amp;h=161&amp;w=231&amp;usg=__ideQfUtBFqp5UR3g-GJ2x_widAc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744" y="257154"/>
            <a:ext cx="2764160" cy="192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Peshwaz\Desktop\Rasm\Peshwaz+TJ_K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467544" y="4563126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http://t3.gstatic.com/images?q=tbn:ANd9GcT5USBtgcBPrZ5SD5hAMxwfU7MYlNFr7tabgD-_OVQpZ6KeOE8&amp;t=1&amp;h=173&amp;w=214&amp;usg=__Qsg8lZdB0Aycax-apgIfLfZBtPU="/>
          <p:cNvPicPr>
            <a:picLocks noChangeAspect="1" noChangeArrowheads="1"/>
          </p:cNvPicPr>
          <p:nvPr/>
        </p:nvPicPr>
        <p:blipFill>
          <a:blip r:embed="rId6" cstate="print"/>
          <a:srcRect b="14286"/>
          <a:stretch>
            <a:fillRect/>
          </a:stretch>
        </p:blipFill>
        <p:spPr bwMode="auto">
          <a:xfrm>
            <a:off x="251520" y="2420888"/>
            <a:ext cx="2664296" cy="184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3419872" y="5877272"/>
            <a:ext cx="5570076" cy="707886"/>
          </a:xfrm>
          <a:prstGeom prst="rect">
            <a:avLst/>
          </a:prstGeom>
          <a:noFill/>
          <a:ln w="0"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b="1" dirty="0">
                <a:solidFill>
                  <a:srgbClr val="FFFF00"/>
                </a:solidFill>
              </a:rPr>
              <a:t>My PhD study is funded by the Ministry of Higher Education in Kurdistan Region - Iraq</a:t>
            </a:r>
          </a:p>
        </p:txBody>
      </p:sp>
    </p:spTree>
    <p:extLst>
      <p:ext uri="{BB962C8B-B14F-4D97-AF65-F5344CB8AC3E}">
        <p14:creationId xmlns:p14="http://schemas.microsoft.com/office/powerpoint/2010/main" val="1973631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Outline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43681" y="1412776"/>
            <a:ext cx="727273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kern="0" dirty="0" smtClean="0">
                <a:solidFill>
                  <a:srgbClr val="0070C0"/>
                </a:solidFill>
                <a:effectLst/>
              </a:rPr>
              <a:t>Introduction</a:t>
            </a:r>
            <a:endParaRPr lang="en-GB" sz="2800" b="1" u="sng" kern="0" dirty="0">
              <a:solidFill>
                <a:srgbClr val="0070C0"/>
              </a:solidFill>
              <a:effectLst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Fusion Confinement, Plasma Transport Processes &amp; Plasma Models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Ballooning Transformation</a:t>
            </a:r>
          </a:p>
          <a:p>
            <a:pPr marL="0" indent="0">
              <a:buNone/>
            </a:pPr>
            <a:r>
              <a:rPr lang="en-GB" b="1" kern="0" dirty="0">
                <a:effectLst/>
              </a:rPr>
              <a:t>My PhD Study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Global Results From Local GK Codes</a:t>
            </a:r>
          </a:p>
          <a:p>
            <a:pPr lvl="3">
              <a:buFont typeface="Wingdings" pitchFamily="2" charset="2"/>
              <a:buChar char="Ø"/>
            </a:pPr>
            <a:r>
              <a:rPr lang="en-GB" sz="2200" b="1" kern="0" dirty="0" smtClean="0">
                <a:effectLst/>
              </a:rPr>
              <a:t>The Procedure &amp; Results</a:t>
            </a:r>
          </a:p>
          <a:p>
            <a:pPr lvl="1">
              <a:buFont typeface="Wingdings" pitchFamily="2" charset="2"/>
              <a:buChar char="Ø"/>
            </a:pPr>
            <a:r>
              <a:rPr lang="en-GB" sz="2600" b="1" kern="0" dirty="0" smtClean="0">
                <a:effectLst/>
              </a:rPr>
              <a:t>Summary &amp; Outlook</a:t>
            </a:r>
            <a:endParaRPr lang="en-US" sz="2600" kern="0" dirty="0">
              <a:effectLst/>
            </a:endParaRPr>
          </a:p>
        </p:txBody>
      </p:sp>
      <p:pic>
        <p:nvPicPr>
          <p:cNvPr id="7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10376" b="24694"/>
          <a:stretch/>
        </p:blipFill>
        <p:spPr bwMode="auto">
          <a:xfrm>
            <a:off x="3317136" y="2636912"/>
            <a:ext cx="1999788" cy="115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Fusion Confinement Approaches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544" y="122869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 smtClean="0">
                <a:solidFill>
                  <a:srgbClr val="002569"/>
                </a:solidFill>
                <a:effectLst/>
              </a:rPr>
              <a:t>Fusion confinement approaches</a:t>
            </a:r>
            <a:endParaRPr lang="en-GB" b="1" dirty="0">
              <a:solidFill>
                <a:srgbClr val="002569"/>
              </a:solidFill>
              <a:effectLst/>
            </a:endParaRPr>
          </a:p>
        </p:txBody>
      </p:sp>
      <p:pic>
        <p:nvPicPr>
          <p:cNvPr id="1026" name="Picture 2" descr="https://lasers.llnl.gov/multimedia/photo_gallery/images/early_lasers/web/nif-1109-178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24" y="3049269"/>
            <a:ext cx="2027212" cy="14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ms.gsfc.nasa.gov/images/CircinusGalaxyBlackHo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3" y="1437148"/>
            <a:ext cx="1918169" cy="12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56176" y="11247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002569"/>
                </a:solidFill>
                <a:effectLst/>
              </a:rPr>
              <a:t>Gravitational confinement Fusion</a:t>
            </a:r>
            <a:endParaRPr lang="en-GB" sz="1400" dirty="0">
              <a:solidFill>
                <a:srgbClr val="002569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831" y="2775411"/>
            <a:ext cx="23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002569"/>
                </a:solidFill>
                <a:effectLst/>
              </a:rPr>
              <a:t>Inertial confinement Fusion</a:t>
            </a:r>
            <a:endParaRPr lang="en-GB" sz="1400" dirty="0">
              <a:solidFill>
                <a:srgbClr val="002569"/>
              </a:solidFill>
              <a:effectLst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067944" y="1628800"/>
            <a:ext cx="2028478" cy="295912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067944" y="1628800"/>
            <a:ext cx="2664887" cy="145438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814628" y="1628800"/>
            <a:ext cx="1253316" cy="27454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173767" y="1749459"/>
            <a:ext cx="2764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b="1" u="sng" dirty="0" smtClean="0">
                <a:solidFill>
                  <a:srgbClr val="002569"/>
                </a:solidFill>
                <a:effectLst/>
              </a:rPr>
              <a:t>Magnetic confinement Fusion</a:t>
            </a:r>
            <a:endParaRPr lang="en-GB" sz="1400" b="1" u="sng" dirty="0">
              <a:solidFill>
                <a:srgbClr val="002569"/>
              </a:solidFill>
              <a:effectLst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4851" y="3872081"/>
            <a:ext cx="1838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u="sng" dirty="0" smtClean="0">
                <a:effectLst/>
              </a:rPr>
              <a:t>Toroidal confinement</a:t>
            </a:r>
            <a:endParaRPr lang="en-GB" sz="1200" b="1" u="sng" dirty="0"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8178" y="2271199"/>
            <a:ext cx="193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200" b="1" u="sng" dirty="0" smtClean="0">
                <a:effectLst/>
              </a:rPr>
              <a:t>Linear confinement</a:t>
            </a:r>
            <a:endParaRPr lang="en-GB" sz="1200" b="1" u="sng" dirty="0">
              <a:effectLst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605024" y="2052374"/>
            <a:ext cx="712112" cy="35732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" descr="stellarator"/>
          <p:cNvPicPr>
            <a:picLocks noChangeAspect="1" noChangeArrowheads="1"/>
          </p:cNvPicPr>
          <p:nvPr/>
        </p:nvPicPr>
        <p:blipFill rotWithShape="1">
          <a:blip r:embed="rId6" cstate="print"/>
          <a:srcRect l="5960"/>
          <a:stretch/>
        </p:blipFill>
        <p:spPr bwMode="auto">
          <a:xfrm>
            <a:off x="2339752" y="4695049"/>
            <a:ext cx="2232248" cy="1470255"/>
          </a:xfrm>
          <a:prstGeom prst="rect">
            <a:avLst/>
          </a:prstGeom>
          <a:noFill/>
        </p:spPr>
      </p:pic>
      <p:pic>
        <p:nvPicPr>
          <p:cNvPr id="52" name="Picture 51" descr="tokam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5575" y="4365104"/>
            <a:ext cx="2320681" cy="1855371"/>
          </a:xfrm>
          <a:prstGeom prst="rect">
            <a:avLst/>
          </a:prstGeom>
          <a:noFill/>
        </p:spPr>
      </p:pic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2796779" y="4514636"/>
            <a:ext cx="105514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9400" indent="-279400">
              <a:buFontTx/>
              <a:buNone/>
              <a:tabLst>
                <a:tab pos="628650" algn="l"/>
              </a:tabLst>
            </a:pPr>
            <a:r>
              <a:rPr lang="de-DE" sz="1200" dirty="0">
                <a:effectLst/>
              </a:rPr>
              <a:t>Stellarator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5004048" y="4088105"/>
            <a:ext cx="78627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9400" indent="-279400">
              <a:buFontTx/>
              <a:buNone/>
              <a:tabLst>
                <a:tab pos="628650" algn="l"/>
              </a:tabLst>
            </a:pPr>
            <a:r>
              <a:rPr lang="de-DE" sz="1200" dirty="0">
                <a:effectLst/>
              </a:rPr>
              <a:t>Tokamak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3152158" y="3936100"/>
            <a:ext cx="2933247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2267744" y="3124054"/>
            <a:ext cx="895431" cy="809002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3635896" y="2564904"/>
            <a:ext cx="139888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9400" indent="-279400" algn="ctr">
              <a:buFontTx/>
              <a:buNone/>
              <a:tabLst>
                <a:tab pos="628650" algn="l"/>
              </a:tabLst>
            </a:pPr>
            <a:r>
              <a:rPr lang="de-DE" sz="1200" dirty="0" smtClean="0">
                <a:effectLst/>
              </a:rPr>
              <a:t>Magnetic Mirror</a:t>
            </a:r>
            <a:endParaRPr lang="de-DE" sz="1200" dirty="0">
              <a:effectLst/>
            </a:endParaRPr>
          </a:p>
        </p:txBody>
      </p:sp>
      <p:pic>
        <p:nvPicPr>
          <p:cNvPr id="84" name="Picture 2" descr="http://iter.rma.ac.be/en/img/MagneticConfinement.jpg"/>
          <p:cNvPicPr>
            <a:picLocks noChangeAspect="1" noChangeArrowheads="1"/>
          </p:cNvPicPr>
          <p:nvPr/>
        </p:nvPicPr>
        <p:blipFill>
          <a:blip r:embed="rId8" cstate="print"/>
          <a:srcRect l="9398" t="41580" r="14244" b="3534"/>
          <a:stretch>
            <a:fillRect/>
          </a:stretch>
        </p:blipFill>
        <p:spPr bwMode="auto">
          <a:xfrm>
            <a:off x="569332" y="2204864"/>
            <a:ext cx="2193123" cy="148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9" name="Straight Arrow Connector 88"/>
          <p:cNvCxnSpPr/>
          <p:nvPr/>
        </p:nvCxnSpPr>
        <p:spPr bwMode="auto">
          <a:xfrm flipH="1">
            <a:off x="395536" y="2085671"/>
            <a:ext cx="313011" cy="178641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2267744" y="4010580"/>
            <a:ext cx="0" cy="1794684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t="19478" r="15575" b="16785"/>
          <a:stretch>
            <a:fillRect/>
          </a:stretch>
        </p:blipFill>
        <p:spPr bwMode="auto">
          <a:xfrm>
            <a:off x="35496" y="4365104"/>
            <a:ext cx="2188892" cy="1567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23528" y="5929535"/>
            <a:ext cx="115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 dirty="0" smtClean="0">
                <a:effectLst/>
              </a:rPr>
              <a:t>V</a:t>
            </a:r>
            <a:r>
              <a:rPr lang="en-GB" sz="1400" baseline="-25000" dirty="0" smtClean="0">
                <a:effectLst/>
              </a:rPr>
              <a:t>d </a:t>
            </a:r>
            <a:r>
              <a:rPr lang="en-GB" sz="1400" dirty="0" smtClean="0">
                <a:effectLst/>
              </a:rPr>
              <a:t>~ </a:t>
            </a:r>
            <a:r>
              <a:rPr lang="en-GB" sz="1400" b="1" dirty="0" smtClean="0">
                <a:effectLst/>
              </a:rPr>
              <a:t>E</a:t>
            </a:r>
            <a:r>
              <a:rPr lang="en-GB" sz="1400" dirty="0" smtClean="0">
                <a:effectLst/>
              </a:rPr>
              <a:t> X</a:t>
            </a:r>
            <a:r>
              <a:rPr lang="en-GB" sz="1400" b="1" dirty="0" smtClean="0">
                <a:effectLst/>
              </a:rPr>
              <a:t> B</a:t>
            </a:r>
            <a:endParaRPr lang="en-GB" sz="1400" b="1" dirty="0">
              <a:effectLst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1331640" y="6046688"/>
            <a:ext cx="1332148" cy="216024"/>
          </a:xfrm>
          <a:prstGeom prst="right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08977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u="sng" dirty="0" smtClean="0">
                <a:solidFill>
                  <a:srgbClr val="002569"/>
                </a:solidFill>
                <a:effectLst/>
              </a:rPr>
              <a:t>Pure toroidal magnetic field</a:t>
            </a:r>
            <a:endParaRPr lang="en-GB" sz="1200" u="sng" dirty="0">
              <a:solidFill>
                <a:srgbClr val="002569"/>
              </a:solidFill>
              <a:effectLst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11760" y="3975447"/>
            <a:ext cx="145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200" u="sng" dirty="0" smtClean="0">
                <a:solidFill>
                  <a:srgbClr val="002569"/>
                </a:solidFill>
                <a:effectLst/>
              </a:rPr>
              <a:t>Toroidal + poloidal </a:t>
            </a:r>
            <a:br>
              <a:rPr lang="en-GB" sz="1200" u="sng" dirty="0" smtClean="0">
                <a:solidFill>
                  <a:srgbClr val="002569"/>
                </a:solidFill>
                <a:effectLst/>
              </a:rPr>
            </a:br>
            <a:r>
              <a:rPr lang="en-GB" sz="1200" u="sng" dirty="0" smtClean="0">
                <a:solidFill>
                  <a:srgbClr val="002569"/>
                </a:solidFill>
                <a:effectLst/>
              </a:rPr>
              <a:t>magnetic field</a:t>
            </a:r>
            <a:endParaRPr lang="en-GB" sz="1200" u="sng" dirty="0">
              <a:solidFill>
                <a:srgbClr val="002569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05024" y="4365104"/>
            <a:ext cx="0" cy="28803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851920" y="4228271"/>
            <a:ext cx="673051" cy="31685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1211206" y="5898528"/>
            <a:ext cx="1452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800" dirty="0" smtClean="0">
                <a:solidFill>
                  <a:srgbClr val="002569"/>
                </a:solidFill>
                <a:effectLst/>
              </a:rPr>
              <a:t>With Poloidal Component</a:t>
            </a:r>
            <a:endParaRPr lang="en-GB" sz="800" dirty="0">
              <a:solidFill>
                <a:srgbClr val="002569"/>
              </a:solidFill>
              <a:effectLst/>
            </a:endParaRPr>
          </a:p>
        </p:txBody>
      </p:sp>
      <p:pic>
        <p:nvPicPr>
          <p:cNvPr id="46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10376" b="24694"/>
          <a:stretch/>
        </p:blipFill>
        <p:spPr bwMode="auto">
          <a:xfrm>
            <a:off x="3317136" y="2636912"/>
            <a:ext cx="1999788" cy="115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544" y="122869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 smtClean="0">
                <a:solidFill>
                  <a:srgbClr val="002569"/>
                </a:solidFill>
                <a:effectLst/>
              </a:rPr>
              <a:t>Fusion confinement approaches</a:t>
            </a:r>
            <a:endParaRPr lang="en-GB" b="1" dirty="0">
              <a:solidFill>
                <a:srgbClr val="002569"/>
              </a:solidFill>
              <a:effectLst/>
            </a:endParaRPr>
          </a:p>
        </p:txBody>
      </p:sp>
      <p:pic>
        <p:nvPicPr>
          <p:cNvPr id="1026" name="Picture 2" descr="https://lasers.llnl.gov/multimedia/photo_gallery/images/early_lasers/web/nif-1109-178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24" y="3049269"/>
            <a:ext cx="2027212" cy="14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ms.gsfc.nasa.gov/images/CircinusGalaxyBlackHo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3" y="1437148"/>
            <a:ext cx="1918169" cy="12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56176" y="11247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002569"/>
                </a:solidFill>
                <a:effectLst/>
              </a:rPr>
              <a:t>Gravitational confinement Fusion</a:t>
            </a:r>
            <a:endParaRPr lang="en-GB" sz="1400" dirty="0">
              <a:solidFill>
                <a:srgbClr val="002569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831" y="2775411"/>
            <a:ext cx="2375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002569"/>
                </a:solidFill>
                <a:effectLst/>
              </a:rPr>
              <a:t>Inertial confinement Fusion</a:t>
            </a:r>
            <a:endParaRPr lang="en-GB" sz="1400" dirty="0">
              <a:solidFill>
                <a:srgbClr val="002569"/>
              </a:solidFill>
              <a:effectLst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067944" y="1628800"/>
            <a:ext cx="2028478" cy="295912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067944" y="1628800"/>
            <a:ext cx="2664887" cy="145438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814628" y="1628800"/>
            <a:ext cx="1253316" cy="27454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173767" y="1749459"/>
            <a:ext cx="2764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b="1" u="sng" dirty="0" smtClean="0">
                <a:solidFill>
                  <a:srgbClr val="002569"/>
                </a:solidFill>
                <a:effectLst/>
              </a:rPr>
              <a:t>Magnetic confinement Fusion</a:t>
            </a:r>
            <a:endParaRPr lang="en-GB" sz="1400" b="1" u="sng" dirty="0">
              <a:solidFill>
                <a:srgbClr val="002569"/>
              </a:solidFill>
              <a:effectLst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4851" y="3872081"/>
            <a:ext cx="1838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u="sng" dirty="0" smtClean="0">
                <a:effectLst/>
              </a:rPr>
              <a:t>Toroidal confinement</a:t>
            </a:r>
            <a:endParaRPr lang="en-GB" sz="1200" b="1" u="sng" dirty="0"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8178" y="2271199"/>
            <a:ext cx="193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200" b="1" u="sng" dirty="0" smtClean="0">
                <a:effectLst/>
              </a:rPr>
              <a:t>Linear confinement</a:t>
            </a:r>
            <a:endParaRPr lang="en-GB" sz="1200" b="1" u="sng" dirty="0">
              <a:effectLst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605024" y="2052374"/>
            <a:ext cx="712112" cy="35732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" descr="stellarator"/>
          <p:cNvPicPr>
            <a:picLocks noChangeAspect="1" noChangeArrowheads="1"/>
          </p:cNvPicPr>
          <p:nvPr/>
        </p:nvPicPr>
        <p:blipFill rotWithShape="1">
          <a:blip r:embed="rId6" cstate="print"/>
          <a:srcRect l="5960"/>
          <a:stretch/>
        </p:blipFill>
        <p:spPr bwMode="auto">
          <a:xfrm>
            <a:off x="2339752" y="4695049"/>
            <a:ext cx="2232248" cy="1470255"/>
          </a:xfrm>
          <a:prstGeom prst="rect">
            <a:avLst/>
          </a:prstGeom>
          <a:noFill/>
        </p:spPr>
      </p:pic>
      <p:pic>
        <p:nvPicPr>
          <p:cNvPr id="52" name="Picture 51" descr="tokam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5575" y="4365104"/>
            <a:ext cx="2320681" cy="1855371"/>
          </a:xfrm>
          <a:prstGeom prst="rect">
            <a:avLst/>
          </a:prstGeom>
          <a:noFill/>
        </p:spPr>
      </p:pic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2796779" y="4514636"/>
            <a:ext cx="105514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9400" indent="-279400">
              <a:buFontTx/>
              <a:buNone/>
              <a:tabLst>
                <a:tab pos="628650" algn="l"/>
              </a:tabLst>
            </a:pPr>
            <a:r>
              <a:rPr lang="de-DE" sz="1200" dirty="0">
                <a:effectLst/>
              </a:rPr>
              <a:t>Stellarator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5004048" y="4088105"/>
            <a:ext cx="78627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9400" indent="-279400">
              <a:buFontTx/>
              <a:buNone/>
              <a:tabLst>
                <a:tab pos="628650" algn="l"/>
              </a:tabLst>
            </a:pPr>
            <a:r>
              <a:rPr lang="de-DE" sz="1200" dirty="0">
                <a:effectLst/>
              </a:rPr>
              <a:t>Tokamak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3152158" y="3936100"/>
            <a:ext cx="2933247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2267744" y="3124054"/>
            <a:ext cx="895431" cy="809002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3635896" y="2564904"/>
            <a:ext cx="139888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9400" indent="-279400" algn="ctr">
              <a:buFontTx/>
              <a:buNone/>
              <a:tabLst>
                <a:tab pos="628650" algn="l"/>
              </a:tabLst>
            </a:pPr>
            <a:r>
              <a:rPr lang="de-DE" sz="1200" dirty="0" smtClean="0">
                <a:effectLst/>
              </a:rPr>
              <a:t>Magnetic Mirror</a:t>
            </a:r>
            <a:endParaRPr lang="de-DE" sz="1200" dirty="0">
              <a:effectLst/>
            </a:endParaRPr>
          </a:p>
        </p:txBody>
      </p:sp>
      <p:pic>
        <p:nvPicPr>
          <p:cNvPr id="84" name="Picture 2" descr="http://iter.rma.ac.be/en/img/MagneticConfinement.jpg"/>
          <p:cNvPicPr>
            <a:picLocks noChangeAspect="1" noChangeArrowheads="1"/>
          </p:cNvPicPr>
          <p:nvPr/>
        </p:nvPicPr>
        <p:blipFill>
          <a:blip r:embed="rId8" cstate="print"/>
          <a:srcRect l="9398" t="41580" r="14244" b="3534"/>
          <a:stretch>
            <a:fillRect/>
          </a:stretch>
        </p:blipFill>
        <p:spPr bwMode="auto">
          <a:xfrm>
            <a:off x="569332" y="2204864"/>
            <a:ext cx="2193123" cy="148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9" name="Straight Arrow Connector 88"/>
          <p:cNvCxnSpPr/>
          <p:nvPr/>
        </p:nvCxnSpPr>
        <p:spPr bwMode="auto">
          <a:xfrm flipH="1">
            <a:off x="395536" y="2085671"/>
            <a:ext cx="313011" cy="178641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2267744" y="4010580"/>
            <a:ext cx="0" cy="1794684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t="19478" r="15575" b="16785"/>
          <a:stretch>
            <a:fillRect/>
          </a:stretch>
        </p:blipFill>
        <p:spPr bwMode="auto">
          <a:xfrm>
            <a:off x="35496" y="4365104"/>
            <a:ext cx="2188892" cy="1567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23528" y="5929535"/>
            <a:ext cx="115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 dirty="0" smtClean="0">
                <a:effectLst/>
              </a:rPr>
              <a:t>V</a:t>
            </a:r>
            <a:r>
              <a:rPr lang="en-GB" sz="1400" baseline="-25000" dirty="0" smtClean="0">
                <a:effectLst/>
              </a:rPr>
              <a:t>d </a:t>
            </a:r>
            <a:r>
              <a:rPr lang="en-GB" sz="1400" dirty="0" smtClean="0">
                <a:effectLst/>
              </a:rPr>
              <a:t>~ </a:t>
            </a:r>
            <a:r>
              <a:rPr lang="en-GB" sz="1400" b="1" dirty="0" smtClean="0">
                <a:effectLst/>
              </a:rPr>
              <a:t>E</a:t>
            </a:r>
            <a:r>
              <a:rPr lang="en-GB" sz="1400" dirty="0" smtClean="0">
                <a:effectLst/>
              </a:rPr>
              <a:t> X</a:t>
            </a:r>
            <a:r>
              <a:rPr lang="en-GB" sz="1400" b="1" dirty="0" smtClean="0">
                <a:effectLst/>
              </a:rPr>
              <a:t> B</a:t>
            </a:r>
            <a:endParaRPr lang="en-GB" sz="1400" b="1" dirty="0">
              <a:effectLst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1331640" y="6046688"/>
            <a:ext cx="1332148" cy="216024"/>
          </a:xfrm>
          <a:prstGeom prst="right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08977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u="sng" dirty="0" smtClean="0">
                <a:solidFill>
                  <a:srgbClr val="002569"/>
                </a:solidFill>
                <a:effectLst/>
              </a:rPr>
              <a:t>Pure toroidal magnetic field</a:t>
            </a:r>
            <a:endParaRPr lang="en-GB" sz="1200" u="sng" dirty="0">
              <a:solidFill>
                <a:srgbClr val="002569"/>
              </a:solidFill>
              <a:effectLst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11760" y="3975447"/>
            <a:ext cx="145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200" u="sng" dirty="0" smtClean="0">
                <a:solidFill>
                  <a:srgbClr val="002569"/>
                </a:solidFill>
                <a:effectLst/>
              </a:rPr>
              <a:t>Toroidal + poloidal </a:t>
            </a:r>
            <a:br>
              <a:rPr lang="en-GB" sz="1200" u="sng" dirty="0" smtClean="0">
                <a:solidFill>
                  <a:srgbClr val="002569"/>
                </a:solidFill>
                <a:effectLst/>
              </a:rPr>
            </a:br>
            <a:r>
              <a:rPr lang="en-GB" sz="1200" u="sng" dirty="0" smtClean="0">
                <a:solidFill>
                  <a:srgbClr val="002569"/>
                </a:solidFill>
                <a:effectLst/>
              </a:rPr>
              <a:t>magnetic field</a:t>
            </a:r>
            <a:endParaRPr lang="en-GB" sz="1200" u="sng" dirty="0">
              <a:solidFill>
                <a:srgbClr val="002569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05024" y="4365104"/>
            <a:ext cx="0" cy="28803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1211206" y="5898528"/>
            <a:ext cx="1452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800" dirty="0" smtClean="0">
                <a:solidFill>
                  <a:srgbClr val="002569"/>
                </a:solidFill>
                <a:effectLst/>
              </a:rPr>
              <a:t>With Poloidal Component</a:t>
            </a:r>
            <a:endParaRPr lang="en-GB" sz="800" dirty="0">
              <a:solidFill>
                <a:srgbClr val="002569"/>
              </a:solidFill>
              <a:effectLst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551240" y="4119262"/>
            <a:ext cx="2348449" cy="2143450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6960964" y="5445224"/>
            <a:ext cx="378445" cy="0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164288" y="4941168"/>
            <a:ext cx="2002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u="sng" dirty="0" smtClean="0">
                <a:effectLst/>
              </a:rPr>
              <a:t>My PhD study focuses on Tokamak</a:t>
            </a:r>
            <a:endParaRPr lang="en-GB" b="1" u="sng" dirty="0">
              <a:effectLst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3851920" y="4228271"/>
            <a:ext cx="673051" cy="31685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Fusion Confinement Approaches</a:t>
            </a:r>
            <a:endParaRPr lang="en-US" sz="3000" dirty="0"/>
          </a:p>
        </p:txBody>
      </p:sp>
      <p:pic>
        <p:nvPicPr>
          <p:cNvPr id="56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density fluctuation-TJ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5334"/>
          <a:stretch/>
        </p:blipFill>
        <p:spPr>
          <a:xfrm>
            <a:off x="86088" y="3476200"/>
            <a:ext cx="2397680" cy="1680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543" y="1052736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>
                <a:effectLst/>
              </a:rPr>
              <a:t>Why don’t we have a single fusion reactor as yet?</a:t>
            </a:r>
            <a:br>
              <a:rPr lang="en-GB" b="1" dirty="0">
                <a:effectLst/>
              </a:rPr>
            </a:br>
            <a:r>
              <a:rPr lang="en-GB" b="1" dirty="0">
                <a:effectLst/>
              </a:rPr>
              <a:t>Why? Why? Why? Why? </a:t>
            </a:r>
            <a:r>
              <a:rPr lang="en-GB" b="1" dirty="0" smtClean="0">
                <a:effectLst/>
              </a:rPr>
              <a:t>……</a:t>
            </a:r>
          </a:p>
        </p:txBody>
      </p: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Transport Processes</a:t>
            </a:r>
            <a:endParaRPr lang="en-US" sz="3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555776" y="3687432"/>
            <a:ext cx="6408712" cy="2369570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GB" sz="1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Microinstabilities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lang="en-GB" sz="1400" dirty="0" smtClean="0">
                <a:effectLst/>
              </a:rPr>
              <a:t>are the </a:t>
            </a:r>
            <a:r>
              <a:rPr lang="en-GB" sz="1400" dirty="0">
                <a:effectLst/>
              </a:rPr>
              <a:t>main derives of </a:t>
            </a:r>
            <a:r>
              <a:rPr lang="en-GB" sz="1400" b="1" u="sng" dirty="0">
                <a:solidFill>
                  <a:srgbClr val="C00000"/>
                </a:solidFill>
                <a:effectLst/>
              </a:rPr>
              <a:t>turbulent transport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.</a:t>
            </a:r>
          </a:p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lang="en-GB" sz="1400" b="1" dirty="0">
                <a:solidFill>
                  <a:srgbClr val="7030A0"/>
                </a:solidFill>
                <a:effectLst/>
              </a:rPr>
              <a:t>	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             </a:t>
            </a:r>
            <a:r>
              <a:rPr lang="en-GB" sz="1400" b="1" dirty="0" smtClean="0">
                <a:solidFill>
                  <a:srgbClr val="7030A0"/>
                </a:solidFill>
                <a:effectLst/>
                <a:sym typeface="Wingdings" pitchFamily="2" charset="2"/>
              </a:rPr>
              <a:t> </a:t>
            </a:r>
            <a:r>
              <a:rPr lang="en-GB" sz="1400" dirty="0" smtClean="0">
                <a:effectLst/>
              </a:rPr>
              <a:t>Due to </a:t>
            </a:r>
            <a:r>
              <a:rPr lang="en-GB" sz="1400" b="1" dirty="0">
                <a:solidFill>
                  <a:srgbClr val="7030A0"/>
                </a:solidFill>
                <a:effectLst/>
              </a:rPr>
              <a:t>gradient in plasma 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profiles</a:t>
            </a:r>
            <a:r>
              <a:rPr lang="en-GB" sz="1400" dirty="0" smtClean="0">
                <a:effectLst/>
              </a:rPr>
              <a:t>,  </a:t>
            </a:r>
            <a:r>
              <a:rPr lang="en-GB" sz="1400" dirty="0" smtClean="0">
                <a:effectLst/>
              </a:rPr>
              <a:t/>
            </a:r>
            <a:br>
              <a:rPr lang="en-GB" sz="1400" dirty="0" smtClean="0">
                <a:effectLst/>
              </a:rPr>
            </a:br>
            <a:r>
              <a:rPr lang="en-GB" sz="1400" dirty="0">
                <a:effectLst/>
              </a:rPr>
              <a:t>	</a:t>
            </a:r>
            <a:r>
              <a:rPr lang="en-GB" sz="1400" dirty="0" smtClean="0">
                <a:effectLst/>
              </a:rPr>
              <a:t>	</a:t>
            </a:r>
            <a:r>
              <a:rPr lang="en-GB" sz="1400" dirty="0" smtClean="0">
                <a:effectLst/>
                <a:sym typeface="Wingdings" pitchFamily="2" charset="2"/>
              </a:rPr>
              <a:t>temperature </a:t>
            </a:r>
            <a:r>
              <a:rPr lang="en-GB" sz="1400" dirty="0">
                <a:effectLst/>
                <a:sym typeface="Wingdings" pitchFamily="2" charset="2"/>
              </a:rPr>
              <a:t>and density </a:t>
            </a:r>
            <a:r>
              <a:rPr lang="en-GB" sz="1400" dirty="0" smtClean="0">
                <a:effectLst/>
                <a:sym typeface="Wingdings" pitchFamily="2" charset="2"/>
              </a:rPr>
              <a:t>for example</a:t>
            </a:r>
            <a:endParaRPr lang="en-GB" sz="1400" dirty="0">
              <a:effectLst/>
              <a:sym typeface="Wingdings" pitchFamily="2" charset="2"/>
            </a:endParaRPr>
          </a:p>
          <a:p>
            <a:pPr>
              <a:buNone/>
            </a:pPr>
            <a:r>
              <a:rPr lang="en-GB" sz="1400" b="1" u="sng" dirty="0" smtClean="0">
                <a:effectLst/>
                <a:sym typeface="Wingdings" pitchFamily="2" charset="2"/>
              </a:rPr>
              <a:t>They are characterised by:</a:t>
            </a:r>
            <a:r>
              <a:rPr lang="en-GB" sz="1400" dirty="0" smtClean="0">
                <a:effectLst/>
                <a:sym typeface="Wingdings" pitchFamily="2" charset="2"/>
              </a:rPr>
              <a:t> 	</a:t>
            </a:r>
            <a:br>
              <a:rPr lang="en-GB" sz="1400" dirty="0" smtClean="0">
                <a:effectLst/>
                <a:sym typeface="Wingdings" pitchFamily="2" charset="2"/>
              </a:rPr>
            </a:br>
            <a:r>
              <a:rPr lang="el-GR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λ</a:t>
            </a:r>
            <a:r>
              <a:rPr lang="el-GR" sz="1400" b="1" baseline="-10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‖</a:t>
            </a:r>
            <a:r>
              <a:rPr lang="en-GB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&gt;&gt; </a:t>
            </a:r>
            <a:r>
              <a:rPr lang="el-GR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λ</a:t>
            </a:r>
            <a:r>
              <a:rPr lang="el-GR" sz="14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┴</a:t>
            </a:r>
            <a:r>
              <a:rPr lang="en-GB" sz="14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GB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~ </a:t>
            </a:r>
            <a:r>
              <a:rPr lang="el-GR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ρ</a:t>
            </a:r>
            <a:r>
              <a:rPr lang="en-GB" sz="1400" b="1" baseline="-25000" dirty="0" err="1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</a:t>
            </a:r>
            <a:r>
              <a:rPr lang="en-GB" sz="14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         </a:t>
            </a:r>
            <a:r>
              <a:rPr lang="en-GB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GB" sz="1400" dirty="0" smtClean="0">
                <a:effectLst/>
                <a:latin typeface="Times New Roman"/>
                <a:cs typeface="Times New Roman"/>
                <a:sym typeface="Wingdings" pitchFamily="2" charset="2"/>
              </a:rPr>
              <a:t>  	</a:t>
            </a:r>
            <a:r>
              <a:rPr lang="en-GB" sz="1400" dirty="0" smtClean="0">
                <a:effectLst/>
                <a:sym typeface="Wingdings" pitchFamily="2" charset="2"/>
              </a:rPr>
              <a:t>They </a:t>
            </a:r>
            <a:r>
              <a:rPr lang="en-GB" sz="1400" dirty="0">
                <a:effectLst/>
                <a:sym typeface="Wingdings" pitchFamily="2" charset="2"/>
              </a:rPr>
              <a:t>elongate parallel to the magnetic field lines </a:t>
            </a:r>
            <a:r>
              <a:rPr lang="en-GB" sz="1400" dirty="0" smtClean="0">
                <a:effectLst/>
                <a:sym typeface="Wingdings" pitchFamily="2" charset="2"/>
              </a:rPr>
              <a:t>with 		relatively very </a:t>
            </a:r>
            <a:r>
              <a:rPr lang="en-GB" sz="1400" dirty="0">
                <a:effectLst/>
                <a:sym typeface="Wingdings" pitchFamily="2" charset="2"/>
              </a:rPr>
              <a:t>short </a:t>
            </a:r>
            <a:r>
              <a:rPr lang="en-GB" sz="1400" dirty="0" smtClean="0">
                <a:effectLst/>
                <a:sym typeface="Wingdings" pitchFamily="2" charset="2"/>
              </a:rPr>
              <a:t>wavelengths perpendicular </a:t>
            </a:r>
            <a:r>
              <a:rPr lang="en-GB" sz="1400" dirty="0">
                <a:effectLst/>
                <a:sym typeface="Wingdings" pitchFamily="2" charset="2"/>
              </a:rPr>
              <a:t>to it. </a:t>
            </a:r>
            <a:r>
              <a:rPr lang="en-GB" sz="1400" dirty="0" smtClean="0">
                <a:effectLst/>
                <a:sym typeface="Wingdings" pitchFamily="2" charset="2"/>
              </a:rPr>
              <a:t/>
            </a:r>
            <a:br>
              <a:rPr lang="en-GB" sz="1400" dirty="0" smtClean="0">
                <a:effectLst/>
                <a:sym typeface="Wingdings" pitchFamily="2" charset="2"/>
              </a:rPr>
            </a:br>
            <a:r>
              <a:rPr lang="el-GR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ω</a:t>
            </a:r>
            <a:r>
              <a:rPr lang="en-GB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&lt;&lt; </a:t>
            </a:r>
            <a:r>
              <a:rPr lang="el-GR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Ω</a:t>
            </a:r>
            <a:r>
              <a:rPr lang="en-GB" sz="1400" b="1" baseline="-25000" dirty="0" err="1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</a:t>
            </a:r>
            <a:r>
              <a:rPr lang="en-GB" sz="14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                     </a:t>
            </a:r>
            <a:r>
              <a:rPr lang="en-GB" sz="1400" dirty="0" smtClean="0">
                <a:effectLst/>
                <a:sym typeface="Wingdings" pitchFamily="2" charset="2"/>
              </a:rPr>
              <a:t>	Very small frequency </a:t>
            </a:r>
            <a:r>
              <a:rPr lang="en-GB" sz="1400" dirty="0" smtClean="0">
                <a:effectLst/>
              </a:rPr>
              <a:t>compare </a:t>
            </a:r>
            <a:r>
              <a:rPr lang="en-GB" sz="1400" dirty="0">
                <a:effectLst/>
              </a:rPr>
              <a:t>to the </a:t>
            </a:r>
            <a:r>
              <a:rPr lang="en-GB" sz="1400" dirty="0" smtClean="0">
                <a:effectLst/>
              </a:rPr>
              <a:t/>
            </a:r>
            <a:br>
              <a:rPr lang="en-GB" sz="1400" dirty="0" smtClean="0">
                <a:effectLst/>
              </a:rPr>
            </a:br>
            <a:r>
              <a:rPr lang="en-GB" sz="1400" dirty="0" smtClean="0">
                <a:effectLst/>
              </a:rPr>
              <a:t>		ion cyclotron frequency</a:t>
            </a:r>
            <a:r>
              <a:rPr lang="en-GB" sz="1400" b="1" dirty="0" smtClean="0">
                <a:solidFill>
                  <a:srgbClr val="7030A0"/>
                </a:solidFill>
                <a:effectLst/>
                <a:sym typeface="Wingdings" pitchFamily="2" charset="2"/>
              </a:rPr>
              <a:t>		</a:t>
            </a:r>
          </a:p>
          <a:p>
            <a:pPr>
              <a:buNone/>
            </a:pPr>
            <a:r>
              <a:rPr lang="en-GB" sz="1400" b="1" dirty="0">
                <a:solidFill>
                  <a:srgbClr val="7030A0"/>
                </a:solidFill>
                <a:effectLst/>
                <a:sym typeface="Wingdings" pitchFamily="2" charset="2"/>
              </a:rPr>
              <a:t>	</a:t>
            </a:r>
            <a:r>
              <a:rPr lang="en-GB" sz="1400" b="1" dirty="0" smtClean="0">
                <a:solidFill>
                  <a:srgbClr val="7030A0"/>
                </a:solidFill>
                <a:effectLst/>
                <a:sym typeface="Wingdings" pitchFamily="2" charset="2"/>
              </a:rPr>
              <a:t>        	Examples are: Drift waves, Ion temperature 		gradient instabilities and many others……</a:t>
            </a:r>
            <a:endParaRPr lang="en-GB" sz="14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27677" y="1909711"/>
            <a:ext cx="6676571" cy="15924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Transport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of both energy and particle across the magnetic flux surfaces:</a:t>
            </a:r>
          </a:p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endParaRPr kumimoji="0" lang="en-GB" sz="14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1- </a:t>
            </a:r>
            <a:r>
              <a:rPr lang="en-GB" sz="1400" b="1" dirty="0">
                <a:solidFill>
                  <a:srgbClr val="7030A0"/>
                </a:solidFill>
                <a:effectLst/>
              </a:rPr>
              <a:t>Classical transport 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         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     </a:t>
            </a:r>
            <a:r>
              <a:rPr kumimoji="0" lang="en-GB" sz="1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Purely collisional</a:t>
            </a:r>
            <a:endParaRPr kumimoji="0" lang="en-GB" sz="1400" b="1" i="0" u="sng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lang="en-GB" sz="1400" b="1" baseline="0" dirty="0" smtClean="0">
                <a:effectLst/>
              </a:rPr>
              <a:t>2-</a:t>
            </a:r>
            <a:r>
              <a:rPr lang="en-GB" sz="1400" b="1" dirty="0" smtClean="0">
                <a:effectLst/>
              </a:rPr>
              <a:t> 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Neo-classical transport</a:t>
            </a:r>
            <a:r>
              <a:rPr lang="en-GB" sz="1400" b="1" dirty="0" smtClean="0">
                <a:effectLst/>
              </a:rPr>
              <a:t>  </a:t>
            </a:r>
            <a:r>
              <a:rPr lang="en-GB" sz="1400" b="1" dirty="0" smtClean="0">
                <a:effectLst/>
                <a:sym typeface="Wingdings" pitchFamily="2" charset="2"/>
              </a:rPr>
              <a:t>     Magnetic topology (</a:t>
            </a:r>
            <a:r>
              <a:rPr lang="en-GB" sz="1400" b="1" u="sng" dirty="0" smtClean="0">
                <a:effectLst/>
                <a:sym typeface="Wingdings" pitchFamily="2" charset="2"/>
              </a:rPr>
              <a:t>trapped particles</a:t>
            </a:r>
            <a:r>
              <a:rPr lang="en-GB" sz="1400" b="1" dirty="0" smtClean="0">
                <a:effectLst/>
                <a:sym typeface="Wingdings" pitchFamily="2" charset="2"/>
              </a:rPr>
              <a:t>)</a:t>
            </a:r>
            <a:endParaRPr lang="en-GB" sz="1400" b="1" dirty="0" smtClean="0">
              <a:effectLst/>
            </a:endParaRPr>
          </a:p>
          <a:p>
            <a:pPr>
              <a:buNone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3-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lang="en-GB" sz="1400" b="1" u="sng" dirty="0">
                <a:solidFill>
                  <a:srgbClr val="C00000"/>
                </a:solidFill>
                <a:effectLst/>
              </a:rPr>
              <a:t>Turbulent </a:t>
            </a:r>
            <a:r>
              <a:rPr lang="en-GB" sz="1400" b="1" u="sng" dirty="0" smtClean="0">
                <a:solidFill>
                  <a:srgbClr val="C00000"/>
                </a:solidFill>
                <a:effectLst/>
              </a:rPr>
              <a:t>transport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       </a:t>
            </a:r>
            <a:r>
              <a:rPr lang="en-GB" sz="1400" b="1" dirty="0">
                <a:effectLst/>
              </a:rPr>
              <a:t> 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     </a:t>
            </a:r>
            <a:r>
              <a:rPr kumimoji="0" lang="en-GB" sz="1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Fluctuation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 in the plasma parameters, </a:t>
            </a:r>
            <a:b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</a:b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			  density and </a:t>
            </a:r>
            <a:r>
              <a:rPr lang="en-GB" sz="1400" b="1" dirty="0" smtClean="0">
                <a:effectLst/>
                <a:sym typeface="Wingdings" pitchFamily="2" charset="2"/>
              </a:rPr>
              <a:t>temperature </a:t>
            </a:r>
            <a:r>
              <a:rPr lang="en-GB" sz="1400" b="1" dirty="0">
                <a:effectLst/>
                <a:sym typeface="Wingdings" pitchFamily="2" charset="2"/>
              </a:rPr>
              <a:t>for </a:t>
            </a:r>
            <a:r>
              <a:rPr lang="en-GB" sz="1400" b="1" dirty="0" smtClean="0">
                <a:effectLst/>
                <a:sym typeface="Wingdings" pitchFamily="2" charset="2"/>
              </a:rPr>
              <a:t>example.</a:t>
            </a:r>
          </a:p>
          <a:p>
            <a:pPr>
              <a:buNone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9" name="Right Brace 18"/>
          <p:cNvSpPr/>
          <p:nvPr/>
        </p:nvSpPr>
        <p:spPr bwMode="auto">
          <a:xfrm>
            <a:off x="6462949" y="2492896"/>
            <a:ext cx="232181" cy="936104"/>
          </a:xfrm>
          <a:prstGeom prst="rightBrace">
            <a:avLst/>
          </a:prstGeom>
          <a:noFill/>
          <a:ln>
            <a:solidFill>
              <a:srgbClr val="00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95131" y="2530061"/>
            <a:ext cx="2269357" cy="861774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400" b="1" dirty="0" smtClean="0">
                <a:solidFill>
                  <a:srgbClr val="002060"/>
                </a:solidFill>
                <a:effectLst/>
              </a:rPr>
              <a:t>They tell you how big your reactor should be </a:t>
            </a:r>
            <a:br>
              <a:rPr lang="en-GB" sz="1400" b="1" dirty="0" smtClean="0">
                <a:solidFill>
                  <a:srgbClr val="002060"/>
                </a:solidFill>
                <a:effectLst/>
              </a:rPr>
            </a:br>
            <a:r>
              <a:rPr lang="en-GB" sz="1400" b="1" dirty="0" smtClean="0">
                <a:solidFill>
                  <a:srgbClr val="002060"/>
                </a:solidFill>
                <a:effectLst/>
              </a:rPr>
              <a:t>in order to get a self sustained fusion energy</a:t>
            </a:r>
            <a:endParaRPr lang="en-GB" sz="1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5229200"/>
            <a:ext cx="1728192" cy="615553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b="1" dirty="0" smtClean="0">
                <a:solidFill>
                  <a:srgbClr val="002060"/>
                </a:solidFill>
                <a:effectLst/>
              </a:rPr>
              <a:t>Density fluctuation</a:t>
            </a:r>
            <a:br>
              <a:rPr lang="en-GB" sz="1000" b="1" dirty="0" smtClean="0">
                <a:solidFill>
                  <a:srgbClr val="002060"/>
                </a:solidFill>
                <a:effectLst/>
              </a:rPr>
            </a:br>
            <a:r>
              <a:rPr lang="en-GB" sz="1000" b="1" dirty="0" smtClean="0">
                <a:solidFill>
                  <a:srgbClr val="002060"/>
                </a:solidFill>
                <a:effectLst/>
              </a:rPr>
              <a:t>TJK - </a:t>
            </a:r>
            <a:r>
              <a:rPr lang="en-GB" sz="1000" b="1" dirty="0" err="1" smtClean="0">
                <a:solidFill>
                  <a:srgbClr val="002060"/>
                </a:solidFill>
                <a:effectLst/>
              </a:rPr>
              <a:t>Torsatron</a:t>
            </a:r>
            <a:r>
              <a:rPr lang="en-GB" sz="1000" b="1" dirty="0" smtClean="0">
                <a:solidFill>
                  <a:srgbClr val="002060"/>
                </a:solidFill>
                <a:effectLst/>
              </a:rPr>
              <a:t/>
            </a:r>
            <a:br>
              <a:rPr lang="en-GB" sz="1000" b="1" dirty="0" smtClean="0">
                <a:solidFill>
                  <a:srgbClr val="002060"/>
                </a:solidFill>
                <a:effectLst/>
              </a:rPr>
            </a:br>
            <a:r>
              <a:rPr lang="en-GB" sz="1000" b="1" dirty="0" smtClean="0">
                <a:solidFill>
                  <a:srgbClr val="002060"/>
                </a:solidFill>
                <a:effectLst/>
              </a:rPr>
              <a:t>By </a:t>
            </a:r>
            <a:r>
              <a:rPr lang="en-GB" sz="1000" b="1" dirty="0" err="1" smtClean="0">
                <a:solidFill>
                  <a:srgbClr val="002060"/>
                </a:solidFill>
                <a:effectLst/>
              </a:rPr>
              <a:t>Dr.</a:t>
            </a:r>
            <a:r>
              <a:rPr lang="en-GB" sz="1000" b="1" dirty="0" smtClean="0">
                <a:solidFill>
                  <a:srgbClr val="002060"/>
                </a:solidFill>
                <a:effectLst/>
              </a:rPr>
              <a:t> M </a:t>
            </a:r>
            <a:r>
              <a:rPr lang="en-GB" sz="1000" b="1" dirty="0" err="1" smtClean="0">
                <a:solidFill>
                  <a:srgbClr val="002060"/>
                </a:solidFill>
                <a:effectLst/>
              </a:rPr>
              <a:t>Ramisch</a:t>
            </a:r>
            <a:r>
              <a:rPr lang="en-GB" sz="1000" b="1" dirty="0" smtClean="0">
                <a:solidFill>
                  <a:srgbClr val="002060"/>
                </a:solidFill>
                <a:effectLst/>
              </a:rPr>
              <a:t/>
            </a:r>
            <a:br>
              <a:rPr lang="en-GB" sz="1000" b="1" dirty="0" smtClean="0">
                <a:solidFill>
                  <a:srgbClr val="002060"/>
                </a:solidFill>
                <a:effectLst/>
              </a:rPr>
            </a:br>
            <a:r>
              <a:rPr lang="en-GB" sz="1000" b="1" dirty="0" smtClean="0">
                <a:solidFill>
                  <a:srgbClr val="002060"/>
                </a:solidFill>
                <a:effectLst/>
              </a:rPr>
              <a:t>IPF/Stuttgart/Germany</a:t>
            </a:r>
            <a:endParaRPr lang="en-GB" sz="10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695075" y="3212976"/>
            <a:ext cx="144016" cy="443244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8821618" flipH="1">
            <a:off x="2218180" y="3116545"/>
            <a:ext cx="196076" cy="674484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14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063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density fluctuation-TJ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5334"/>
          <a:stretch/>
        </p:blipFill>
        <p:spPr>
          <a:xfrm>
            <a:off x="86088" y="3476200"/>
            <a:ext cx="2397680" cy="1680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543" y="1052736"/>
            <a:ext cx="76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b="1" dirty="0">
                <a:effectLst/>
              </a:rPr>
              <a:t>Why don’t we have a single fusion reactor as yet?</a:t>
            </a:r>
            <a:br>
              <a:rPr lang="en-GB" b="1" dirty="0">
                <a:effectLst/>
              </a:rPr>
            </a:br>
            <a:r>
              <a:rPr lang="en-GB" b="1" dirty="0">
                <a:effectLst/>
              </a:rPr>
              <a:t>Why? Why? Why? Why? </a:t>
            </a:r>
            <a:r>
              <a:rPr lang="en-GB" b="1" dirty="0" smtClean="0">
                <a:effectLst/>
              </a:rPr>
              <a:t>……</a:t>
            </a:r>
          </a:p>
        </p:txBody>
      </p: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Transport Processes</a:t>
            </a:r>
            <a:endParaRPr lang="en-US" sz="3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555776" y="3687432"/>
            <a:ext cx="6408712" cy="2369570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GB" sz="1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Microinstabilities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lang="en-GB" sz="1400" dirty="0" smtClean="0">
                <a:effectLst/>
              </a:rPr>
              <a:t>are the </a:t>
            </a:r>
            <a:r>
              <a:rPr lang="en-GB" sz="1400" dirty="0">
                <a:effectLst/>
              </a:rPr>
              <a:t>main derives of </a:t>
            </a:r>
            <a:r>
              <a:rPr lang="en-GB" sz="1400" b="1" u="sng" dirty="0">
                <a:solidFill>
                  <a:srgbClr val="C00000"/>
                </a:solidFill>
                <a:effectLst/>
              </a:rPr>
              <a:t>turbulent transport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.</a:t>
            </a:r>
          </a:p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lang="en-GB" sz="1400" b="1" dirty="0">
                <a:solidFill>
                  <a:srgbClr val="7030A0"/>
                </a:solidFill>
                <a:effectLst/>
              </a:rPr>
              <a:t>	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             </a:t>
            </a:r>
            <a:r>
              <a:rPr lang="en-GB" sz="1400" b="1" dirty="0" smtClean="0">
                <a:solidFill>
                  <a:srgbClr val="7030A0"/>
                </a:solidFill>
                <a:effectLst/>
                <a:sym typeface="Wingdings" pitchFamily="2" charset="2"/>
              </a:rPr>
              <a:t> </a:t>
            </a:r>
            <a:r>
              <a:rPr lang="en-GB" sz="1400" dirty="0" smtClean="0">
                <a:effectLst/>
              </a:rPr>
              <a:t>Due to </a:t>
            </a:r>
            <a:r>
              <a:rPr lang="en-GB" sz="1400" b="1" dirty="0">
                <a:solidFill>
                  <a:srgbClr val="7030A0"/>
                </a:solidFill>
                <a:effectLst/>
              </a:rPr>
              <a:t>gradient in plasma 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profiles</a:t>
            </a:r>
            <a:r>
              <a:rPr lang="en-GB" sz="1400" dirty="0" smtClean="0">
                <a:effectLst/>
              </a:rPr>
              <a:t>,  </a:t>
            </a:r>
            <a:br>
              <a:rPr lang="en-GB" sz="1400" dirty="0" smtClean="0">
                <a:effectLst/>
              </a:rPr>
            </a:br>
            <a:r>
              <a:rPr lang="en-GB" sz="1400" dirty="0">
                <a:effectLst/>
              </a:rPr>
              <a:t>	</a:t>
            </a:r>
            <a:r>
              <a:rPr lang="en-GB" sz="1400" dirty="0" smtClean="0">
                <a:effectLst/>
              </a:rPr>
              <a:t>	</a:t>
            </a:r>
            <a:r>
              <a:rPr lang="en-GB" sz="1400" dirty="0" smtClean="0">
                <a:effectLst/>
                <a:sym typeface="Wingdings" pitchFamily="2" charset="2"/>
              </a:rPr>
              <a:t>temperature </a:t>
            </a:r>
            <a:r>
              <a:rPr lang="en-GB" sz="1400" dirty="0">
                <a:effectLst/>
                <a:sym typeface="Wingdings" pitchFamily="2" charset="2"/>
              </a:rPr>
              <a:t>and density </a:t>
            </a:r>
            <a:r>
              <a:rPr lang="en-GB" sz="1400" dirty="0" smtClean="0">
                <a:effectLst/>
                <a:sym typeface="Wingdings" pitchFamily="2" charset="2"/>
              </a:rPr>
              <a:t>for example</a:t>
            </a:r>
            <a:endParaRPr lang="en-GB" sz="1400" dirty="0">
              <a:effectLst/>
              <a:sym typeface="Wingdings" pitchFamily="2" charset="2"/>
            </a:endParaRPr>
          </a:p>
          <a:p>
            <a:pPr>
              <a:buNone/>
            </a:pPr>
            <a:r>
              <a:rPr lang="en-GB" sz="1400" b="1" u="sng" dirty="0" smtClean="0">
                <a:effectLst/>
                <a:sym typeface="Wingdings" pitchFamily="2" charset="2"/>
              </a:rPr>
              <a:t>They are characterised by:</a:t>
            </a:r>
            <a:r>
              <a:rPr lang="en-GB" sz="1400" dirty="0" smtClean="0">
                <a:effectLst/>
                <a:sym typeface="Wingdings" pitchFamily="2" charset="2"/>
              </a:rPr>
              <a:t> 	</a:t>
            </a:r>
            <a:br>
              <a:rPr lang="en-GB" sz="1400" dirty="0" smtClean="0">
                <a:effectLst/>
                <a:sym typeface="Wingdings" pitchFamily="2" charset="2"/>
              </a:rPr>
            </a:br>
            <a:r>
              <a:rPr lang="el-GR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λ</a:t>
            </a:r>
            <a:r>
              <a:rPr lang="el-GR" sz="1400" b="1" baseline="-10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‖</a:t>
            </a:r>
            <a:r>
              <a:rPr lang="en-GB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&gt;&gt; </a:t>
            </a:r>
            <a:r>
              <a:rPr lang="el-GR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λ</a:t>
            </a:r>
            <a:r>
              <a:rPr lang="el-GR" sz="14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┴</a:t>
            </a:r>
            <a:r>
              <a:rPr lang="en-GB" sz="14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GB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~ </a:t>
            </a:r>
            <a:r>
              <a:rPr lang="el-GR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ρ</a:t>
            </a:r>
            <a:r>
              <a:rPr lang="en-GB" sz="1400" b="1" baseline="-25000" dirty="0" err="1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</a:t>
            </a:r>
            <a:r>
              <a:rPr lang="en-GB" sz="14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         </a:t>
            </a:r>
            <a:r>
              <a:rPr lang="en-GB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GB" sz="1400" dirty="0" smtClean="0">
                <a:effectLst/>
                <a:latin typeface="Times New Roman"/>
                <a:cs typeface="Times New Roman"/>
                <a:sym typeface="Wingdings" pitchFamily="2" charset="2"/>
              </a:rPr>
              <a:t>  	</a:t>
            </a:r>
            <a:r>
              <a:rPr lang="en-GB" sz="1400" dirty="0" smtClean="0">
                <a:effectLst/>
                <a:sym typeface="Wingdings" pitchFamily="2" charset="2"/>
              </a:rPr>
              <a:t>They </a:t>
            </a:r>
            <a:r>
              <a:rPr lang="en-GB" sz="1400" dirty="0">
                <a:effectLst/>
                <a:sym typeface="Wingdings" pitchFamily="2" charset="2"/>
              </a:rPr>
              <a:t>elongate parallel to the magnetic field lines </a:t>
            </a:r>
            <a:r>
              <a:rPr lang="en-GB" sz="1400" dirty="0" smtClean="0">
                <a:effectLst/>
                <a:sym typeface="Wingdings" pitchFamily="2" charset="2"/>
              </a:rPr>
              <a:t>with 		relatively very </a:t>
            </a:r>
            <a:r>
              <a:rPr lang="en-GB" sz="1400" dirty="0">
                <a:effectLst/>
                <a:sym typeface="Wingdings" pitchFamily="2" charset="2"/>
              </a:rPr>
              <a:t>short </a:t>
            </a:r>
            <a:r>
              <a:rPr lang="en-GB" sz="1400" dirty="0" smtClean="0">
                <a:effectLst/>
                <a:sym typeface="Wingdings" pitchFamily="2" charset="2"/>
              </a:rPr>
              <a:t>wavelengths perpendicular </a:t>
            </a:r>
            <a:r>
              <a:rPr lang="en-GB" sz="1400" dirty="0">
                <a:effectLst/>
                <a:sym typeface="Wingdings" pitchFamily="2" charset="2"/>
              </a:rPr>
              <a:t>to it. </a:t>
            </a:r>
            <a:r>
              <a:rPr lang="en-GB" sz="1400" dirty="0" smtClean="0">
                <a:effectLst/>
                <a:sym typeface="Wingdings" pitchFamily="2" charset="2"/>
              </a:rPr>
              <a:t/>
            </a:r>
            <a:br>
              <a:rPr lang="en-GB" sz="1400" dirty="0" smtClean="0">
                <a:effectLst/>
                <a:sym typeface="Wingdings" pitchFamily="2" charset="2"/>
              </a:rPr>
            </a:br>
            <a:r>
              <a:rPr lang="el-GR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ω</a:t>
            </a:r>
            <a:r>
              <a:rPr lang="en-GB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&lt;&lt; </a:t>
            </a:r>
            <a:r>
              <a:rPr lang="el-GR" sz="14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Ω</a:t>
            </a:r>
            <a:r>
              <a:rPr lang="en-GB" sz="1400" b="1" baseline="-25000" dirty="0" err="1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</a:t>
            </a:r>
            <a:r>
              <a:rPr lang="en-GB" sz="14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                      </a:t>
            </a:r>
            <a:r>
              <a:rPr lang="en-GB" sz="1400" dirty="0" smtClean="0">
                <a:effectLst/>
                <a:sym typeface="Wingdings" pitchFamily="2" charset="2"/>
              </a:rPr>
              <a:t>	Very small frequency </a:t>
            </a:r>
            <a:r>
              <a:rPr lang="en-GB" sz="1400" dirty="0" smtClean="0">
                <a:effectLst/>
              </a:rPr>
              <a:t>compare </a:t>
            </a:r>
            <a:r>
              <a:rPr lang="en-GB" sz="1400" dirty="0">
                <a:effectLst/>
              </a:rPr>
              <a:t>to the </a:t>
            </a:r>
            <a:r>
              <a:rPr lang="en-GB" sz="1400" dirty="0" smtClean="0">
                <a:effectLst/>
              </a:rPr>
              <a:t/>
            </a:r>
            <a:br>
              <a:rPr lang="en-GB" sz="1400" dirty="0" smtClean="0">
                <a:effectLst/>
              </a:rPr>
            </a:br>
            <a:r>
              <a:rPr lang="en-GB" sz="1400" dirty="0" smtClean="0">
                <a:effectLst/>
              </a:rPr>
              <a:t>		ion cyclotron frequency</a:t>
            </a:r>
            <a:r>
              <a:rPr lang="en-GB" sz="1400" b="1" dirty="0" smtClean="0">
                <a:solidFill>
                  <a:srgbClr val="7030A0"/>
                </a:solidFill>
                <a:effectLst/>
                <a:sym typeface="Wingdings" pitchFamily="2" charset="2"/>
              </a:rPr>
              <a:t>		</a:t>
            </a:r>
          </a:p>
          <a:p>
            <a:pPr>
              <a:buNone/>
            </a:pPr>
            <a:r>
              <a:rPr lang="en-GB" sz="1400" b="1" dirty="0">
                <a:solidFill>
                  <a:srgbClr val="7030A0"/>
                </a:solidFill>
                <a:effectLst/>
                <a:sym typeface="Wingdings" pitchFamily="2" charset="2"/>
              </a:rPr>
              <a:t>	</a:t>
            </a:r>
            <a:r>
              <a:rPr lang="en-GB" sz="1400" b="1" dirty="0" smtClean="0">
                <a:solidFill>
                  <a:srgbClr val="7030A0"/>
                </a:solidFill>
                <a:effectLst/>
                <a:sym typeface="Wingdings" pitchFamily="2" charset="2"/>
              </a:rPr>
              <a:t>        	Examples are: Drift waves, Ion temperature 		gradient instabilities and many others……</a:t>
            </a:r>
            <a:endParaRPr lang="en-GB" sz="14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27677" y="1909711"/>
            <a:ext cx="6676571" cy="15924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Transport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of both energy and particle across the magnetic flux surfaces:</a:t>
            </a:r>
          </a:p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endParaRPr kumimoji="0" lang="en-GB" sz="14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1- </a:t>
            </a:r>
            <a:r>
              <a:rPr lang="en-GB" sz="1400" b="1" dirty="0">
                <a:solidFill>
                  <a:srgbClr val="7030A0"/>
                </a:solidFill>
                <a:effectLst/>
              </a:rPr>
              <a:t>Classical transport 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         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     </a:t>
            </a:r>
            <a:r>
              <a:rPr kumimoji="0" lang="en-GB" sz="1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Purely collisional</a:t>
            </a:r>
            <a:endParaRPr kumimoji="0" lang="en-GB" sz="1400" b="1" i="0" u="sng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R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lang="en-GB" sz="1400" b="1" baseline="0" dirty="0" smtClean="0">
                <a:effectLst/>
              </a:rPr>
              <a:t>2-</a:t>
            </a:r>
            <a:r>
              <a:rPr lang="en-GB" sz="1400" b="1" dirty="0" smtClean="0">
                <a:effectLst/>
              </a:rPr>
              <a:t> 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Neo-classical transport</a:t>
            </a:r>
            <a:r>
              <a:rPr lang="en-GB" sz="1400" b="1" dirty="0" smtClean="0">
                <a:effectLst/>
              </a:rPr>
              <a:t>  </a:t>
            </a:r>
            <a:r>
              <a:rPr lang="en-GB" sz="1400" b="1" dirty="0" smtClean="0">
                <a:effectLst/>
                <a:sym typeface="Wingdings" pitchFamily="2" charset="2"/>
              </a:rPr>
              <a:t>     Magnetic topology (</a:t>
            </a:r>
            <a:r>
              <a:rPr lang="en-GB" sz="1400" b="1" u="sng" dirty="0" smtClean="0">
                <a:effectLst/>
                <a:sym typeface="Wingdings" pitchFamily="2" charset="2"/>
              </a:rPr>
              <a:t>trapped particles</a:t>
            </a:r>
            <a:r>
              <a:rPr lang="en-GB" sz="1400" b="1" dirty="0" smtClean="0">
                <a:effectLst/>
                <a:sym typeface="Wingdings" pitchFamily="2" charset="2"/>
              </a:rPr>
              <a:t>)</a:t>
            </a:r>
            <a:endParaRPr lang="en-GB" sz="1400" b="1" dirty="0" smtClean="0">
              <a:effectLst/>
            </a:endParaRPr>
          </a:p>
          <a:p>
            <a:pPr>
              <a:buNone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3-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lang="en-GB" sz="1400" b="1" u="sng" dirty="0">
                <a:solidFill>
                  <a:srgbClr val="C00000"/>
                </a:solidFill>
                <a:effectLst/>
              </a:rPr>
              <a:t>Turbulent </a:t>
            </a:r>
            <a:r>
              <a:rPr lang="en-GB" sz="1400" b="1" u="sng" dirty="0" smtClean="0">
                <a:solidFill>
                  <a:srgbClr val="C00000"/>
                </a:solidFill>
                <a:effectLst/>
              </a:rPr>
              <a:t>transport</a:t>
            </a:r>
            <a:r>
              <a:rPr lang="en-GB" sz="1400" b="1" dirty="0" smtClean="0">
                <a:solidFill>
                  <a:srgbClr val="7030A0"/>
                </a:solidFill>
                <a:effectLst/>
              </a:rPr>
              <a:t>       </a:t>
            </a:r>
            <a:r>
              <a:rPr lang="en-GB" sz="1400" b="1" dirty="0">
                <a:effectLst/>
              </a:rPr>
              <a:t> 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     </a:t>
            </a:r>
            <a:r>
              <a:rPr kumimoji="0" lang="en-GB" sz="1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Fluctuation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 in the plasma parameters, </a:t>
            </a:r>
            <a:b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</a:b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Wingdings" pitchFamily="2" charset="2"/>
              </a:rPr>
              <a:t>			  density and </a:t>
            </a:r>
            <a:r>
              <a:rPr lang="en-GB" sz="1400" b="1" dirty="0" smtClean="0">
                <a:effectLst/>
                <a:sym typeface="Wingdings" pitchFamily="2" charset="2"/>
              </a:rPr>
              <a:t>temperature </a:t>
            </a:r>
            <a:r>
              <a:rPr lang="en-GB" sz="1400" b="1" dirty="0">
                <a:effectLst/>
                <a:sym typeface="Wingdings" pitchFamily="2" charset="2"/>
              </a:rPr>
              <a:t>for </a:t>
            </a:r>
            <a:r>
              <a:rPr lang="en-GB" sz="1400" b="1" dirty="0" smtClean="0">
                <a:effectLst/>
                <a:sym typeface="Wingdings" pitchFamily="2" charset="2"/>
              </a:rPr>
              <a:t>example.</a:t>
            </a:r>
          </a:p>
          <a:p>
            <a:pPr>
              <a:buNone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9" name="Right Brace 18"/>
          <p:cNvSpPr/>
          <p:nvPr/>
        </p:nvSpPr>
        <p:spPr bwMode="auto">
          <a:xfrm>
            <a:off x="6462949" y="2492896"/>
            <a:ext cx="232181" cy="936104"/>
          </a:xfrm>
          <a:prstGeom prst="rightBrace">
            <a:avLst/>
          </a:prstGeom>
          <a:noFill/>
          <a:ln>
            <a:solidFill>
              <a:srgbClr val="00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95131" y="2530061"/>
            <a:ext cx="2269357" cy="861774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400" b="1" dirty="0" smtClean="0">
                <a:solidFill>
                  <a:srgbClr val="002060"/>
                </a:solidFill>
                <a:effectLst/>
              </a:rPr>
              <a:t>They tell you how big your reactor should be </a:t>
            </a:r>
            <a:br>
              <a:rPr lang="en-GB" sz="1400" b="1" dirty="0" smtClean="0">
                <a:solidFill>
                  <a:srgbClr val="002060"/>
                </a:solidFill>
                <a:effectLst/>
              </a:rPr>
            </a:br>
            <a:r>
              <a:rPr lang="en-GB" sz="1400" b="1" dirty="0" smtClean="0">
                <a:solidFill>
                  <a:srgbClr val="002060"/>
                </a:solidFill>
                <a:effectLst/>
              </a:rPr>
              <a:t>in order to get a self sustained fusion energy</a:t>
            </a:r>
            <a:endParaRPr lang="en-GB" sz="1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45714" y="4094575"/>
            <a:ext cx="1529810" cy="215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effectLst/>
              </a:rPr>
              <a:t>My PhD study</a:t>
            </a:r>
            <a:endParaRPr lang="en-GB" sz="1400" dirty="0"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5229200"/>
            <a:ext cx="1728192" cy="615553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000" b="1" dirty="0" smtClean="0">
                <a:solidFill>
                  <a:srgbClr val="002060"/>
                </a:solidFill>
                <a:effectLst/>
              </a:rPr>
              <a:t>Density fluctuation</a:t>
            </a:r>
            <a:br>
              <a:rPr lang="en-GB" sz="1000" b="1" dirty="0" smtClean="0">
                <a:solidFill>
                  <a:srgbClr val="002060"/>
                </a:solidFill>
                <a:effectLst/>
              </a:rPr>
            </a:br>
            <a:r>
              <a:rPr lang="en-GB" sz="1000" b="1" dirty="0" smtClean="0">
                <a:solidFill>
                  <a:srgbClr val="002060"/>
                </a:solidFill>
                <a:effectLst/>
              </a:rPr>
              <a:t>TJK - </a:t>
            </a:r>
            <a:r>
              <a:rPr lang="en-GB" sz="1000" b="1" dirty="0" err="1" smtClean="0">
                <a:solidFill>
                  <a:srgbClr val="002060"/>
                </a:solidFill>
                <a:effectLst/>
              </a:rPr>
              <a:t>Torsatron</a:t>
            </a:r>
            <a:r>
              <a:rPr lang="en-GB" sz="1000" b="1" dirty="0" smtClean="0">
                <a:solidFill>
                  <a:srgbClr val="002060"/>
                </a:solidFill>
                <a:effectLst/>
              </a:rPr>
              <a:t/>
            </a:r>
            <a:br>
              <a:rPr lang="en-GB" sz="1000" b="1" dirty="0" smtClean="0">
                <a:solidFill>
                  <a:srgbClr val="002060"/>
                </a:solidFill>
                <a:effectLst/>
              </a:rPr>
            </a:br>
            <a:r>
              <a:rPr lang="en-GB" sz="1000" b="1" dirty="0" smtClean="0">
                <a:solidFill>
                  <a:srgbClr val="002060"/>
                </a:solidFill>
                <a:effectLst/>
              </a:rPr>
              <a:t>By </a:t>
            </a:r>
            <a:r>
              <a:rPr lang="en-GB" sz="1000" b="1" dirty="0" err="1" smtClean="0">
                <a:solidFill>
                  <a:srgbClr val="002060"/>
                </a:solidFill>
                <a:effectLst/>
              </a:rPr>
              <a:t>Dr.</a:t>
            </a:r>
            <a:r>
              <a:rPr lang="en-GB" sz="1000" b="1" dirty="0" smtClean="0">
                <a:solidFill>
                  <a:srgbClr val="002060"/>
                </a:solidFill>
                <a:effectLst/>
              </a:rPr>
              <a:t> M </a:t>
            </a:r>
            <a:r>
              <a:rPr lang="en-GB" sz="1000" b="1" dirty="0" err="1" smtClean="0">
                <a:solidFill>
                  <a:srgbClr val="002060"/>
                </a:solidFill>
                <a:effectLst/>
              </a:rPr>
              <a:t>Ramisch</a:t>
            </a:r>
            <a:r>
              <a:rPr lang="en-GB" sz="1000" b="1" dirty="0" smtClean="0">
                <a:solidFill>
                  <a:srgbClr val="002060"/>
                </a:solidFill>
                <a:effectLst/>
              </a:rPr>
              <a:t/>
            </a:r>
            <a:br>
              <a:rPr lang="en-GB" sz="1000" b="1" dirty="0" smtClean="0">
                <a:solidFill>
                  <a:srgbClr val="002060"/>
                </a:solidFill>
                <a:effectLst/>
              </a:rPr>
            </a:br>
            <a:r>
              <a:rPr lang="en-GB" sz="1000" b="1" dirty="0" smtClean="0">
                <a:solidFill>
                  <a:srgbClr val="002060"/>
                </a:solidFill>
                <a:effectLst/>
              </a:rPr>
              <a:t>IPF/Stuttgart/Germany</a:t>
            </a:r>
            <a:endParaRPr lang="en-GB" sz="10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695075" y="3212976"/>
            <a:ext cx="144016" cy="443244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8821618" flipH="1">
            <a:off x="2218180" y="3116545"/>
            <a:ext cx="196076" cy="674484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3131840" y="3959622"/>
            <a:ext cx="144016" cy="131023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16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3243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Plasma Models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1125538"/>
                <a:ext cx="8424863" cy="5005387"/>
              </a:xfrm>
            </p:spPr>
            <p:txBody>
              <a:bodyPr/>
              <a:lstStyle/>
              <a:p>
                <a:pPr marL="457200" lvl="1" indent="0">
                  <a:buNone/>
                </a:pPr>
                <a:r>
                  <a:rPr lang="en-US" sz="2000" kern="1200" dirty="0" smtClean="0">
                    <a:effectLst/>
                    <a:latin typeface="Tahoma" pitchFamily="34" charset="0"/>
                    <a:ea typeface="+mn-ea"/>
                    <a:cs typeface="Arial" charset="0"/>
                  </a:rPr>
                  <a:t>To describe the electromagnetic fields and plasma motion we need:</a:t>
                </a:r>
                <a:br>
                  <a:rPr lang="en-US" sz="2000" kern="1200" dirty="0" smtClean="0">
                    <a:effectLst/>
                    <a:latin typeface="Tahoma" pitchFamily="34" charset="0"/>
                    <a:ea typeface="+mn-ea"/>
                    <a:cs typeface="Arial" charset="0"/>
                  </a:rPr>
                </a:br>
                <a:endParaRPr lang="en-US" sz="2000" kern="1200" dirty="0" smtClean="0">
                  <a:effectLst/>
                  <a:latin typeface="Tahoma" pitchFamily="34" charset="0"/>
                  <a:ea typeface="+mn-ea"/>
                  <a:cs typeface="Arial" charset="0"/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1800" b="1" u="sng" dirty="0" smtClean="0">
                    <a:effectLst/>
                  </a:rPr>
                  <a:t>Maxwell’s equations</a:t>
                </a:r>
                <a:r>
                  <a:rPr lang="en-US" sz="1800" dirty="0" smtClean="0">
                    <a:effectLst/>
                  </a:rPr>
                  <a:t> for the E&amp;M fields:</a:t>
                </a:r>
                <a:br>
                  <a:rPr lang="en-US" sz="1800" dirty="0" smtClean="0">
                    <a:effectLst/>
                  </a:rPr>
                </a:br>
                <a:endParaRPr lang="en-US" sz="1800" dirty="0" smtClean="0">
                  <a:effectLst/>
                </a:endParaRPr>
              </a:p>
              <a:p>
                <a:pPr lvl="1">
                  <a:buFont typeface="Wingdings" pitchFamily="2" charset="2"/>
                  <a:buChar char="Ø"/>
                </a:pPr>
                <a:endParaRPr lang="en-US" sz="1800" dirty="0">
                  <a:effectLst/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1800" b="1" u="sng" dirty="0" err="1" smtClean="0">
                    <a:effectLst/>
                  </a:rPr>
                  <a:t>Vlasov</a:t>
                </a:r>
                <a:r>
                  <a:rPr lang="en-US" sz="1800" b="1" u="sng" dirty="0" smtClean="0">
                    <a:effectLst/>
                  </a:rPr>
                  <a:t> </a:t>
                </a:r>
                <a:r>
                  <a:rPr lang="en-US" sz="1800" b="1" u="sng" dirty="0">
                    <a:effectLst/>
                  </a:rPr>
                  <a:t>equation </a:t>
                </a:r>
                <a:r>
                  <a:rPr lang="en-US" sz="1800" dirty="0" smtClean="0">
                    <a:effectLst/>
                    <a:sym typeface="Wingdings" pitchFamily="2" charset="2"/>
                  </a:rPr>
                  <a:t> </a:t>
                </a:r>
                <a:r>
                  <a:rPr lang="en-US" sz="1800" dirty="0" smtClean="0">
                    <a:effectLst/>
                  </a:rPr>
                  <a:t>hot plasmas</a:t>
                </a:r>
                <a:r>
                  <a:rPr lang="en-US" sz="1800" dirty="0">
                    <a:effectLst/>
                  </a:rPr>
                  <a:t> </a:t>
                </a:r>
                <a:r>
                  <a:rPr lang="en-US" sz="1800" dirty="0" smtClean="0">
                    <a:effectLst/>
                    <a:sym typeface="Wingdings" pitchFamily="2" charset="2"/>
                  </a:rPr>
                  <a:t> Collision is neglected. To Obtain</a:t>
                </a:r>
                <a:r>
                  <a:rPr lang="en-US" sz="18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effectLst/>
                            <a:latin typeface="Cambria Math"/>
                          </a:rPr>
                          <m:t>𝝆</m:t>
                        </m:r>
                      </m:e>
                      <m:sub>
                        <m:r>
                          <a:rPr lang="en-GB" sz="1800" b="1" i="1">
                            <a:effectLst/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GB" sz="1800">
                        <a:effectLst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>
                        <a:effectLst/>
                        <a:latin typeface="Cambria Math"/>
                      </a:rPr>
                      <m:t>and</m:t>
                    </m:r>
                    <m:r>
                      <a:rPr lang="en-GB" sz="1800">
                        <a:effectLst/>
                        <a:latin typeface="Cambria Math"/>
                      </a:rPr>
                      <m:t> </m:t>
                    </m:r>
                    <m:r>
                      <a:rPr lang="en-GB" sz="1800" b="1" i="1">
                        <a:effectLst/>
                        <a:latin typeface="Cambria Math"/>
                      </a:rPr>
                      <m:t>𝐉</m:t>
                    </m:r>
                  </m:oMath>
                </a14:m>
                <a:r>
                  <a:rPr lang="en-US" sz="1800" dirty="0">
                    <a:effectLst/>
                  </a:rPr>
                  <a:t> required in Maxwell’s </a:t>
                </a:r>
                <a:r>
                  <a:rPr lang="en-US" sz="1800" dirty="0" smtClean="0">
                    <a:effectLst/>
                  </a:rPr>
                  <a:t>equations.</a:t>
                </a:r>
                <a:br>
                  <a:rPr lang="en-US" sz="1800" dirty="0" smtClean="0">
                    <a:effectLst/>
                  </a:rPr>
                </a:br>
                <a:r>
                  <a:rPr lang="en-US" sz="1800" dirty="0" smtClean="0">
                    <a:effectLst/>
                  </a:rPr>
                  <a:t/>
                </a:r>
                <a:br>
                  <a:rPr lang="en-US" sz="1800" dirty="0" smtClean="0">
                    <a:effectLst/>
                  </a:rPr>
                </a:br>
                <a:r>
                  <a:rPr lang="en-US" sz="1800" dirty="0" smtClean="0">
                    <a:effectLst/>
                  </a:rPr>
                  <a:t/>
                </a:r>
                <a:br>
                  <a:rPr lang="en-US" sz="1800" dirty="0" smtClean="0">
                    <a:effectLst/>
                  </a:rPr>
                </a:br>
                <a:r>
                  <a:rPr lang="en-US" sz="1800" dirty="0" smtClean="0">
                    <a:effectLst/>
                  </a:rPr>
                  <a:t/>
                </a:r>
                <a:br>
                  <a:rPr lang="en-US" sz="1800" dirty="0" smtClean="0">
                    <a:effectLst/>
                  </a:rPr>
                </a:br>
                <a:r>
                  <a:rPr lang="en-US" sz="1800" dirty="0" smtClean="0">
                    <a:effectLst/>
                  </a:rPr>
                  <a:t>			and</a:t>
                </a:r>
                <a:endParaRPr lang="en-US" sz="1600" dirty="0">
                  <a:effectLst/>
                </a:endParaRPr>
              </a:p>
              <a:p>
                <a:pPr lvl="1">
                  <a:buFont typeface="Wingdings" pitchFamily="2" charset="2"/>
                  <a:buChar char="Ø"/>
                </a:pPr>
                <a:endParaRPr lang="en-US" sz="1800" dirty="0">
                  <a:effectLst/>
                </a:endParaRPr>
              </a:p>
              <a:p>
                <a:pPr lvl="1">
                  <a:buFont typeface="Wingdings" pitchFamily="2" charset="2"/>
                  <a:buChar char="Ø"/>
                </a:pPr>
                <a:endParaRPr lang="en-US" sz="1800" dirty="0" smtClean="0">
                  <a:effectLst/>
                </a:endParaRPr>
              </a:p>
              <a:p>
                <a:pPr lvl="1">
                  <a:buFont typeface="Wingdings" pitchFamily="2" charset="2"/>
                  <a:buChar char="Ø"/>
                </a:pPr>
                <a:endParaRPr lang="en-US" sz="1800" dirty="0" smtClean="0">
                  <a:effectLst/>
                </a:endParaRPr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1125538"/>
                <a:ext cx="8424863" cy="5005387"/>
              </a:xfrm>
              <a:blipFill rotWithShape="1">
                <a:blip r:embed="rId3"/>
                <a:stretch>
                  <a:fillRect t="-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61915" y="2276872"/>
                <a:ext cx="1583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𝜵</m:t>
                      </m:r>
                      <m:r>
                        <a:rPr lang="en-GB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GB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GB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GB" b="1" i="1" dirty="0">
                  <a:solidFill>
                    <a:srgbClr val="002060"/>
                  </a:solidFill>
                  <a:effectLst/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915" y="2276872"/>
                <a:ext cx="158344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58389" y="2097469"/>
                <a:ext cx="2862083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𝜵</m:t>
                              </m:r>
                              <m:r>
                                <a:rPr lang="en-GB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GB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  <m:r>
                                <a:rPr lang="en-GB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= </m:t>
                              </m:r>
                              <m:r>
                                <a:rPr lang="en-GB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𝑱</m:t>
                          </m:r>
                          <m:r>
                            <a:rPr lang="en-GB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+∈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𝑬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GB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89" y="2097469"/>
                <a:ext cx="2862083" cy="677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4359" y="2168243"/>
                <a:ext cx="1557556" cy="66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𝜵</m:t>
                      </m:r>
                      <m:r>
                        <a:rPr lang="en-GB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GB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en-GB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59" y="2168243"/>
                <a:ext cx="1557556" cy="6696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8099" y="2103370"/>
                <a:ext cx="1944216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𝜵</m:t>
                      </m:r>
                      <m:r>
                        <a:rPr lang="en-GB" b="0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en-GB" b="0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𝑩</m:t>
                          </m:r>
                        </m:num>
                        <m:den>
                          <m:r>
                            <a:rPr lang="en-GB" b="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b="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b="1" i="1" dirty="0">
                  <a:solidFill>
                    <a:srgbClr val="002060"/>
                  </a:solidFill>
                  <a:effectLst/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99" y="2103370"/>
                <a:ext cx="1944216" cy="6775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5576" y="3440427"/>
                <a:ext cx="7200800" cy="5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GB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GB" b="0" i="0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GB" b="1" i="1" smtClean="0">
                        <a:solidFill>
                          <a:srgbClr val="002060"/>
                        </a:solidFill>
                        <a:effectLst/>
                        <a:latin typeface="Cambria Math"/>
                      </a:rPr>
                      <m:t>𝒗</m:t>
                    </m:r>
                    <m:r>
                      <a:rPr lang="en-GB" b="0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rgbClr val="002060"/>
                    </a:solidFill>
                    <a:effectLst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𝑬</m:t>
                        </m:r>
                        <m:r>
                          <a:rPr lang="en-GB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𝒗</m:t>
                        </m:r>
                        <m:r>
                          <a:rPr lang="en-GB" b="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GB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𝑩</m:t>
                        </m:r>
                      </m:e>
                    </m:d>
                    <m:r>
                      <a:rPr lang="en-GB" b="0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𝒗</m:t>
                        </m:r>
                      </m:den>
                    </m:f>
                    <m:r>
                      <a:rPr lang="en-GB" b="0" i="0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a:rPr lang="en-GB" b="0" i="0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0</m:t>
                    </m:r>
                    <m:r>
                      <a:rPr lang="en-GB" b="0" i="0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    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002060"/>
                        </a:solidFill>
                        <a:effectLst/>
                        <a:ea typeface="Cambria Math"/>
                      </a:rPr>
                      <m:t>and</m:t>
                    </m:r>
                  </m:oMath>
                </a14:m>
                <a:r>
                  <a:rPr lang="en-GB" dirty="0" smtClean="0">
                    <a:solidFill>
                      <a:srgbClr val="002060"/>
                    </a:solidFill>
                    <a:effectLst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  </m:t>
                    </m:r>
                    <m:r>
                      <a:rPr lang="en-GB" b="0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GB" i="1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𝑓</m:t>
                    </m:r>
                    <m:r>
                      <a:rPr lang="en-GB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>
                      <a:rPr lang="en-GB" i="1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𝒗</m:t>
                        </m:r>
                        <m:r>
                          <a:rPr lang="en-GB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GB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40427"/>
                <a:ext cx="7200800" cy="544893"/>
              </a:xfrm>
              <a:prstGeom prst="rect">
                <a:avLst/>
              </a:prstGeom>
              <a:blipFill rotWithShape="1"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7584" y="4077072"/>
                <a:ext cx="2304256" cy="4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𝝆</m:t>
                        </m:r>
                      </m:e>
                      <m:sub>
                        <m: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 smtClean="0">
                    <a:solidFill>
                      <a:srgbClr val="00206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GB" b="1" i="1" dirty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 dirty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GB" b="1" i="1" dirty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  <m:t>𝒗</m:t>
                        </m:r>
                        <m: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GB" b="1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77072"/>
                <a:ext cx="2304256" cy="455766"/>
              </a:xfrm>
              <a:prstGeom prst="rect">
                <a:avLst/>
              </a:prstGeom>
              <a:blipFill rotWithShape="1">
                <a:blip r:embed="rId9"/>
                <a:stretch>
                  <a:fillRect l="-265" t="-136000" b="-194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5896" y="4077072"/>
                <a:ext cx="2376264" cy="4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mbria Math"/>
                      </a:rPr>
                      <m:t>𝑱</m:t>
                    </m:r>
                  </m:oMath>
                </a14:m>
                <a:r>
                  <a:rPr lang="en-GB" b="1" i="1" dirty="0" smtClean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GB" b="1" dirty="0" smtClean="0">
                    <a:solidFill>
                      <a:srgbClr val="00206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  <m:t>𝒗</m:t>
                        </m:r>
                        <m:sSup>
                          <m:sSupPr>
                            <m:ctrlP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 </m:t>
                            </m:r>
                            <m: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b="1" i="1" dirty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  <m:t>𝒗</m:t>
                        </m:r>
                        <m:r>
                          <a:rPr lang="en-GB" b="1" i="1" dirty="0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GB" b="1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077072"/>
                <a:ext cx="2376264" cy="455766"/>
              </a:xfrm>
              <a:prstGeom prst="rect">
                <a:avLst/>
              </a:prstGeom>
              <a:blipFill rotWithShape="1">
                <a:blip r:embed="rId10"/>
                <a:stretch>
                  <a:fillRect l="-769" t="-136000" b="-194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 bwMode="auto">
          <a:xfrm rot="5400000">
            <a:off x="1034013" y="4880076"/>
            <a:ext cx="432048" cy="266200"/>
          </a:xfrm>
          <a:prstGeom prst="rightArrow">
            <a:avLst/>
          </a:prstGeom>
          <a:noFill/>
          <a:ln w="9525" cap="flat" cmpd="sng" algn="ctr">
            <a:solidFill>
              <a:srgbClr val="000000">
                <a:alpha val="5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4359" y="1700808"/>
            <a:ext cx="8216113" cy="3024336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5077633"/>
            <a:ext cx="594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>
                <a:effectLst/>
              </a:rPr>
              <a:t>The problem is </a:t>
            </a:r>
            <a:r>
              <a:rPr lang="en-US" b="1" dirty="0" smtClean="0">
                <a:effectLst/>
              </a:rPr>
              <a:t>nonlinear</a:t>
            </a:r>
            <a:r>
              <a:rPr lang="en-US" dirty="0" smtClean="0">
                <a:effectLst/>
              </a:rPr>
              <a:t>. Solving these set of equations is impossible </a:t>
            </a:r>
            <a:r>
              <a:rPr lang="en-US" dirty="0">
                <a:effectLst/>
              </a:rPr>
              <a:t>for most </a:t>
            </a:r>
            <a:r>
              <a:rPr lang="en-US" dirty="0" smtClean="0">
                <a:effectLst/>
              </a:rPr>
              <a:t>problems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  <a:sym typeface="Wingdings" pitchFamily="2" charset="2"/>
              </a:rPr>
              <a:t>  </a:t>
            </a:r>
            <a:r>
              <a:rPr lang="en-US" b="1" u="sng" dirty="0" smtClean="0">
                <a:effectLst/>
              </a:rPr>
              <a:t>We </a:t>
            </a:r>
            <a:r>
              <a:rPr lang="en-US" b="1" u="sng" dirty="0">
                <a:effectLst/>
              </a:rPr>
              <a:t>need to </a:t>
            </a:r>
            <a:r>
              <a:rPr lang="en-US" b="1" u="sng" dirty="0" smtClean="0">
                <a:effectLst/>
              </a:rPr>
              <a:t>make approximations</a:t>
            </a:r>
            <a:endParaRPr lang="en-US" b="1" u="sng" dirty="0"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2" y="5215462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effectLst/>
              </a:rPr>
              <a:t>Self-consistent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 problem</a:t>
            </a:r>
            <a:endParaRPr lang="en-US" b="1" u="sng" dirty="0">
              <a:effectLst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2479393" y="5452364"/>
            <a:ext cx="432048" cy="266200"/>
          </a:xfrm>
          <a:prstGeom prst="rightArrow">
            <a:avLst/>
          </a:prstGeom>
          <a:noFill/>
          <a:ln w="9525" cap="flat" cmpd="sng" algn="ctr">
            <a:solidFill>
              <a:srgbClr val="000000">
                <a:alpha val="5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20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/>
          <a:stretch/>
        </p:blipFill>
        <p:spPr bwMode="auto">
          <a:xfrm>
            <a:off x="6588224" y="1412776"/>
            <a:ext cx="252106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>
            <a:off x="1259632" y="4437112"/>
            <a:ext cx="0" cy="71840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1333510" cy="51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26" idx="3"/>
          </p:cNvCxnSpPr>
          <p:nvPr/>
        </p:nvCxnSpPr>
        <p:spPr bwMode="auto">
          <a:xfrm>
            <a:off x="2411760" y="2950205"/>
            <a:ext cx="1944216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7475"/>
            <a:ext cx="6192837" cy="720725"/>
          </a:xfrm>
        </p:spPr>
        <p:txBody>
          <a:bodyPr/>
          <a:lstStyle/>
          <a:p>
            <a:r>
              <a:rPr lang="en-US" sz="3000" dirty="0" smtClean="0"/>
              <a:t>Plasma Models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Models are classified into “kinetic” and “fluid”</a:t>
            </a:r>
            <a:endParaRPr lang="en-GB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232797204"/>
              </p:ext>
            </p:extLst>
          </p:nvPr>
        </p:nvGraphicFramePr>
        <p:xfrm>
          <a:off x="4211960" y="2564904"/>
          <a:ext cx="2288099" cy="74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95736" y="2338582"/>
            <a:ext cx="101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>
                <a:effectLst/>
              </a:rPr>
              <a:t>Take </a:t>
            </a:r>
            <a:br>
              <a:rPr lang="en-GB" sz="1600" dirty="0" smtClean="0">
                <a:effectLst/>
              </a:rPr>
            </a:br>
            <a:r>
              <a:rPr lang="en-GB" sz="1600" dirty="0" smtClean="0">
                <a:effectLst/>
              </a:rPr>
              <a:t>moments</a:t>
            </a:r>
            <a:endParaRPr lang="en-GB" sz="1600" dirty="0">
              <a:effectLst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128845480"/>
              </p:ext>
            </p:extLst>
          </p:nvPr>
        </p:nvGraphicFramePr>
        <p:xfrm>
          <a:off x="539552" y="3645024"/>
          <a:ext cx="2376264" cy="78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>
            <a:off x="899592" y="2564904"/>
            <a:ext cx="0" cy="114651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827584" y="278092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u="sng" dirty="0" smtClean="0">
                <a:effectLst/>
              </a:rPr>
              <a:t>Gyro average:</a:t>
            </a:r>
            <a:endParaRPr lang="en-GB" sz="1600" u="sng" dirty="0"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624" y="458112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>
                <a:effectLst/>
              </a:rPr>
              <a:t>Take moments</a:t>
            </a:r>
            <a:endParaRPr lang="en-GB" sz="1600" dirty="0">
              <a:effectLst/>
            </a:endParaRP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574234509"/>
              </p:ext>
            </p:extLst>
          </p:nvPr>
        </p:nvGraphicFramePr>
        <p:xfrm>
          <a:off x="568314" y="5085184"/>
          <a:ext cx="2376264" cy="78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1" name="TextBox 30"/>
          <p:cNvSpPr txBox="1"/>
          <p:nvPr/>
        </p:nvSpPr>
        <p:spPr>
          <a:xfrm rot="16200000">
            <a:off x="-502914" y="3679381"/>
            <a:ext cx="1755094" cy="246221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effectLst>
                  <a:reflection endPos="0" dist="50800" dir="5400000" sy="-100000" algn="bl" rotWithShape="0"/>
                </a:effectLst>
              </a:rPr>
              <a:t>Kinetic models</a:t>
            </a:r>
            <a:endParaRPr lang="en-GB" sz="1600" b="1" dirty="0">
              <a:effectLst>
                <a:reflection endPos="0" dist="50800" dir="5400000" sy="-100000" algn="bl" rotWithShape="0"/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6523670" y="4399461"/>
            <a:ext cx="1755094" cy="246221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1600" b="1" dirty="0" smtClean="0">
                <a:solidFill>
                  <a:schemeClr val="tx1"/>
                </a:solidFill>
                <a:effectLst>
                  <a:reflection endPos="0" dist="50800" dir="5400000" sy="-100000" algn="bl" rotWithShape="0"/>
                </a:effectLst>
              </a:rPr>
              <a:t>Fluid models</a:t>
            </a:r>
            <a:endParaRPr lang="en-GB" sz="1600" b="1" dirty="0">
              <a:solidFill>
                <a:schemeClr val="tx1"/>
              </a:solidFill>
              <a:effectLst>
                <a:reflection endPos="0" dist="50800" dir="5400000" sy="-100000" algn="bl" rotWithShape="0"/>
              </a:effectLst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004048" y="3216503"/>
            <a:ext cx="0" cy="62323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5076056" y="3446121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>
                <a:effectLst/>
              </a:rPr>
              <a:t>Simplify further</a:t>
            </a:r>
            <a:endParaRPr lang="en-GB" sz="1600" dirty="0">
              <a:effectLst/>
            </a:endParaRP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4238951440"/>
              </p:ext>
            </p:extLst>
          </p:nvPr>
        </p:nvGraphicFramePr>
        <p:xfrm>
          <a:off x="4588157" y="5418187"/>
          <a:ext cx="2288099" cy="74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cxnSp>
        <p:nvCxnSpPr>
          <p:cNvPr id="37" name="Straight Arrow Connector 36"/>
          <p:cNvCxnSpPr/>
          <p:nvPr/>
        </p:nvCxnSpPr>
        <p:spPr bwMode="auto">
          <a:xfrm>
            <a:off x="5220072" y="4634602"/>
            <a:ext cx="0" cy="62323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5220072" y="483083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 smtClean="0">
                <a:effectLst/>
              </a:rPr>
              <a:t>Remove dissipation</a:t>
            </a:r>
            <a:endParaRPr lang="en-GB" sz="1600" dirty="0">
              <a:effectLst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9592" y="3073999"/>
            <a:ext cx="282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 smtClean="0">
                <a:effectLst/>
              </a:rPr>
              <a:t>- Remove high frequencies ~</a:t>
            </a:r>
            <a:r>
              <a:rPr lang="en-GB" sz="1600" dirty="0" smtClean="0">
                <a:effectLst/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Ω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 </a:t>
            </a:r>
            <a:r>
              <a:rPr lang="en-GB" sz="16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/>
            </a:r>
            <a:br>
              <a:rPr lang="en-GB" sz="16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</a:br>
            <a:r>
              <a:rPr lang="en-GB" sz="1400" dirty="0">
                <a:effectLst/>
                <a:sym typeface="Wingdings" pitchFamily="2" charset="2"/>
              </a:rPr>
              <a:t>- </a:t>
            </a:r>
            <a:r>
              <a:rPr lang="en-GB" sz="1400" dirty="0" smtClean="0">
                <a:effectLst/>
                <a:sym typeface="Wingdings" pitchFamily="2" charset="2"/>
              </a:rPr>
              <a:t>Retain </a:t>
            </a:r>
            <a:r>
              <a:rPr lang="en-GB" sz="1400" dirty="0">
                <a:effectLst/>
                <a:sym typeface="Wingdings" pitchFamily="2" charset="2"/>
              </a:rPr>
              <a:t>small scales </a:t>
            </a:r>
            <a:r>
              <a:rPr lang="en-GB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~ </a:t>
            </a:r>
            <a:r>
              <a:rPr lang="el-GR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ρ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 </a:t>
            </a:r>
            <a:endParaRPr lang="en-GB" sz="1600" dirty="0">
              <a:effectLst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67744" y="1772816"/>
            <a:ext cx="282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 smtClean="0">
                <a:effectLst/>
              </a:rPr>
              <a:t>- Remove high frequencies ~</a:t>
            </a:r>
            <a:r>
              <a:rPr lang="en-GB" sz="1600" dirty="0" smtClean="0">
                <a:effectLst/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Ω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 </a:t>
            </a:r>
            <a:r>
              <a:rPr lang="en-GB" sz="16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/>
            </a:r>
            <a:br>
              <a:rPr lang="en-GB" sz="1600" b="1" baseline="-25000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</a:br>
            <a:r>
              <a:rPr lang="en-GB" sz="1400" dirty="0">
                <a:effectLst/>
                <a:sym typeface="Wingdings" pitchFamily="2" charset="2"/>
              </a:rPr>
              <a:t>- </a:t>
            </a:r>
            <a:r>
              <a:rPr lang="en-GB" sz="1400" dirty="0" smtClean="0">
                <a:effectLst/>
                <a:sym typeface="Wingdings" pitchFamily="2" charset="2"/>
              </a:rPr>
              <a:t>Remove </a:t>
            </a:r>
            <a:r>
              <a:rPr lang="en-GB" sz="1400" dirty="0">
                <a:effectLst/>
                <a:sym typeface="Wingdings" pitchFamily="2" charset="2"/>
              </a:rPr>
              <a:t>small scales </a:t>
            </a:r>
            <a:r>
              <a:rPr lang="en-GB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~ </a:t>
            </a:r>
            <a:r>
              <a:rPr lang="el-GR" sz="16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ρ</a:t>
            </a:r>
            <a:r>
              <a:rPr lang="en-GB" sz="1600" b="1" baseline="-25000" dirty="0">
                <a:solidFill>
                  <a:srgbClr val="002060"/>
                </a:solidFill>
                <a:effectLst/>
                <a:latin typeface="Times New Roman"/>
                <a:cs typeface="Times New Roman"/>
                <a:sym typeface="Wingdings" pitchFamily="2" charset="2"/>
              </a:rPr>
              <a:t>i </a:t>
            </a:r>
            <a:endParaRPr lang="en-GB" sz="1600" dirty="0">
              <a:effectLst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35696" y="2564904"/>
            <a:ext cx="576064" cy="38530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5402140"/>
              </p:ext>
            </p:extLst>
          </p:nvPr>
        </p:nvGraphicFramePr>
        <p:xfrm>
          <a:off x="323528" y="1745780"/>
          <a:ext cx="2304256" cy="96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304583236"/>
              </p:ext>
            </p:extLst>
          </p:nvPr>
        </p:nvGraphicFramePr>
        <p:xfrm>
          <a:off x="4355976" y="4030232"/>
          <a:ext cx="2288099" cy="74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6500059" y="6341258"/>
            <a:ext cx="25816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latin typeface="Myriad Pro" pitchFamily="34" charset="0"/>
              </a:rPr>
              <a:t>York Plasma Institute</a:t>
            </a:r>
            <a:endParaRPr lang="en-GB" dirty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40" name="Picture 17" descr="E:\Restore-2\Desktop\fusenet_neoLogo_hd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6" y="6287921"/>
            <a:ext cx="588200" cy="5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7583" y="6366659"/>
            <a:ext cx="16610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FuseNet   3</a:t>
            </a:r>
            <a:r>
              <a:rPr lang="en-GB" baseline="30000" dirty="0" smtClean="0">
                <a:solidFill>
                  <a:srgbClr val="FFFFFF"/>
                </a:solidFill>
                <a:effectLst/>
                <a:latin typeface="Myriad Pro" pitchFamily="34" charset="0"/>
              </a:rPr>
              <a:t>rd</a:t>
            </a:r>
            <a:endParaRPr lang="en-GB" dirty="0">
              <a:solidFill>
                <a:srgbClr val="FFFFFF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Ypowerpointblue">
  <a:themeElements>
    <a:clrScheme name="UofY_new_powerpoint_template-fancy_v3 7">
      <a:dk1>
        <a:srgbClr val="B4AF80"/>
      </a:dk1>
      <a:lt1>
        <a:srgbClr val="FFFFFF"/>
      </a:lt1>
      <a:dk2>
        <a:srgbClr val="C8C6A2"/>
      </a:dk2>
      <a:lt2>
        <a:srgbClr val="827F4C"/>
      </a:lt2>
      <a:accent1>
        <a:srgbClr val="7C784E"/>
      </a:accent1>
      <a:accent2>
        <a:srgbClr val="A2A4AC"/>
      </a:accent2>
      <a:accent3>
        <a:srgbClr val="E0DFCE"/>
      </a:accent3>
      <a:accent4>
        <a:srgbClr val="DADADA"/>
      </a:accent4>
      <a:accent5>
        <a:srgbClr val="BFBEB2"/>
      </a:accent5>
      <a:accent6>
        <a:srgbClr val="92949B"/>
      </a:accent6>
      <a:hlink>
        <a:srgbClr val="33CCCC"/>
      </a:hlink>
      <a:folHlink>
        <a:srgbClr val="009999"/>
      </a:folHlink>
    </a:clrScheme>
    <a:fontScheme name="UofY_new_powerpoint_template-fancy_v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UofY_new_powerpoint_template-fancy_v3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fY_new_powerpoint_template-fancy_v3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UofYpowerpointblue</Template>
  <TotalTime>7306</TotalTime>
  <Words>1254</Words>
  <Application>Microsoft Office PowerPoint</Application>
  <PresentationFormat>On-screen Show (4:3)</PresentationFormat>
  <Paragraphs>369</Paragraphs>
  <Slides>22</Slides>
  <Notes>22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UofYpowerpointblue</vt:lpstr>
      <vt:lpstr>Equation</vt:lpstr>
      <vt:lpstr>Microsoft Equation 3.0</vt:lpstr>
      <vt:lpstr>Obtaining Global Mode Structures From the Local Gyrokinetic Codes</vt:lpstr>
      <vt:lpstr>Outline</vt:lpstr>
      <vt:lpstr>Outline</vt:lpstr>
      <vt:lpstr>Fusion Confinement Approaches</vt:lpstr>
      <vt:lpstr>Fusion Confinement Approaches</vt:lpstr>
      <vt:lpstr>Transport Processes</vt:lpstr>
      <vt:lpstr>Transport Processes</vt:lpstr>
      <vt:lpstr>Plasma Models</vt:lpstr>
      <vt:lpstr>Plasma Models</vt:lpstr>
      <vt:lpstr>Plasma Models</vt:lpstr>
      <vt:lpstr>Ballooning transformation: An example</vt:lpstr>
      <vt:lpstr>Ballooning transformation: An example</vt:lpstr>
      <vt:lpstr>Ballooning transformation: An example</vt:lpstr>
      <vt:lpstr>Outline</vt:lpstr>
      <vt:lpstr>Outline</vt:lpstr>
      <vt:lpstr> Global Results From Local GK Codes </vt:lpstr>
      <vt:lpstr> Global Results From Local GK Codes </vt:lpstr>
      <vt:lpstr> Global Results From Local GK Codes </vt:lpstr>
      <vt:lpstr> Global Results From Local GK Codes </vt:lpstr>
      <vt:lpstr>Outline</vt:lpstr>
      <vt:lpstr>Summary &amp; Outlook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kl603</dc:creator>
  <cp:lastModifiedBy>user</cp:lastModifiedBy>
  <cp:revision>449</cp:revision>
  <dcterms:created xsi:type="dcterms:W3CDTF">2012-02-27T16:38:33Z</dcterms:created>
  <dcterms:modified xsi:type="dcterms:W3CDTF">2013-06-20T13:35:17Z</dcterms:modified>
</cp:coreProperties>
</file>