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  <p:sldMasterId id="2147483698" r:id="rId6"/>
    <p:sldMasterId id="214748369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5143500" cx="9144000"/>
  <p:notesSz cx="6858000" cy="9144000"/>
  <p:embeddedFontLst>
    <p:embeddedFont>
      <p:font typeface="Poppins"/>
      <p:regular r:id="rId25"/>
      <p:bold r:id="rId26"/>
      <p:italic r:id="rId27"/>
      <p:boldItalic r:id="rId28"/>
    </p:embeddedFont>
    <p:embeddedFont>
      <p:font typeface="Poppins Light"/>
      <p:regular r:id="rId29"/>
      <p:bold r:id="rId30"/>
      <p:italic r:id="rId31"/>
      <p:boldItalic r:id="rId32"/>
    </p:embeddedFont>
    <p:embeddedFont>
      <p:font typeface="Poppins Medium"/>
      <p:regular r:id="rId33"/>
      <p:bold r:id="rId34"/>
      <p:italic r:id="rId35"/>
      <p:boldItalic r:id="rId36"/>
    </p:embeddedFont>
    <p:embeddedFont>
      <p:font typeface="Poppins SemiBold"/>
      <p:regular r:id="rId37"/>
      <p:bold r:id="rId38"/>
      <p:italic r:id="rId39"/>
      <p:boldItalic r:id="rId40"/>
    </p:embeddedFont>
    <p:embeddedFont>
      <p:font typeface="Poppins ExtraBold"/>
      <p:bold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boldItalic.fntdata"/><Relationship Id="rId20" Type="http://schemas.openxmlformats.org/officeDocument/2006/relationships/slide" Target="slides/slide12.xml"/><Relationship Id="rId42" Type="http://schemas.openxmlformats.org/officeDocument/2006/relationships/font" Target="fonts/PoppinsExtraBold-boldItalic.fntdata"/><Relationship Id="rId41" Type="http://schemas.openxmlformats.org/officeDocument/2006/relationships/font" Target="fonts/PoppinsExtraBold-bold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Poppins-bold.fntdata"/><Relationship Id="rId25" Type="http://schemas.openxmlformats.org/officeDocument/2006/relationships/font" Target="fonts/Poppins-regular.fntdata"/><Relationship Id="rId28" Type="http://schemas.openxmlformats.org/officeDocument/2006/relationships/font" Target="fonts/Poppins-boldItalic.fntdata"/><Relationship Id="rId27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oppinsLight-regular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PoppinsLight-italic.fntdata"/><Relationship Id="rId30" Type="http://schemas.openxmlformats.org/officeDocument/2006/relationships/font" Target="fonts/PoppinsLight-bold.fntdata"/><Relationship Id="rId11" Type="http://schemas.openxmlformats.org/officeDocument/2006/relationships/slide" Target="slides/slide3.xml"/><Relationship Id="rId33" Type="http://schemas.openxmlformats.org/officeDocument/2006/relationships/font" Target="fonts/PoppinsMedium-regular.fntdata"/><Relationship Id="rId10" Type="http://schemas.openxmlformats.org/officeDocument/2006/relationships/slide" Target="slides/slide2.xml"/><Relationship Id="rId32" Type="http://schemas.openxmlformats.org/officeDocument/2006/relationships/font" Target="fonts/PoppinsLight-boldItalic.fntdata"/><Relationship Id="rId13" Type="http://schemas.openxmlformats.org/officeDocument/2006/relationships/slide" Target="slides/slide5.xml"/><Relationship Id="rId35" Type="http://schemas.openxmlformats.org/officeDocument/2006/relationships/font" Target="fonts/PoppinsMedium-italic.fntdata"/><Relationship Id="rId12" Type="http://schemas.openxmlformats.org/officeDocument/2006/relationships/slide" Target="slides/slide4.xml"/><Relationship Id="rId34" Type="http://schemas.openxmlformats.org/officeDocument/2006/relationships/font" Target="fonts/PoppinsMedium-bold.fntdata"/><Relationship Id="rId15" Type="http://schemas.openxmlformats.org/officeDocument/2006/relationships/slide" Target="slides/slide7.xml"/><Relationship Id="rId37" Type="http://schemas.openxmlformats.org/officeDocument/2006/relationships/font" Target="fonts/PoppinsSemiBold-regular.fntdata"/><Relationship Id="rId14" Type="http://schemas.openxmlformats.org/officeDocument/2006/relationships/slide" Target="slides/slide6.xml"/><Relationship Id="rId36" Type="http://schemas.openxmlformats.org/officeDocument/2006/relationships/font" Target="fonts/PoppinsMedium-boldItalic.fntdata"/><Relationship Id="rId17" Type="http://schemas.openxmlformats.org/officeDocument/2006/relationships/slide" Target="slides/slide9.xml"/><Relationship Id="rId39" Type="http://schemas.openxmlformats.org/officeDocument/2006/relationships/font" Target="fonts/PoppinsSemiBold-italic.fntdata"/><Relationship Id="rId16" Type="http://schemas.openxmlformats.org/officeDocument/2006/relationships/slide" Target="slides/slide8.xml"/><Relationship Id="rId38" Type="http://schemas.openxmlformats.org/officeDocument/2006/relationships/font" Target="fonts/PoppinsSemiBold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4b78803538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4b78803538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In the speaker notes you find easy-to-consult short sentences that sum up the instructions presented in the Lesson Plan.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4b78803538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4b78803538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Read the word “FUSION” and ask pupils the questions in the slide.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b78803538_0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14b78803538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Invite pupils to read the text “Dreaming About Energy: Fusion” in activity #C2.3 on the student sheet. Then, ask pupils to complete activity #C2.4 on the student sheet.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4b78803538_0_9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14b78803538_0_9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>
                <a:solidFill>
                  <a:schemeClr val="dk1"/>
                </a:solidFill>
              </a:rPr>
              <a:t>Reiterate that fusion reaction is essential for life on Earth.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b78803538_0_9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14b78803538_0_9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Discuss the advantages and disadvantages of different energy sources.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4b78803538_0_9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14b78803538_0_9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Invite pupils to think about their scientific dream by reading the questions in the slide.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4b78803538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4b78803538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Reiterate the key messages and invite pupils to write down the most interesting thing they have learnt with this lesson.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4b78803538_0_9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14b78803538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Extra Resource: If you want to explore the concept of states of matter and/or plasma, use this slide to help to illustrate.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4b78803538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4b78803538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Ask pupils to share with the class what they remember about SDGs and Goal 7 studied in the previous unit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b78803538_0_8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14b78803538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Read the question and check pupils' opinions regarding our energy needs.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4b78803538_0_8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14b78803538_0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Inform that you will compare energy needs using incandescent 100 W lightbulbs as comparison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4b78803538_0_8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14b78803538_0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Discuss the comparison between the human body's energy needs and the light bulb.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4b78803538_0_8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4b78803538_0_8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Ask pupils to complete activity #C1.1 and activity #C1.2 on the student sheet.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b78803538_0_8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14b78803538_0_8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Tell pupils that they are going to discuss a theme together.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4b78803538_0_8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14b78803538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Read the question and check pupils’ previous knowledge on renewable energy sources.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4b78803538_0_8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14b78803538_0_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Ask pupils to read the text “Green Energy: Alternatives!” in activity #C2.1 on the student sheet. After the reading, ask pupils to complete activity #C2.2 on the student sheet.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8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2" name="Google Shape;142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2" name="Google Shape;162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5" name="Google Shape;175;p3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7" name="Google Shape;177;p3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93" name="Google Shape;193;p3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4" name="Google Shape;194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01" name="Google Shape;201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2" name="Google Shape;202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3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3" name="Google Shape;213;p4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4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4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6" name="Google Shape;226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7" name="Google Shape;22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0" name="Google Shape;23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4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4" name="Google Shape;234;p4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5" name="Google Shape;23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1" name="Google Shape;241;p4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2" name="Google Shape;24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5" name="Google Shape;24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9" name="Google Shape;249;p4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0" name="Google Shape;250;p4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1" name="Google Shape;251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54" name="Google Shape;254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7" name="Google Shape;257;p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8" name="Google Shape;25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3"/>
          <p:cNvPicPr preferRelativeResize="0"/>
          <p:nvPr/>
        </p:nvPicPr>
        <p:blipFill rotWithShape="1">
          <a:blip r:embed="rId3">
            <a:alphaModFix/>
          </a:blip>
          <a:srcRect b="0" l="3025" r="0" t="0"/>
          <a:stretch/>
        </p:blipFill>
        <p:spPr>
          <a:xfrm>
            <a:off x="3646613" y="4342425"/>
            <a:ext cx="1850775" cy="553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3"/>
          <p:cNvSpPr txBox="1"/>
          <p:nvPr>
            <p:ph type="ctrTitle"/>
          </p:nvPr>
        </p:nvSpPr>
        <p:spPr>
          <a:xfrm>
            <a:off x="311738" y="1932075"/>
            <a:ext cx="852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pt-BR" sz="3400">
                <a:latin typeface="Poppins"/>
                <a:ea typeface="Poppins"/>
                <a:cs typeface="Poppins"/>
                <a:sym typeface="Poppins"/>
              </a:rPr>
              <a:t>What makes human beings unique?</a:t>
            </a:r>
            <a:endParaRPr sz="3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7" name="Google Shape;267;p53"/>
          <p:cNvSpPr txBox="1"/>
          <p:nvPr/>
        </p:nvSpPr>
        <p:spPr>
          <a:xfrm>
            <a:off x="1234950" y="2530350"/>
            <a:ext cx="6674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pt-BR" sz="32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Our dreams in the 21st century!</a:t>
            </a:r>
            <a:endParaRPr b="0" i="0" sz="3200" u="none" cap="none" strike="noStrike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8" name="Google Shape;268;p53"/>
          <p:cNvSpPr txBox="1"/>
          <p:nvPr/>
        </p:nvSpPr>
        <p:spPr>
          <a:xfrm>
            <a:off x="3072000" y="276625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pt-BR" sz="3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UNIT 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2"/>
          <p:cNvSpPr txBox="1"/>
          <p:nvPr/>
        </p:nvSpPr>
        <p:spPr>
          <a:xfrm>
            <a:off x="1376775" y="1614150"/>
            <a:ext cx="639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6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 U S I O N</a:t>
            </a:r>
            <a:endParaRPr b="1" i="0" sz="6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62"/>
          <p:cNvSpPr txBox="1"/>
          <p:nvPr/>
        </p:nvSpPr>
        <p:spPr>
          <a:xfrm>
            <a:off x="2059538" y="2767275"/>
            <a:ext cx="502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Have you ever heard this word?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1" name="Google Shape;351;p62"/>
          <p:cNvSpPr txBox="1"/>
          <p:nvPr/>
        </p:nvSpPr>
        <p:spPr>
          <a:xfrm>
            <a:off x="2173838" y="3118969"/>
            <a:ext cx="502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What does this word bring to mind?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52" name="Google Shape;35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663" y="2409181"/>
            <a:ext cx="952875" cy="113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2438" y="1315949"/>
            <a:ext cx="864787" cy="82850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2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C2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3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C2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0" name="Google Shape;360;p63"/>
          <p:cNvSpPr txBox="1"/>
          <p:nvPr/>
        </p:nvSpPr>
        <p:spPr>
          <a:xfrm>
            <a:off x="1376775" y="1634981"/>
            <a:ext cx="639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Reading Time</a:t>
            </a:r>
            <a:endParaRPr b="0" i="0" sz="45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1" name="Google Shape;361;p63"/>
          <p:cNvSpPr txBox="1"/>
          <p:nvPr/>
        </p:nvSpPr>
        <p:spPr>
          <a:xfrm>
            <a:off x="1647000" y="2506144"/>
            <a:ext cx="585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‘’Dreaming about Energy: Fusion’’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62" name="Google Shape;362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49284">
            <a:off x="2258824" y="1441750"/>
            <a:ext cx="308004" cy="46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737781" y="1333688"/>
            <a:ext cx="883594" cy="40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860" y="3075956"/>
            <a:ext cx="672281" cy="73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4"/>
          <p:cNvSpPr txBox="1"/>
          <p:nvPr/>
        </p:nvSpPr>
        <p:spPr>
          <a:xfrm>
            <a:off x="317738" y="1417388"/>
            <a:ext cx="58866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i="0" lang="pt-BR" sz="35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Fusion reactions</a:t>
            </a:r>
            <a:r>
              <a:rPr b="0" i="0" lang="pt-BR" sz="35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are the ones that release the energy that fuels the Sun and every other star!</a:t>
            </a:r>
            <a:endParaRPr b="0" i="0" sz="5600" u="none" cap="none" strike="noStrike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0" name="Google Shape;37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72889">
            <a:off x="533513" y="3371676"/>
            <a:ext cx="937200" cy="91648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4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C1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72" name="Google Shape;372;p64"/>
          <p:cNvPicPr preferRelativeResize="0"/>
          <p:nvPr/>
        </p:nvPicPr>
        <p:blipFill rotWithShape="1">
          <a:blip r:embed="rId4">
            <a:alphaModFix/>
          </a:blip>
          <a:srcRect b="0" l="0" r="49469" t="0"/>
          <a:stretch/>
        </p:blipFill>
        <p:spPr>
          <a:xfrm>
            <a:off x="6421556" y="0"/>
            <a:ext cx="272244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5"/>
          <p:cNvSpPr txBox="1"/>
          <p:nvPr/>
        </p:nvSpPr>
        <p:spPr>
          <a:xfrm>
            <a:off x="477803" y="235856"/>
            <a:ext cx="26829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-BR" sz="3000" u="none" cap="none" strike="noStrike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Energy </a:t>
            </a:r>
            <a:br>
              <a:rPr b="0" i="0" lang="pt-BR" sz="3000" u="none" cap="none" strike="noStrike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b="0" i="0" lang="pt-BR" sz="3000" u="none" cap="none" strike="noStrike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Sources</a:t>
            </a:r>
            <a:endParaRPr b="0" i="0" sz="3000" u="none" cap="none" strike="noStrike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78" name="Google Shape;378;p65"/>
          <p:cNvSpPr txBox="1"/>
          <p:nvPr/>
        </p:nvSpPr>
        <p:spPr>
          <a:xfrm>
            <a:off x="3095063" y="508069"/>
            <a:ext cx="2837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 R O S</a:t>
            </a:r>
            <a:endParaRPr b="0" i="0" sz="3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9" name="Google Shape;379;p65"/>
          <p:cNvSpPr txBox="1"/>
          <p:nvPr/>
        </p:nvSpPr>
        <p:spPr>
          <a:xfrm>
            <a:off x="6045938" y="508069"/>
            <a:ext cx="28374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pt-BR" sz="3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 O N S</a:t>
            </a:r>
            <a:endParaRPr b="0" i="0" sz="3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65"/>
          <p:cNvSpPr txBox="1"/>
          <p:nvPr/>
        </p:nvSpPr>
        <p:spPr>
          <a:xfrm>
            <a:off x="6045938" y="1208400"/>
            <a:ext cx="250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Produces enormous </a:t>
            </a:r>
            <a:b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quantities of CO</a:t>
            </a:r>
            <a:r>
              <a:rPr b="0" baseline="-2500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b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(Climate Change) </a:t>
            </a:r>
            <a:endParaRPr b="0" i="0" sz="5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1" name="Google Shape;381;p65"/>
          <p:cNvSpPr txBox="1"/>
          <p:nvPr/>
        </p:nvSpPr>
        <p:spPr>
          <a:xfrm>
            <a:off x="3095063" y="1404600"/>
            <a:ext cx="250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Easy to use</a:t>
            </a:r>
            <a:endParaRPr b="0" i="0" sz="5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2" name="Google Shape;382;p65"/>
          <p:cNvSpPr txBox="1"/>
          <p:nvPr/>
        </p:nvSpPr>
        <p:spPr>
          <a:xfrm>
            <a:off x="477806" y="1318088"/>
            <a:ext cx="25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Burning fossil fuels </a:t>
            </a:r>
            <a:b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[ coal, oil, gas ]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65"/>
          <p:cNvSpPr txBox="1"/>
          <p:nvPr/>
        </p:nvSpPr>
        <p:spPr>
          <a:xfrm>
            <a:off x="6045938" y="2039269"/>
            <a:ext cx="250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Very diluted energy source and large fluctuations</a:t>
            </a:r>
            <a:endParaRPr b="0" i="0" sz="13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(No wind=No energy)</a:t>
            </a:r>
            <a:endParaRPr b="0" i="0" sz="13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4" name="Google Shape;384;p65"/>
          <p:cNvSpPr txBox="1"/>
          <p:nvPr/>
        </p:nvSpPr>
        <p:spPr>
          <a:xfrm>
            <a:off x="3095063" y="2235469"/>
            <a:ext cx="250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Produce little CO</a:t>
            </a:r>
            <a:r>
              <a:rPr b="0" baseline="-2500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0" baseline="-25000" i="0" sz="13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85" name="Google Shape;385;p65"/>
          <p:cNvSpPr txBox="1"/>
          <p:nvPr/>
        </p:nvSpPr>
        <p:spPr>
          <a:xfrm>
            <a:off x="477863" y="2148956"/>
            <a:ext cx="25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Renewables</a:t>
            </a: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[Sun, Wind, Hydro, Biomass]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6" name="Google Shape;386;p65"/>
          <p:cNvSpPr txBox="1"/>
          <p:nvPr/>
        </p:nvSpPr>
        <p:spPr>
          <a:xfrm>
            <a:off x="6045938" y="3718444"/>
            <a:ext cx="250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Still in scientific and technological development: </a:t>
            </a:r>
            <a:r>
              <a:rPr b="1" i="0" lang="pt-BR" sz="13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OUR DREAM</a:t>
            </a:r>
            <a:endParaRPr b="1" i="0" sz="1300" u="none" cap="none" strike="noStrike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65"/>
          <p:cNvSpPr txBox="1"/>
          <p:nvPr/>
        </p:nvSpPr>
        <p:spPr>
          <a:xfrm>
            <a:off x="3095063" y="3718444"/>
            <a:ext cx="250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It would produce massive amounts of energy and would be sustainable</a:t>
            </a:r>
            <a:endParaRPr b="1" i="0" sz="1300" u="none" cap="none" strike="noStrike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65"/>
          <p:cNvSpPr txBox="1"/>
          <p:nvPr/>
        </p:nvSpPr>
        <p:spPr>
          <a:xfrm>
            <a:off x="477863" y="3920381"/>
            <a:ext cx="2503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Fusion Energy</a:t>
            </a: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65"/>
          <p:cNvSpPr txBox="1"/>
          <p:nvPr/>
        </p:nvSpPr>
        <p:spPr>
          <a:xfrm>
            <a:off x="477863" y="2979825"/>
            <a:ext cx="250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Nuclear </a:t>
            </a: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Energy</a:t>
            </a:r>
            <a:b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[Fission]</a:t>
            </a:r>
            <a:endParaRPr b="0" i="0"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p65"/>
          <p:cNvSpPr txBox="1"/>
          <p:nvPr/>
        </p:nvSpPr>
        <p:spPr>
          <a:xfrm>
            <a:off x="6103088" y="2984438"/>
            <a:ext cx="250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W</a:t>
            </a: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aste </a:t>
            </a: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is difficult to treat</a:t>
            </a:r>
            <a:endParaRPr b="1" i="0" sz="1300" u="none" cap="none" strike="noStrike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1" name="Google Shape;391;p65"/>
          <p:cNvSpPr txBox="1"/>
          <p:nvPr/>
        </p:nvSpPr>
        <p:spPr>
          <a:xfrm>
            <a:off x="3095063" y="3066338"/>
            <a:ext cx="250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Produce very little CO</a:t>
            </a:r>
            <a:r>
              <a:rPr b="0" baseline="-25000" i="0" lang="pt-BR" sz="13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2</a:t>
            </a:r>
            <a:endParaRPr b="1" baseline="-25000" i="0" sz="1300" u="none" cap="none" strike="noStrike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2" name="Google Shape;39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728953" y="425054"/>
            <a:ext cx="1139634" cy="516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4756" y="186113"/>
            <a:ext cx="1174538" cy="11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928" y="911756"/>
            <a:ext cx="550669" cy="4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6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C3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00" name="Google Shape;400;p66"/>
          <p:cNvSpPr txBox="1"/>
          <p:nvPr/>
        </p:nvSpPr>
        <p:spPr>
          <a:xfrm>
            <a:off x="1376775" y="1009838"/>
            <a:ext cx="639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Creativity Time</a:t>
            </a:r>
            <a:endParaRPr b="0" i="0" sz="45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01" name="Google Shape;40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42475">
            <a:off x="6791603" y="894169"/>
            <a:ext cx="466125" cy="69920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6"/>
          <p:cNvSpPr txBox="1"/>
          <p:nvPr/>
        </p:nvSpPr>
        <p:spPr>
          <a:xfrm>
            <a:off x="0" y="1881000"/>
            <a:ext cx="9144000" cy="26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are a scientist in the energy field.</a:t>
            </a:r>
            <a:br>
              <a:rPr b="1" i="0" lang="pt-BR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b="1" i="0" lang="pt-BR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What would be your scientific dream?</a:t>
            </a:r>
            <a:b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b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What would you like to solve?</a:t>
            </a:r>
            <a:b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endParaRPr b="0" i="0" sz="1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What would you like to invent to make your </a:t>
            </a:r>
            <a:b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scientific dream come true?</a:t>
            </a:r>
            <a:endParaRPr b="0" i="0" sz="1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403" name="Google Shape;403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908170">
            <a:off x="2064658" y="2582231"/>
            <a:ext cx="227511" cy="2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908170">
            <a:off x="2523602" y="3220538"/>
            <a:ext cx="227511" cy="2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2908170">
            <a:off x="1783295" y="3817556"/>
            <a:ext cx="227511" cy="2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DFE0">
            <a:alpha val="23140"/>
          </a:srgbClr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7"/>
          <p:cNvSpPr txBox="1"/>
          <p:nvPr/>
        </p:nvSpPr>
        <p:spPr>
          <a:xfrm>
            <a:off x="890650" y="2091375"/>
            <a:ext cx="617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MAIN MESSAGES</a:t>
            </a:r>
            <a:endParaRPr b="0" i="0" sz="1200" u="none" cap="none" strike="noStrike">
              <a:solidFill>
                <a:srgbClr val="00000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11" name="Google Shape;411;p67"/>
          <p:cNvSpPr txBox="1"/>
          <p:nvPr/>
        </p:nvSpPr>
        <p:spPr>
          <a:xfrm>
            <a:off x="890650" y="4242850"/>
            <a:ext cx="635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What is the most interesting thing you have learned from this lesson?</a:t>
            </a:r>
            <a:endParaRPr b="1" i="0" sz="1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2" name="Google Shape;41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3665" y="410075"/>
            <a:ext cx="1863311" cy="18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7"/>
          <p:cNvSpPr txBox="1"/>
          <p:nvPr/>
        </p:nvSpPr>
        <p:spPr>
          <a:xfrm>
            <a:off x="890650" y="2521225"/>
            <a:ext cx="3000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Energy production often pollutes and emits greenhouse gasses like CO</a:t>
            </a:r>
            <a:r>
              <a:rPr b="0" baseline="-25000" i="0" lang="pt-B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b="0" i="0" lang="pt-B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which are responsible for global warming 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67"/>
          <p:cNvSpPr txBox="1"/>
          <p:nvPr/>
        </p:nvSpPr>
        <p:spPr>
          <a:xfrm>
            <a:off x="4155575" y="2521225"/>
            <a:ext cx="3000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Energy consumption is increasing so we have to find clean energy sources such as fusion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15" name="Google Shape;41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9" y="2657975"/>
            <a:ext cx="196049" cy="2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1425" y="2282549"/>
            <a:ext cx="230300" cy="2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7"/>
          <p:cNvSpPr txBox="1"/>
          <p:nvPr>
            <p:ph type="title"/>
          </p:nvPr>
        </p:nvSpPr>
        <p:spPr>
          <a:xfrm>
            <a:off x="760800" y="1166850"/>
            <a:ext cx="630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-BR" sz="3800">
                <a:solidFill>
                  <a:srgbClr val="1155CC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 b="1" sz="3800">
              <a:solidFill>
                <a:srgbClr val="1155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79176" y="3385576"/>
            <a:ext cx="1067424" cy="13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7977" y="364325"/>
            <a:ext cx="800950" cy="7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8"/>
          <p:cNvSpPr txBox="1"/>
          <p:nvPr/>
        </p:nvSpPr>
        <p:spPr>
          <a:xfrm>
            <a:off x="181142" y="217075"/>
            <a:ext cx="141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C2</a:t>
            </a:r>
            <a:endParaRPr b="0" i="0" sz="10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26" name="Google Shape;426;p68"/>
          <p:cNvSpPr txBox="1"/>
          <p:nvPr/>
        </p:nvSpPr>
        <p:spPr>
          <a:xfrm>
            <a:off x="1431150" y="472675"/>
            <a:ext cx="6281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Extra Resource:</a:t>
            </a:r>
            <a:r>
              <a:rPr b="0" i="0" lang="pt-BR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4 States of Matter</a:t>
            </a:r>
            <a:endParaRPr b="0" i="0" sz="2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7" name="Google Shape;427;p68"/>
          <p:cNvPicPr preferRelativeResize="0"/>
          <p:nvPr/>
        </p:nvPicPr>
        <p:blipFill rotWithShape="1">
          <a:blip r:embed="rId5">
            <a:alphaModFix/>
          </a:blip>
          <a:srcRect b="14809" l="0" r="0" t="19048"/>
          <a:stretch/>
        </p:blipFill>
        <p:spPr>
          <a:xfrm>
            <a:off x="1655783" y="1026844"/>
            <a:ext cx="5832508" cy="385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4918" y="951619"/>
            <a:ext cx="560644" cy="55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6100" y="1138961"/>
            <a:ext cx="910518" cy="91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5000" y="2774063"/>
            <a:ext cx="1494000" cy="14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4"/>
          <p:cNvSpPr txBox="1"/>
          <p:nvPr/>
        </p:nvSpPr>
        <p:spPr>
          <a:xfrm>
            <a:off x="1376775" y="951619"/>
            <a:ext cx="6390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pt-BR" sz="4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GOAL 7:</a:t>
            </a:r>
            <a:endParaRPr b="0" i="0" sz="4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pt-BR" sz="4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Let’s Remember?</a:t>
            </a:r>
            <a:endParaRPr b="0" i="0" sz="46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72889">
            <a:off x="3983794" y="2941570"/>
            <a:ext cx="937200" cy="91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354312" y="1543069"/>
            <a:ext cx="613200" cy="80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337921">
            <a:off x="1220630" y="1492836"/>
            <a:ext cx="690180" cy="102748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5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C1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85" name="Google Shape;285;p55"/>
          <p:cNvSpPr txBox="1"/>
          <p:nvPr/>
        </p:nvSpPr>
        <p:spPr>
          <a:xfrm>
            <a:off x="1376775" y="1671300"/>
            <a:ext cx="63906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pt-BR" sz="5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much energy </a:t>
            </a:r>
            <a:br>
              <a:rPr b="0" i="0" lang="pt-BR" sz="5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pt-BR" sz="5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we need?</a:t>
            </a:r>
            <a:endParaRPr b="0" i="0" sz="5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72889">
            <a:off x="3083831" y="2567995"/>
            <a:ext cx="937200" cy="91648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6"/>
          <p:cNvSpPr txBox="1"/>
          <p:nvPr/>
        </p:nvSpPr>
        <p:spPr>
          <a:xfrm>
            <a:off x="6776806" y="4077094"/>
            <a:ext cx="82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100 W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292" name="Google Shape;292;p56"/>
          <p:cNvPicPr preferRelativeResize="0"/>
          <p:nvPr/>
        </p:nvPicPr>
        <p:blipFill rotWithShape="1">
          <a:blip r:embed="rId4">
            <a:alphaModFix/>
          </a:blip>
          <a:srcRect b="0" l="31031" r="27511" t="0"/>
          <a:stretch/>
        </p:blipFill>
        <p:spPr>
          <a:xfrm>
            <a:off x="6167325" y="845663"/>
            <a:ext cx="2080142" cy="301070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6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C1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94" name="Google Shape;294;p56"/>
          <p:cNvSpPr txBox="1"/>
          <p:nvPr/>
        </p:nvSpPr>
        <p:spPr>
          <a:xfrm>
            <a:off x="307013" y="1094419"/>
            <a:ext cx="63906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pt-BR" sz="56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1 Incandescent Light bulb uses about 100 Watts</a:t>
            </a:r>
            <a:endParaRPr b="0" i="0" sz="5600" u="none" cap="none" strike="noStrike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5" name="Google Shape;295;p56"/>
          <p:cNvSpPr txBox="1"/>
          <p:nvPr/>
        </p:nvSpPr>
        <p:spPr>
          <a:xfrm>
            <a:off x="382069" y="3856369"/>
            <a:ext cx="4364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666666"/>
                </a:solidFill>
                <a:highlight>
                  <a:schemeClr val="lt1"/>
                </a:highlight>
                <a:latin typeface="Poppins Light"/>
                <a:ea typeface="Poppins Light"/>
                <a:cs typeface="Poppins Light"/>
                <a:sym typeface="Poppins Light"/>
              </a:rPr>
              <a:t>Watt - unit of power in the International System of Units (SI)</a:t>
            </a:r>
            <a:endParaRPr b="0" i="0" sz="1100" u="none" cap="none" strike="noStrike">
              <a:solidFill>
                <a:srgbClr val="666666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7"/>
          <p:cNvSpPr txBox="1"/>
          <p:nvPr/>
        </p:nvSpPr>
        <p:spPr>
          <a:xfrm>
            <a:off x="731700" y="3634894"/>
            <a:ext cx="76806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The power </a:t>
            </a:r>
            <a:r>
              <a:rPr b="1" i="0" lang="pt-BR" sz="2100" u="none" cap="none" strike="noStrike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our body</a:t>
            </a:r>
            <a:r>
              <a:rPr b="0" i="0" lang="pt-BR" sz="21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 needs at any given time </a:t>
            </a:r>
            <a:endParaRPr b="0" i="0" sz="21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pt-BR" sz="2100" u="none" cap="none" strike="noStrike">
                <a:solidFill>
                  <a:srgbClr val="002060"/>
                </a:solidFill>
                <a:latin typeface="Poppins Light"/>
                <a:ea typeface="Poppins Light"/>
                <a:cs typeface="Poppins Light"/>
                <a:sym typeface="Poppins Light"/>
              </a:rPr>
              <a:t>is equivalent to a 100 W light bulb.</a:t>
            </a:r>
            <a:endParaRPr b="0" i="0" sz="2100" u="none" cap="none" strike="noStrike">
              <a:solidFill>
                <a:srgbClr val="00206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01" name="Google Shape;301;p57"/>
          <p:cNvSpPr txBox="1"/>
          <p:nvPr/>
        </p:nvSpPr>
        <p:spPr>
          <a:xfrm>
            <a:off x="537075" y="3334744"/>
            <a:ext cx="225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7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C1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03" name="Google Shape;30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39259">
            <a:off x="8046910" y="184492"/>
            <a:ext cx="910519" cy="915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57"/>
          <p:cNvGrpSpPr/>
          <p:nvPr/>
        </p:nvGrpSpPr>
        <p:grpSpPr>
          <a:xfrm>
            <a:off x="1835306" y="988331"/>
            <a:ext cx="4815188" cy="2463750"/>
            <a:chOff x="2470500" y="1317775"/>
            <a:chExt cx="6420250" cy="3285000"/>
          </a:xfrm>
        </p:grpSpPr>
        <p:pic>
          <p:nvPicPr>
            <p:cNvPr id="305" name="Google Shape;305;p57"/>
            <p:cNvPicPr preferRelativeResize="0"/>
            <p:nvPr/>
          </p:nvPicPr>
          <p:blipFill rotWithShape="1">
            <a:blip r:embed="rId4">
              <a:alphaModFix/>
            </a:blip>
            <a:srcRect b="5692" l="36228" r="33936" t="11202"/>
            <a:stretch/>
          </p:blipFill>
          <p:spPr>
            <a:xfrm>
              <a:off x="7179200" y="1529953"/>
              <a:ext cx="1711550" cy="286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57"/>
            <p:cNvSpPr txBox="1"/>
            <p:nvPr/>
          </p:nvSpPr>
          <p:spPr>
            <a:xfrm>
              <a:off x="6285400" y="2560063"/>
              <a:ext cx="4425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-BR" sz="3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endParaRPr b="1" i="0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7" name="Google Shape;307;p57"/>
            <p:cNvPicPr preferRelativeResize="0"/>
            <p:nvPr/>
          </p:nvPicPr>
          <p:blipFill rotWithShape="1">
            <a:blip r:embed="rId5">
              <a:alphaModFix/>
            </a:blip>
            <a:srcRect b="21862" l="0" r="0" t="0"/>
            <a:stretch/>
          </p:blipFill>
          <p:spPr>
            <a:xfrm>
              <a:off x="2470500" y="1317775"/>
              <a:ext cx="3363600" cy="32850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8"/>
          <p:cNvSpPr txBox="1"/>
          <p:nvPr/>
        </p:nvSpPr>
        <p:spPr>
          <a:xfrm>
            <a:off x="1376775" y="1934888"/>
            <a:ext cx="6390600" cy="1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8"/>
          <p:cNvSpPr txBox="1"/>
          <p:nvPr/>
        </p:nvSpPr>
        <p:spPr>
          <a:xfrm>
            <a:off x="1376775" y="1634981"/>
            <a:ext cx="639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Math Time</a:t>
            </a:r>
            <a:endParaRPr b="0" i="0" sz="45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14" name="Google Shape;314;p58"/>
          <p:cNvSpPr txBox="1"/>
          <p:nvPr/>
        </p:nvSpPr>
        <p:spPr>
          <a:xfrm>
            <a:off x="2059538" y="2506144"/>
            <a:ext cx="502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How m</a:t>
            </a:r>
            <a:r>
              <a:rPr lang="pt-BR" sz="1800">
                <a:latin typeface="Poppins Light"/>
                <a:ea typeface="Poppins Light"/>
                <a:cs typeface="Poppins Light"/>
                <a:sym typeface="Poppins Light"/>
              </a:rPr>
              <a:t>any</a:t>
            </a: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light bulbs do </a:t>
            </a:r>
            <a:r>
              <a:rPr b="0" i="0" lang="pt-BR" sz="1800" u="sng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</a:t>
            </a: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need?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15" name="Google Shape;31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49284">
            <a:off x="2852317" y="1497138"/>
            <a:ext cx="308004" cy="46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729869" y="1420725"/>
            <a:ext cx="883594" cy="40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5022" y="3297581"/>
            <a:ext cx="813956" cy="641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9"/>
          <p:cNvSpPr txBox="1"/>
          <p:nvPr/>
        </p:nvSpPr>
        <p:spPr>
          <a:xfrm>
            <a:off x="311700" y="1722600"/>
            <a:ext cx="852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t-BR" sz="60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Discussion Time</a:t>
            </a:r>
            <a:endParaRPr b="0" i="0" sz="60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815915">
            <a:off x="4161125" y="2918628"/>
            <a:ext cx="821750" cy="93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49284">
            <a:off x="1299315" y="1454309"/>
            <a:ext cx="410672" cy="62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6126375" y="1320875"/>
            <a:ext cx="1178125" cy="5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9"/>
          <p:cNvSpPr txBox="1"/>
          <p:nvPr/>
        </p:nvSpPr>
        <p:spPr>
          <a:xfrm>
            <a:off x="181142" y="217075"/>
            <a:ext cx="141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C2</a:t>
            </a:r>
            <a:endParaRPr b="0" i="0" sz="10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72889">
            <a:off x="1079700" y="1026614"/>
            <a:ext cx="937200" cy="91648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60"/>
          <p:cNvSpPr txBox="1"/>
          <p:nvPr/>
        </p:nvSpPr>
        <p:spPr>
          <a:xfrm>
            <a:off x="862425" y="1255725"/>
            <a:ext cx="74193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pt-BR" sz="5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you know any renewable energy source?</a:t>
            </a:r>
            <a:endParaRPr b="0" i="0" sz="5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3" name="Google Shape;33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74099">
            <a:off x="5650931" y="3204788"/>
            <a:ext cx="983944" cy="94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8084" y="1139475"/>
            <a:ext cx="1117669" cy="82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1"/>
          <p:cNvSpPr txBox="1"/>
          <p:nvPr/>
        </p:nvSpPr>
        <p:spPr>
          <a:xfrm>
            <a:off x="135857" y="162806"/>
            <a:ext cx="1064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ACTIVITY C2</a:t>
            </a:r>
            <a:endParaRPr b="0" i="0" sz="8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0" name="Google Shape;340;p61"/>
          <p:cNvSpPr txBox="1"/>
          <p:nvPr/>
        </p:nvSpPr>
        <p:spPr>
          <a:xfrm>
            <a:off x="1376775" y="1634981"/>
            <a:ext cx="639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pt-BR" sz="45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Reading Time</a:t>
            </a:r>
            <a:endParaRPr b="0" i="0" sz="45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1" name="Google Shape;341;p61"/>
          <p:cNvSpPr txBox="1"/>
          <p:nvPr/>
        </p:nvSpPr>
        <p:spPr>
          <a:xfrm>
            <a:off x="2059538" y="2506144"/>
            <a:ext cx="502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‘’Green Energy: Alternatives!’’</a:t>
            </a:r>
            <a:endParaRPr b="0" i="0" sz="1100" u="none" cap="none" strike="noStrike">
              <a:solidFill>
                <a:srgbClr val="000000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42" name="Google Shape;34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549284">
            <a:off x="2258824" y="1441750"/>
            <a:ext cx="308004" cy="46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5737781" y="1333688"/>
            <a:ext cx="883594" cy="40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860" y="3075956"/>
            <a:ext cx="672281" cy="73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